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76" r:id="rId3"/>
    <p:sldId id="281" r:id="rId4"/>
    <p:sldId id="278" r:id="rId5"/>
    <p:sldId id="279" r:id="rId6"/>
    <p:sldId id="280" r:id="rId7"/>
    <p:sldId id="282" r:id="rId8"/>
    <p:sldId id="284" r:id="rId9"/>
    <p:sldId id="283" r:id="rId10"/>
    <p:sldId id="8862" r:id="rId11"/>
    <p:sldId id="285" r:id="rId12"/>
    <p:sldId id="286" r:id="rId13"/>
    <p:sldId id="287" r:id="rId14"/>
    <p:sldId id="288" r:id="rId15"/>
    <p:sldId id="289" r:id="rId16"/>
    <p:sldId id="290" r:id="rId17"/>
    <p:sldId id="291" r:id="rId18"/>
    <p:sldId id="292" r:id="rId19"/>
    <p:sldId id="301" r:id="rId20"/>
    <p:sldId id="293" r:id="rId21"/>
    <p:sldId id="294" r:id="rId22"/>
    <p:sldId id="295" r:id="rId23"/>
    <p:sldId id="296" r:id="rId24"/>
    <p:sldId id="297" r:id="rId25"/>
    <p:sldId id="298" r:id="rId26"/>
    <p:sldId id="299" r:id="rId27"/>
    <p:sldId id="317" r:id="rId28"/>
    <p:sldId id="318" r:id="rId29"/>
    <p:sldId id="319" r:id="rId30"/>
    <p:sldId id="320" r:id="rId31"/>
    <p:sldId id="321" r:id="rId32"/>
    <p:sldId id="322" r:id="rId33"/>
    <p:sldId id="323" r:id="rId34"/>
    <p:sldId id="300" r:id="rId35"/>
    <p:sldId id="303" r:id="rId36"/>
    <p:sldId id="302" r:id="rId37"/>
    <p:sldId id="304" r:id="rId38"/>
    <p:sldId id="305" r:id="rId39"/>
    <p:sldId id="306" r:id="rId40"/>
    <p:sldId id="307" r:id="rId41"/>
    <p:sldId id="308" r:id="rId42"/>
    <p:sldId id="309" r:id="rId43"/>
    <p:sldId id="310" r:id="rId44"/>
    <p:sldId id="311" r:id="rId45"/>
    <p:sldId id="312" r:id="rId46"/>
    <p:sldId id="313" r:id="rId47"/>
    <p:sldId id="324" r:id="rId48"/>
    <p:sldId id="330" r:id="rId49"/>
    <p:sldId id="325" r:id="rId50"/>
    <p:sldId id="331" r:id="rId51"/>
    <p:sldId id="326" r:id="rId52"/>
    <p:sldId id="334" r:id="rId53"/>
    <p:sldId id="335" r:id="rId54"/>
    <p:sldId id="336" r:id="rId55"/>
    <p:sldId id="337" r:id="rId56"/>
    <p:sldId id="338" r:id="rId57"/>
    <p:sldId id="339" r:id="rId58"/>
    <p:sldId id="8851" r:id="rId59"/>
    <p:sldId id="8852" r:id="rId60"/>
    <p:sldId id="8854" r:id="rId61"/>
    <p:sldId id="8863" r:id="rId62"/>
    <p:sldId id="8864" r:id="rId63"/>
    <p:sldId id="8857" r:id="rId64"/>
    <p:sldId id="8865" r:id="rId65"/>
    <p:sldId id="8866" r:id="rId66"/>
    <p:sldId id="8867" r:id="rId67"/>
    <p:sldId id="8858" r:id="rId68"/>
    <p:sldId id="8859" r:id="rId69"/>
    <p:sldId id="8860" r:id="rId70"/>
    <p:sldId id="8861"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1" autoAdjust="0"/>
    <p:restoredTop sz="77489" autoAdjust="0"/>
  </p:normalViewPr>
  <p:slideViewPr>
    <p:cSldViewPr snapToGrid="0">
      <p:cViewPr>
        <p:scale>
          <a:sx n="50" d="100"/>
          <a:sy n="50" d="100"/>
        </p:scale>
        <p:origin x="1509" y="4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42D1BB-B7F1-4B96-B51A-4245E1459A41}"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993DDB21-CB72-4E19-935D-05B8CD5612C8}">
      <dgm:prSet/>
      <dgm:spPr>
        <a:ln w="22225" cmpd="thickThin">
          <a:solidFill>
            <a:schemeClr val="accent5">
              <a:lumMod val="75000"/>
            </a:schemeClr>
          </a:solidFill>
        </a:ln>
      </dgm:spPr>
      <dgm:t>
        <a:bodyPr/>
        <a:lstStyle/>
        <a:p>
          <a:r>
            <a:rPr lang="zh-CN" b="1" dirty="0">
              <a:latin typeface="微软雅黑" panose="020B0503020204020204" pitchFamily="34" charset="-122"/>
              <a:ea typeface="微软雅黑" panose="020B0503020204020204" pitchFamily="34" charset="-122"/>
            </a:rPr>
            <a:t>事实性知识</a:t>
          </a:r>
        </a:p>
      </dgm:t>
    </dgm:pt>
    <dgm:pt modelId="{444F0885-1FF7-45A2-B4D7-CA53D2929622}" type="parTrans" cxnId="{BA77E102-4DE4-4FDD-BD6A-8859BAA9498B}">
      <dgm:prSet/>
      <dgm:spPr/>
      <dgm:t>
        <a:bodyPr/>
        <a:lstStyle/>
        <a:p>
          <a:endParaRPr lang="zh-CN" altLang="en-US" b="1">
            <a:latin typeface="微软雅黑" panose="020B0503020204020204" pitchFamily="34" charset="-122"/>
            <a:ea typeface="微软雅黑" panose="020B0503020204020204" pitchFamily="34" charset="-122"/>
          </a:endParaRPr>
        </a:p>
      </dgm:t>
    </dgm:pt>
    <dgm:pt modelId="{018BD2DD-12AD-487C-B0EF-CDF481E0469D}" type="sibTrans" cxnId="{BA77E102-4DE4-4FDD-BD6A-8859BAA9498B}">
      <dgm:prSet/>
      <dgm:spPr/>
      <dgm:t>
        <a:bodyPr/>
        <a:lstStyle/>
        <a:p>
          <a:endParaRPr lang="zh-CN" altLang="en-US" b="1">
            <a:latin typeface="微软雅黑" panose="020B0503020204020204" pitchFamily="34" charset="-122"/>
            <a:ea typeface="微软雅黑" panose="020B0503020204020204" pitchFamily="34" charset="-122"/>
          </a:endParaRPr>
        </a:p>
      </dgm:t>
    </dgm:pt>
    <dgm:pt modelId="{0A94EDF3-CEA1-4352-8FC0-EF1064A12D39}">
      <dgm:prSet/>
      <dgm:spPr>
        <a:ln w="22225" cmpd="thickThin">
          <a:solidFill>
            <a:schemeClr val="accent5">
              <a:lumMod val="75000"/>
            </a:schemeClr>
          </a:solidFill>
        </a:ln>
      </dgm:spPr>
      <dgm:t>
        <a:bodyPr/>
        <a:lstStyle/>
        <a:p>
          <a:r>
            <a:rPr lang="zh-CN" b="1">
              <a:latin typeface="微软雅黑" panose="020B0503020204020204" pitchFamily="34" charset="-122"/>
              <a:ea typeface="微软雅黑" panose="020B0503020204020204" pitchFamily="34" charset="-122"/>
            </a:rPr>
            <a:t>过程性知识</a:t>
          </a:r>
        </a:p>
      </dgm:t>
    </dgm:pt>
    <dgm:pt modelId="{C3062247-B9FA-4C10-8275-960E91535349}" type="parTrans" cxnId="{306B620B-5285-4966-A8B6-2CFD8406540F}">
      <dgm:prSet/>
      <dgm:spPr/>
      <dgm:t>
        <a:bodyPr/>
        <a:lstStyle/>
        <a:p>
          <a:endParaRPr lang="zh-CN" altLang="en-US" b="1">
            <a:latin typeface="微软雅黑" panose="020B0503020204020204" pitchFamily="34" charset="-122"/>
            <a:ea typeface="微软雅黑" panose="020B0503020204020204" pitchFamily="34" charset="-122"/>
          </a:endParaRPr>
        </a:p>
      </dgm:t>
    </dgm:pt>
    <dgm:pt modelId="{AA3397E3-272D-4AD4-BC1E-7EE2CC4C6273}" type="sibTrans" cxnId="{306B620B-5285-4966-A8B6-2CFD8406540F}">
      <dgm:prSet/>
      <dgm:spPr/>
      <dgm:t>
        <a:bodyPr/>
        <a:lstStyle/>
        <a:p>
          <a:endParaRPr lang="zh-CN" altLang="en-US" b="1">
            <a:latin typeface="微软雅黑" panose="020B0503020204020204" pitchFamily="34" charset="-122"/>
            <a:ea typeface="微软雅黑" panose="020B0503020204020204" pitchFamily="34" charset="-122"/>
          </a:endParaRPr>
        </a:p>
      </dgm:t>
    </dgm:pt>
    <dgm:pt modelId="{7B395479-B1AD-4FDD-A298-60AC7475C40A}">
      <dgm:prSet/>
      <dgm:spPr>
        <a:ln w="22225" cmpd="thickThin">
          <a:solidFill>
            <a:schemeClr val="accent5">
              <a:lumMod val="75000"/>
            </a:schemeClr>
          </a:solidFill>
        </a:ln>
      </dgm:spPr>
      <dgm:t>
        <a:bodyPr/>
        <a:lstStyle/>
        <a:p>
          <a:r>
            <a:rPr lang="zh-CN" b="1">
              <a:latin typeface="微软雅黑" panose="020B0503020204020204" pitchFamily="34" charset="-122"/>
              <a:ea typeface="微软雅黑" panose="020B0503020204020204" pitchFamily="34" charset="-122"/>
            </a:rPr>
            <a:t>实例性知识</a:t>
          </a:r>
        </a:p>
      </dgm:t>
    </dgm:pt>
    <dgm:pt modelId="{7F88CC9A-1E17-43D7-A1D6-5D7D57A56E77}" type="parTrans" cxnId="{96911A44-1885-4D0C-9DCC-9706A42F24CF}">
      <dgm:prSet/>
      <dgm:spPr/>
      <dgm:t>
        <a:bodyPr/>
        <a:lstStyle/>
        <a:p>
          <a:endParaRPr lang="zh-CN" altLang="en-US" b="1">
            <a:latin typeface="微软雅黑" panose="020B0503020204020204" pitchFamily="34" charset="-122"/>
            <a:ea typeface="微软雅黑" panose="020B0503020204020204" pitchFamily="34" charset="-122"/>
          </a:endParaRPr>
        </a:p>
      </dgm:t>
    </dgm:pt>
    <dgm:pt modelId="{00D4EB8C-B5F1-4CCF-9553-12ED595A54DB}" type="sibTrans" cxnId="{96911A44-1885-4D0C-9DCC-9706A42F24CF}">
      <dgm:prSet/>
      <dgm:spPr/>
      <dgm:t>
        <a:bodyPr/>
        <a:lstStyle/>
        <a:p>
          <a:endParaRPr lang="zh-CN" altLang="en-US" b="1">
            <a:latin typeface="微软雅黑" panose="020B0503020204020204" pitchFamily="34" charset="-122"/>
            <a:ea typeface="微软雅黑" panose="020B0503020204020204" pitchFamily="34" charset="-122"/>
          </a:endParaRPr>
        </a:p>
      </dgm:t>
    </dgm:pt>
    <dgm:pt modelId="{EE354392-47D3-4AE1-B99E-66B1472BF6EC}">
      <dgm:prSet/>
      <dgm:spPr>
        <a:ln w="22225" cmpd="thickThin">
          <a:solidFill>
            <a:schemeClr val="accent5">
              <a:lumMod val="75000"/>
            </a:schemeClr>
          </a:solidFill>
        </a:ln>
      </dgm:spPr>
      <dgm:t>
        <a:bodyPr/>
        <a:lstStyle/>
        <a:p>
          <a:r>
            <a:rPr lang="zh-CN" b="1">
              <a:latin typeface="微软雅黑" panose="020B0503020204020204" pitchFamily="34" charset="-122"/>
              <a:ea typeface="微软雅黑" panose="020B0503020204020204" pitchFamily="34" charset="-122"/>
            </a:rPr>
            <a:t>行为性知识</a:t>
          </a:r>
        </a:p>
      </dgm:t>
    </dgm:pt>
    <dgm:pt modelId="{2C7F2116-E2F0-48ED-8EDA-CB53575A1246}" type="parTrans" cxnId="{22DDFA4F-A403-4CBB-BA3C-A83FCF37D1B8}">
      <dgm:prSet/>
      <dgm:spPr/>
      <dgm:t>
        <a:bodyPr/>
        <a:lstStyle/>
        <a:p>
          <a:endParaRPr lang="zh-CN" altLang="en-US" b="1">
            <a:latin typeface="微软雅黑" panose="020B0503020204020204" pitchFamily="34" charset="-122"/>
            <a:ea typeface="微软雅黑" panose="020B0503020204020204" pitchFamily="34" charset="-122"/>
          </a:endParaRPr>
        </a:p>
      </dgm:t>
    </dgm:pt>
    <dgm:pt modelId="{A559B8F4-05B0-40FB-9395-2568DC896992}" type="sibTrans" cxnId="{22DDFA4F-A403-4CBB-BA3C-A83FCF37D1B8}">
      <dgm:prSet/>
      <dgm:spPr/>
      <dgm:t>
        <a:bodyPr/>
        <a:lstStyle/>
        <a:p>
          <a:endParaRPr lang="zh-CN" altLang="en-US" b="1">
            <a:latin typeface="微软雅黑" panose="020B0503020204020204" pitchFamily="34" charset="-122"/>
            <a:ea typeface="微软雅黑" panose="020B0503020204020204" pitchFamily="34" charset="-122"/>
          </a:endParaRPr>
        </a:p>
      </dgm:t>
    </dgm:pt>
    <dgm:pt modelId="{C3132777-497A-4FAA-9DDA-BB33CDAA8E8A}">
      <dgm:prSet/>
      <dgm:spPr>
        <a:ln w="22225" cmpd="thickThin">
          <a:solidFill>
            <a:schemeClr val="accent5">
              <a:lumMod val="75000"/>
            </a:schemeClr>
          </a:solidFill>
        </a:ln>
      </dgm:spPr>
      <dgm:t>
        <a:bodyPr/>
        <a:lstStyle/>
        <a:p>
          <a:r>
            <a:rPr lang="zh-CN" b="1">
              <a:latin typeface="微软雅黑" panose="020B0503020204020204" pitchFamily="34" charset="-122"/>
              <a:ea typeface="微软雅黑" panose="020B0503020204020204" pitchFamily="34" charset="-122"/>
            </a:rPr>
            <a:t>类比知识</a:t>
          </a:r>
        </a:p>
      </dgm:t>
    </dgm:pt>
    <dgm:pt modelId="{3A7D91D5-937A-47FC-B50E-1DD148F5BC12}" type="parTrans" cxnId="{48FD95B0-0B5A-4226-B359-0D4907820D37}">
      <dgm:prSet/>
      <dgm:spPr/>
      <dgm:t>
        <a:bodyPr/>
        <a:lstStyle/>
        <a:p>
          <a:endParaRPr lang="zh-CN" altLang="en-US" b="1">
            <a:latin typeface="微软雅黑" panose="020B0503020204020204" pitchFamily="34" charset="-122"/>
            <a:ea typeface="微软雅黑" panose="020B0503020204020204" pitchFamily="34" charset="-122"/>
          </a:endParaRPr>
        </a:p>
      </dgm:t>
    </dgm:pt>
    <dgm:pt modelId="{BD8DF806-D270-43CB-AA30-3994E940F6C0}" type="sibTrans" cxnId="{48FD95B0-0B5A-4226-B359-0D4907820D37}">
      <dgm:prSet/>
      <dgm:spPr/>
      <dgm:t>
        <a:bodyPr/>
        <a:lstStyle/>
        <a:p>
          <a:endParaRPr lang="zh-CN" altLang="en-US" b="1">
            <a:latin typeface="微软雅黑" panose="020B0503020204020204" pitchFamily="34" charset="-122"/>
            <a:ea typeface="微软雅黑" panose="020B0503020204020204" pitchFamily="34" charset="-122"/>
          </a:endParaRPr>
        </a:p>
      </dgm:t>
    </dgm:pt>
    <dgm:pt modelId="{B692C5DB-CD37-4E04-B824-1C3FC49C6A9F}">
      <dgm:prSet/>
      <dgm:spPr>
        <a:ln w="22225" cmpd="thickThin">
          <a:solidFill>
            <a:schemeClr val="accent5">
              <a:lumMod val="75000"/>
            </a:schemeClr>
          </a:solidFill>
        </a:ln>
      </dgm:spPr>
      <dgm:t>
        <a:bodyPr/>
        <a:lstStyle/>
        <a:p>
          <a:r>
            <a:rPr lang="zh-CN" b="1">
              <a:latin typeface="微软雅黑" panose="020B0503020204020204" pitchFamily="34" charset="-122"/>
              <a:ea typeface="微软雅黑" panose="020B0503020204020204" pitchFamily="34" charset="-122"/>
            </a:rPr>
            <a:t>元级知识（简称元知识）</a:t>
          </a:r>
        </a:p>
      </dgm:t>
    </dgm:pt>
    <dgm:pt modelId="{E379611A-57C6-4B7A-BCD8-FF8D7D12E577}" type="parTrans" cxnId="{6360EAF7-0242-40E2-AE94-060DA7557326}">
      <dgm:prSet/>
      <dgm:spPr/>
      <dgm:t>
        <a:bodyPr/>
        <a:lstStyle/>
        <a:p>
          <a:endParaRPr lang="zh-CN" altLang="en-US" b="1">
            <a:latin typeface="微软雅黑" panose="020B0503020204020204" pitchFamily="34" charset="-122"/>
            <a:ea typeface="微软雅黑" panose="020B0503020204020204" pitchFamily="34" charset="-122"/>
          </a:endParaRPr>
        </a:p>
      </dgm:t>
    </dgm:pt>
    <dgm:pt modelId="{A647B722-C4AD-4518-BD44-CE3E45841CCB}" type="sibTrans" cxnId="{6360EAF7-0242-40E2-AE94-060DA7557326}">
      <dgm:prSet/>
      <dgm:spPr/>
      <dgm:t>
        <a:bodyPr/>
        <a:lstStyle/>
        <a:p>
          <a:endParaRPr lang="zh-CN" altLang="en-US" b="1">
            <a:latin typeface="微软雅黑" panose="020B0503020204020204" pitchFamily="34" charset="-122"/>
            <a:ea typeface="微软雅黑" panose="020B0503020204020204" pitchFamily="34" charset="-122"/>
          </a:endParaRPr>
        </a:p>
      </dgm:t>
    </dgm:pt>
    <dgm:pt modelId="{A769A933-0522-4F4E-A7C0-8397B7CE5B30}" type="pres">
      <dgm:prSet presAssocID="{D942D1BB-B7F1-4B96-B51A-4245E1459A41}" presName="Name0" presStyleCnt="0">
        <dgm:presLayoutVars>
          <dgm:dir/>
          <dgm:resizeHandles val="exact"/>
        </dgm:presLayoutVars>
      </dgm:prSet>
      <dgm:spPr/>
    </dgm:pt>
    <dgm:pt modelId="{F9A1FCF8-3443-4301-B773-EB6C4E8D5412}" type="pres">
      <dgm:prSet presAssocID="{993DDB21-CB72-4E19-935D-05B8CD5612C8}" presName="composite" presStyleCnt="0"/>
      <dgm:spPr/>
    </dgm:pt>
    <dgm:pt modelId="{79027698-0117-40CC-A7F2-0BBE0CDAABE1}" type="pres">
      <dgm:prSet presAssocID="{993DDB21-CB72-4E19-935D-05B8CD5612C8}" presName="rect1" presStyleLbl="trAlignAcc1" presStyleIdx="0" presStyleCnt="6">
        <dgm:presLayoutVars>
          <dgm:bulletEnabled val="1"/>
        </dgm:presLayoutVars>
      </dgm:prSet>
      <dgm:spPr/>
    </dgm:pt>
    <dgm:pt modelId="{EE526EE1-D50B-40E2-9496-09080402D6B7}" type="pres">
      <dgm:prSet presAssocID="{993DDB21-CB72-4E19-935D-05B8CD5612C8}" presName="rect2" presStyleLbl="fgImgPlace1" presStyleIdx="0" presStyleCnt="6"/>
      <dgm:spPr>
        <a:solidFill>
          <a:schemeClr val="accent5">
            <a:lumMod val="60000"/>
            <a:lumOff val="40000"/>
          </a:schemeClr>
        </a:solidFill>
      </dgm:spPr>
    </dgm:pt>
    <dgm:pt modelId="{FDB1E0C6-58F1-445D-852C-EA3393434C4F}" type="pres">
      <dgm:prSet presAssocID="{018BD2DD-12AD-487C-B0EF-CDF481E0469D}" presName="sibTrans" presStyleCnt="0"/>
      <dgm:spPr/>
    </dgm:pt>
    <dgm:pt modelId="{9EFEA1AC-CBB6-4300-9E80-E5E02554D089}" type="pres">
      <dgm:prSet presAssocID="{0A94EDF3-CEA1-4352-8FC0-EF1064A12D39}" presName="composite" presStyleCnt="0"/>
      <dgm:spPr/>
    </dgm:pt>
    <dgm:pt modelId="{DF514BEB-0765-4BA0-8116-24EB428E3BAE}" type="pres">
      <dgm:prSet presAssocID="{0A94EDF3-CEA1-4352-8FC0-EF1064A12D39}" presName="rect1" presStyleLbl="trAlignAcc1" presStyleIdx="1" presStyleCnt="6">
        <dgm:presLayoutVars>
          <dgm:bulletEnabled val="1"/>
        </dgm:presLayoutVars>
      </dgm:prSet>
      <dgm:spPr/>
    </dgm:pt>
    <dgm:pt modelId="{285CC208-8F6F-49F4-BDA6-4F54C7C36D83}" type="pres">
      <dgm:prSet presAssocID="{0A94EDF3-CEA1-4352-8FC0-EF1064A12D39}" presName="rect2" presStyleLbl="fgImgPlace1" presStyleIdx="1" presStyleCnt="6"/>
      <dgm:spPr>
        <a:solidFill>
          <a:schemeClr val="accent5">
            <a:lumMod val="60000"/>
            <a:lumOff val="40000"/>
          </a:schemeClr>
        </a:solidFill>
      </dgm:spPr>
    </dgm:pt>
    <dgm:pt modelId="{FF41FCB2-6199-4F52-840E-F51EF4EC50B7}" type="pres">
      <dgm:prSet presAssocID="{AA3397E3-272D-4AD4-BC1E-7EE2CC4C6273}" presName="sibTrans" presStyleCnt="0"/>
      <dgm:spPr/>
    </dgm:pt>
    <dgm:pt modelId="{1B0B3A72-E8F7-42B5-8994-8706D26D855C}" type="pres">
      <dgm:prSet presAssocID="{7B395479-B1AD-4FDD-A298-60AC7475C40A}" presName="composite" presStyleCnt="0"/>
      <dgm:spPr/>
    </dgm:pt>
    <dgm:pt modelId="{5A8AFE9A-2815-433D-88F1-249CA0380A06}" type="pres">
      <dgm:prSet presAssocID="{7B395479-B1AD-4FDD-A298-60AC7475C40A}" presName="rect1" presStyleLbl="trAlignAcc1" presStyleIdx="2" presStyleCnt="6">
        <dgm:presLayoutVars>
          <dgm:bulletEnabled val="1"/>
        </dgm:presLayoutVars>
      </dgm:prSet>
      <dgm:spPr/>
    </dgm:pt>
    <dgm:pt modelId="{3BBC6570-AC8B-4371-B837-6236A5F1AFB3}" type="pres">
      <dgm:prSet presAssocID="{7B395479-B1AD-4FDD-A298-60AC7475C40A}" presName="rect2" presStyleLbl="fgImgPlace1" presStyleIdx="2" presStyleCnt="6"/>
      <dgm:spPr>
        <a:solidFill>
          <a:schemeClr val="accent5">
            <a:lumMod val="60000"/>
            <a:lumOff val="40000"/>
          </a:schemeClr>
        </a:solidFill>
      </dgm:spPr>
    </dgm:pt>
    <dgm:pt modelId="{D5393A54-1698-49FF-BEB8-07C050413857}" type="pres">
      <dgm:prSet presAssocID="{00D4EB8C-B5F1-4CCF-9553-12ED595A54DB}" presName="sibTrans" presStyleCnt="0"/>
      <dgm:spPr/>
    </dgm:pt>
    <dgm:pt modelId="{02E4027E-B723-43F9-AC12-3FD8F1C0DACA}" type="pres">
      <dgm:prSet presAssocID="{EE354392-47D3-4AE1-B99E-66B1472BF6EC}" presName="composite" presStyleCnt="0"/>
      <dgm:spPr/>
    </dgm:pt>
    <dgm:pt modelId="{3718DDB8-F076-4934-BCA2-FE3BC5D15006}" type="pres">
      <dgm:prSet presAssocID="{EE354392-47D3-4AE1-B99E-66B1472BF6EC}" presName="rect1" presStyleLbl="trAlignAcc1" presStyleIdx="3" presStyleCnt="6">
        <dgm:presLayoutVars>
          <dgm:bulletEnabled val="1"/>
        </dgm:presLayoutVars>
      </dgm:prSet>
      <dgm:spPr/>
    </dgm:pt>
    <dgm:pt modelId="{939ACBB8-1F5B-497E-86D9-59C264724775}" type="pres">
      <dgm:prSet presAssocID="{EE354392-47D3-4AE1-B99E-66B1472BF6EC}" presName="rect2" presStyleLbl="fgImgPlace1" presStyleIdx="3" presStyleCnt="6"/>
      <dgm:spPr>
        <a:solidFill>
          <a:schemeClr val="accent5">
            <a:lumMod val="60000"/>
            <a:lumOff val="40000"/>
          </a:schemeClr>
        </a:solidFill>
      </dgm:spPr>
    </dgm:pt>
    <dgm:pt modelId="{2C7C6ECC-6D8E-4610-8281-1A612160FCB4}" type="pres">
      <dgm:prSet presAssocID="{A559B8F4-05B0-40FB-9395-2568DC896992}" presName="sibTrans" presStyleCnt="0"/>
      <dgm:spPr/>
    </dgm:pt>
    <dgm:pt modelId="{65D6DED8-D8A6-4ADB-BD89-83A0C8259B35}" type="pres">
      <dgm:prSet presAssocID="{C3132777-497A-4FAA-9DDA-BB33CDAA8E8A}" presName="composite" presStyleCnt="0"/>
      <dgm:spPr/>
    </dgm:pt>
    <dgm:pt modelId="{5ECEAF0E-242F-4A5D-AA98-0B9FAF119B16}" type="pres">
      <dgm:prSet presAssocID="{C3132777-497A-4FAA-9DDA-BB33CDAA8E8A}" presName="rect1" presStyleLbl="trAlignAcc1" presStyleIdx="4" presStyleCnt="6">
        <dgm:presLayoutVars>
          <dgm:bulletEnabled val="1"/>
        </dgm:presLayoutVars>
      </dgm:prSet>
      <dgm:spPr/>
    </dgm:pt>
    <dgm:pt modelId="{32F7EEEC-7FF4-494F-8607-AEE32A347FEC}" type="pres">
      <dgm:prSet presAssocID="{C3132777-497A-4FAA-9DDA-BB33CDAA8E8A}" presName="rect2" presStyleLbl="fgImgPlace1" presStyleIdx="4" presStyleCnt="6"/>
      <dgm:spPr>
        <a:solidFill>
          <a:schemeClr val="accent5">
            <a:lumMod val="60000"/>
            <a:lumOff val="40000"/>
          </a:schemeClr>
        </a:solidFill>
      </dgm:spPr>
    </dgm:pt>
    <dgm:pt modelId="{E69BFA11-CDA8-46BA-8526-96C744D13FBD}" type="pres">
      <dgm:prSet presAssocID="{BD8DF806-D270-43CB-AA30-3994E940F6C0}" presName="sibTrans" presStyleCnt="0"/>
      <dgm:spPr/>
    </dgm:pt>
    <dgm:pt modelId="{D7698849-6E10-4701-A954-A1532C95919D}" type="pres">
      <dgm:prSet presAssocID="{B692C5DB-CD37-4E04-B824-1C3FC49C6A9F}" presName="composite" presStyleCnt="0"/>
      <dgm:spPr/>
    </dgm:pt>
    <dgm:pt modelId="{40F51C92-B267-4A7E-BE03-E139B939D1BF}" type="pres">
      <dgm:prSet presAssocID="{B692C5DB-CD37-4E04-B824-1C3FC49C6A9F}" presName="rect1" presStyleLbl="trAlignAcc1" presStyleIdx="5" presStyleCnt="6">
        <dgm:presLayoutVars>
          <dgm:bulletEnabled val="1"/>
        </dgm:presLayoutVars>
      </dgm:prSet>
      <dgm:spPr/>
    </dgm:pt>
    <dgm:pt modelId="{24631593-6DD4-49DF-BED7-C03B76AA7CF1}" type="pres">
      <dgm:prSet presAssocID="{B692C5DB-CD37-4E04-B824-1C3FC49C6A9F}" presName="rect2" presStyleLbl="fgImgPlace1" presStyleIdx="5" presStyleCnt="6"/>
      <dgm:spPr>
        <a:solidFill>
          <a:schemeClr val="accent5">
            <a:lumMod val="60000"/>
            <a:lumOff val="40000"/>
          </a:schemeClr>
        </a:solidFill>
      </dgm:spPr>
    </dgm:pt>
  </dgm:ptLst>
  <dgm:cxnLst>
    <dgm:cxn modelId="{BA77E102-4DE4-4FDD-BD6A-8859BAA9498B}" srcId="{D942D1BB-B7F1-4B96-B51A-4245E1459A41}" destId="{993DDB21-CB72-4E19-935D-05B8CD5612C8}" srcOrd="0" destOrd="0" parTransId="{444F0885-1FF7-45A2-B4D7-CA53D2929622}" sibTransId="{018BD2DD-12AD-487C-B0EF-CDF481E0469D}"/>
    <dgm:cxn modelId="{306B620B-5285-4966-A8B6-2CFD8406540F}" srcId="{D942D1BB-B7F1-4B96-B51A-4245E1459A41}" destId="{0A94EDF3-CEA1-4352-8FC0-EF1064A12D39}" srcOrd="1" destOrd="0" parTransId="{C3062247-B9FA-4C10-8275-960E91535349}" sibTransId="{AA3397E3-272D-4AD4-BC1E-7EE2CC4C6273}"/>
    <dgm:cxn modelId="{3F308A38-696F-4789-82F2-11EC56876DC6}" type="presOf" srcId="{B692C5DB-CD37-4E04-B824-1C3FC49C6A9F}" destId="{40F51C92-B267-4A7E-BE03-E139B939D1BF}" srcOrd="0" destOrd="0" presId="urn:microsoft.com/office/officeart/2008/layout/PictureStrips"/>
    <dgm:cxn modelId="{96911A44-1885-4D0C-9DCC-9706A42F24CF}" srcId="{D942D1BB-B7F1-4B96-B51A-4245E1459A41}" destId="{7B395479-B1AD-4FDD-A298-60AC7475C40A}" srcOrd="2" destOrd="0" parTransId="{7F88CC9A-1E17-43D7-A1D6-5D7D57A56E77}" sibTransId="{00D4EB8C-B5F1-4CCF-9553-12ED595A54DB}"/>
    <dgm:cxn modelId="{29AF2566-E47E-4E6C-8A0F-AB65B9464919}" type="presOf" srcId="{993DDB21-CB72-4E19-935D-05B8CD5612C8}" destId="{79027698-0117-40CC-A7F2-0BBE0CDAABE1}" srcOrd="0" destOrd="0" presId="urn:microsoft.com/office/officeart/2008/layout/PictureStrips"/>
    <dgm:cxn modelId="{38721669-A585-4005-8303-8486A79EC89B}" type="presOf" srcId="{D942D1BB-B7F1-4B96-B51A-4245E1459A41}" destId="{A769A933-0522-4F4E-A7C0-8397B7CE5B30}" srcOrd="0" destOrd="0" presId="urn:microsoft.com/office/officeart/2008/layout/PictureStrips"/>
    <dgm:cxn modelId="{0CBA016C-2047-4C41-9817-74481550B5B0}" type="presOf" srcId="{0A94EDF3-CEA1-4352-8FC0-EF1064A12D39}" destId="{DF514BEB-0765-4BA0-8116-24EB428E3BAE}" srcOrd="0" destOrd="0" presId="urn:microsoft.com/office/officeart/2008/layout/PictureStrips"/>
    <dgm:cxn modelId="{22DDFA4F-A403-4CBB-BA3C-A83FCF37D1B8}" srcId="{D942D1BB-B7F1-4B96-B51A-4245E1459A41}" destId="{EE354392-47D3-4AE1-B99E-66B1472BF6EC}" srcOrd="3" destOrd="0" parTransId="{2C7F2116-E2F0-48ED-8EDA-CB53575A1246}" sibTransId="{A559B8F4-05B0-40FB-9395-2568DC896992}"/>
    <dgm:cxn modelId="{15FD7589-0B85-4324-9007-8842FDB6E438}" type="presOf" srcId="{EE354392-47D3-4AE1-B99E-66B1472BF6EC}" destId="{3718DDB8-F076-4934-BCA2-FE3BC5D15006}" srcOrd="0" destOrd="0" presId="urn:microsoft.com/office/officeart/2008/layout/PictureStrips"/>
    <dgm:cxn modelId="{48FD95B0-0B5A-4226-B359-0D4907820D37}" srcId="{D942D1BB-B7F1-4B96-B51A-4245E1459A41}" destId="{C3132777-497A-4FAA-9DDA-BB33CDAA8E8A}" srcOrd="4" destOrd="0" parTransId="{3A7D91D5-937A-47FC-B50E-1DD148F5BC12}" sibTransId="{BD8DF806-D270-43CB-AA30-3994E940F6C0}"/>
    <dgm:cxn modelId="{1A4CE1C9-4359-4E8F-A7C0-A5091F8B22D5}" type="presOf" srcId="{C3132777-497A-4FAA-9DDA-BB33CDAA8E8A}" destId="{5ECEAF0E-242F-4A5D-AA98-0B9FAF119B16}" srcOrd="0" destOrd="0" presId="urn:microsoft.com/office/officeart/2008/layout/PictureStrips"/>
    <dgm:cxn modelId="{EB91C6D2-A11A-4FB3-B308-432B9DB70252}" type="presOf" srcId="{7B395479-B1AD-4FDD-A298-60AC7475C40A}" destId="{5A8AFE9A-2815-433D-88F1-249CA0380A06}" srcOrd="0" destOrd="0" presId="urn:microsoft.com/office/officeart/2008/layout/PictureStrips"/>
    <dgm:cxn modelId="{6360EAF7-0242-40E2-AE94-060DA7557326}" srcId="{D942D1BB-B7F1-4B96-B51A-4245E1459A41}" destId="{B692C5DB-CD37-4E04-B824-1C3FC49C6A9F}" srcOrd="5" destOrd="0" parTransId="{E379611A-57C6-4B7A-BCD8-FF8D7D12E577}" sibTransId="{A647B722-C4AD-4518-BD44-CE3E45841CCB}"/>
    <dgm:cxn modelId="{74CE38A2-8B83-4525-AFEA-13240574B5BA}" type="presParOf" srcId="{A769A933-0522-4F4E-A7C0-8397B7CE5B30}" destId="{F9A1FCF8-3443-4301-B773-EB6C4E8D5412}" srcOrd="0" destOrd="0" presId="urn:microsoft.com/office/officeart/2008/layout/PictureStrips"/>
    <dgm:cxn modelId="{FC8D01BF-CC06-4A80-93F9-C2E3803F08BF}" type="presParOf" srcId="{F9A1FCF8-3443-4301-B773-EB6C4E8D5412}" destId="{79027698-0117-40CC-A7F2-0BBE0CDAABE1}" srcOrd="0" destOrd="0" presId="urn:microsoft.com/office/officeart/2008/layout/PictureStrips"/>
    <dgm:cxn modelId="{E634A82D-A0EC-42ED-88D9-E55BF18EAE1A}" type="presParOf" srcId="{F9A1FCF8-3443-4301-B773-EB6C4E8D5412}" destId="{EE526EE1-D50B-40E2-9496-09080402D6B7}" srcOrd="1" destOrd="0" presId="urn:microsoft.com/office/officeart/2008/layout/PictureStrips"/>
    <dgm:cxn modelId="{EAD0661F-D51E-4865-A2E3-1C2CFB932E23}" type="presParOf" srcId="{A769A933-0522-4F4E-A7C0-8397B7CE5B30}" destId="{FDB1E0C6-58F1-445D-852C-EA3393434C4F}" srcOrd="1" destOrd="0" presId="urn:microsoft.com/office/officeart/2008/layout/PictureStrips"/>
    <dgm:cxn modelId="{B769F87D-C803-435B-99DC-B260D0CC2D85}" type="presParOf" srcId="{A769A933-0522-4F4E-A7C0-8397B7CE5B30}" destId="{9EFEA1AC-CBB6-4300-9E80-E5E02554D089}" srcOrd="2" destOrd="0" presId="urn:microsoft.com/office/officeart/2008/layout/PictureStrips"/>
    <dgm:cxn modelId="{6F6094ED-5F99-4343-B582-9F527E9412B5}" type="presParOf" srcId="{9EFEA1AC-CBB6-4300-9E80-E5E02554D089}" destId="{DF514BEB-0765-4BA0-8116-24EB428E3BAE}" srcOrd="0" destOrd="0" presId="urn:microsoft.com/office/officeart/2008/layout/PictureStrips"/>
    <dgm:cxn modelId="{9A942A66-AF36-4C9C-84E6-782F24DD89DD}" type="presParOf" srcId="{9EFEA1AC-CBB6-4300-9E80-E5E02554D089}" destId="{285CC208-8F6F-49F4-BDA6-4F54C7C36D83}" srcOrd="1" destOrd="0" presId="urn:microsoft.com/office/officeart/2008/layout/PictureStrips"/>
    <dgm:cxn modelId="{965DFFEE-A016-453C-AD4F-2C64CA1F2D6C}" type="presParOf" srcId="{A769A933-0522-4F4E-A7C0-8397B7CE5B30}" destId="{FF41FCB2-6199-4F52-840E-F51EF4EC50B7}" srcOrd="3" destOrd="0" presId="urn:microsoft.com/office/officeart/2008/layout/PictureStrips"/>
    <dgm:cxn modelId="{27230EFF-F00D-4E06-9440-940C04FC94D9}" type="presParOf" srcId="{A769A933-0522-4F4E-A7C0-8397B7CE5B30}" destId="{1B0B3A72-E8F7-42B5-8994-8706D26D855C}" srcOrd="4" destOrd="0" presId="urn:microsoft.com/office/officeart/2008/layout/PictureStrips"/>
    <dgm:cxn modelId="{F45B8AC9-7271-40ED-8D8A-D0F86FF286B4}" type="presParOf" srcId="{1B0B3A72-E8F7-42B5-8994-8706D26D855C}" destId="{5A8AFE9A-2815-433D-88F1-249CA0380A06}" srcOrd="0" destOrd="0" presId="urn:microsoft.com/office/officeart/2008/layout/PictureStrips"/>
    <dgm:cxn modelId="{CE4DC09E-9743-4112-951B-C846C2239968}" type="presParOf" srcId="{1B0B3A72-E8F7-42B5-8994-8706D26D855C}" destId="{3BBC6570-AC8B-4371-B837-6236A5F1AFB3}" srcOrd="1" destOrd="0" presId="urn:microsoft.com/office/officeart/2008/layout/PictureStrips"/>
    <dgm:cxn modelId="{13D206D4-B266-49B2-B2E3-A66AE39CFAF0}" type="presParOf" srcId="{A769A933-0522-4F4E-A7C0-8397B7CE5B30}" destId="{D5393A54-1698-49FF-BEB8-07C050413857}" srcOrd="5" destOrd="0" presId="urn:microsoft.com/office/officeart/2008/layout/PictureStrips"/>
    <dgm:cxn modelId="{9FDB4D7D-BB8B-46EB-B292-AC2DE5EC1C64}" type="presParOf" srcId="{A769A933-0522-4F4E-A7C0-8397B7CE5B30}" destId="{02E4027E-B723-43F9-AC12-3FD8F1C0DACA}" srcOrd="6" destOrd="0" presId="urn:microsoft.com/office/officeart/2008/layout/PictureStrips"/>
    <dgm:cxn modelId="{176DE81E-A2A3-41DB-8887-B7A6A5367638}" type="presParOf" srcId="{02E4027E-B723-43F9-AC12-3FD8F1C0DACA}" destId="{3718DDB8-F076-4934-BCA2-FE3BC5D15006}" srcOrd="0" destOrd="0" presId="urn:microsoft.com/office/officeart/2008/layout/PictureStrips"/>
    <dgm:cxn modelId="{85EC0611-6EE3-467C-823E-C21300D6F1E0}" type="presParOf" srcId="{02E4027E-B723-43F9-AC12-3FD8F1C0DACA}" destId="{939ACBB8-1F5B-497E-86D9-59C264724775}" srcOrd="1" destOrd="0" presId="urn:microsoft.com/office/officeart/2008/layout/PictureStrips"/>
    <dgm:cxn modelId="{FE1799C5-6F80-4C2D-8620-4884308F076B}" type="presParOf" srcId="{A769A933-0522-4F4E-A7C0-8397B7CE5B30}" destId="{2C7C6ECC-6D8E-4610-8281-1A612160FCB4}" srcOrd="7" destOrd="0" presId="urn:microsoft.com/office/officeart/2008/layout/PictureStrips"/>
    <dgm:cxn modelId="{9A510725-427D-4A90-9D8D-59E738D9FBD2}" type="presParOf" srcId="{A769A933-0522-4F4E-A7C0-8397B7CE5B30}" destId="{65D6DED8-D8A6-4ADB-BD89-83A0C8259B35}" srcOrd="8" destOrd="0" presId="urn:microsoft.com/office/officeart/2008/layout/PictureStrips"/>
    <dgm:cxn modelId="{18246C16-EBAD-465B-A5AF-B7F1763DA8A8}" type="presParOf" srcId="{65D6DED8-D8A6-4ADB-BD89-83A0C8259B35}" destId="{5ECEAF0E-242F-4A5D-AA98-0B9FAF119B16}" srcOrd="0" destOrd="0" presId="urn:microsoft.com/office/officeart/2008/layout/PictureStrips"/>
    <dgm:cxn modelId="{3C1325EE-2F1C-4397-B98B-875D14451161}" type="presParOf" srcId="{65D6DED8-D8A6-4ADB-BD89-83A0C8259B35}" destId="{32F7EEEC-7FF4-494F-8607-AEE32A347FEC}" srcOrd="1" destOrd="0" presId="urn:microsoft.com/office/officeart/2008/layout/PictureStrips"/>
    <dgm:cxn modelId="{5FA7B452-191D-4A1E-89DD-FE79EC6D05FE}" type="presParOf" srcId="{A769A933-0522-4F4E-A7C0-8397B7CE5B30}" destId="{E69BFA11-CDA8-46BA-8526-96C744D13FBD}" srcOrd="9" destOrd="0" presId="urn:microsoft.com/office/officeart/2008/layout/PictureStrips"/>
    <dgm:cxn modelId="{B51B51C3-2570-443B-93C7-434EF9395C23}" type="presParOf" srcId="{A769A933-0522-4F4E-A7C0-8397B7CE5B30}" destId="{D7698849-6E10-4701-A954-A1532C95919D}" srcOrd="10" destOrd="0" presId="urn:microsoft.com/office/officeart/2008/layout/PictureStrips"/>
    <dgm:cxn modelId="{EAEAC301-41A9-47ED-8F5F-6BDCF5A6305C}" type="presParOf" srcId="{D7698849-6E10-4701-A954-A1532C95919D}" destId="{40F51C92-B267-4A7E-BE03-E139B939D1BF}" srcOrd="0" destOrd="0" presId="urn:microsoft.com/office/officeart/2008/layout/PictureStrips"/>
    <dgm:cxn modelId="{4A4F8D13-2B62-4A8D-9FB9-5B0F34B0A4F7}" type="presParOf" srcId="{D7698849-6E10-4701-A954-A1532C95919D}" destId="{24631593-6DD4-49DF-BED7-C03B76AA7CF1}"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E1575F-56DD-4E52-BCA8-DF7E0C9A6409}"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26F7902B-6BA1-45BD-B502-888350BB96EE}">
      <dgm:prSet/>
      <dgm:spPr>
        <a:ln w="25400" cmpd="thickThin">
          <a:solidFill>
            <a:schemeClr val="accent6">
              <a:lumMod val="75000"/>
            </a:schemeClr>
          </a:solidFill>
        </a:ln>
      </dgm:spPr>
      <dgm:t>
        <a:bodyPr/>
        <a:lstStyle/>
        <a:p>
          <a:r>
            <a:rPr lang="zh-CN" b="1"/>
            <a:t>产生式规则表示</a:t>
          </a:r>
          <a:endParaRPr lang="zh-CN"/>
        </a:p>
      </dgm:t>
    </dgm:pt>
    <dgm:pt modelId="{0BD1CD32-6EAF-4F2C-B605-9C87951AA544}" type="parTrans" cxnId="{CD8F2F90-7DF1-4467-A5DB-C313BA3F5EA0}">
      <dgm:prSet/>
      <dgm:spPr/>
      <dgm:t>
        <a:bodyPr/>
        <a:lstStyle/>
        <a:p>
          <a:endParaRPr lang="zh-CN" altLang="en-US"/>
        </a:p>
      </dgm:t>
    </dgm:pt>
    <dgm:pt modelId="{FD5E6D5C-302B-4BEB-AC1F-337251EB27A4}" type="sibTrans" cxnId="{CD8F2F90-7DF1-4467-A5DB-C313BA3F5EA0}">
      <dgm:prSet/>
      <dgm:spPr/>
      <dgm:t>
        <a:bodyPr/>
        <a:lstStyle/>
        <a:p>
          <a:endParaRPr lang="zh-CN" altLang="en-US"/>
        </a:p>
      </dgm:t>
    </dgm:pt>
    <dgm:pt modelId="{383033DC-643D-47C5-A64A-7755F7C2C269}">
      <dgm:prSet/>
      <dgm:spPr>
        <a:ln w="25400" cmpd="thickThin">
          <a:solidFill>
            <a:schemeClr val="accent6">
              <a:lumMod val="75000"/>
            </a:schemeClr>
          </a:solidFill>
        </a:ln>
      </dgm:spPr>
      <dgm:t>
        <a:bodyPr/>
        <a:lstStyle/>
        <a:p>
          <a:r>
            <a:rPr lang="zh-CN" b="1"/>
            <a:t>逻辑表示</a:t>
          </a:r>
          <a:endParaRPr lang="zh-CN"/>
        </a:p>
      </dgm:t>
    </dgm:pt>
    <dgm:pt modelId="{D99716EF-6969-44B7-8B4B-103E38030C90}" type="parTrans" cxnId="{57D80796-C69E-4957-AE53-A9ACD1ACC0C5}">
      <dgm:prSet/>
      <dgm:spPr/>
      <dgm:t>
        <a:bodyPr/>
        <a:lstStyle/>
        <a:p>
          <a:endParaRPr lang="zh-CN" altLang="en-US"/>
        </a:p>
      </dgm:t>
    </dgm:pt>
    <dgm:pt modelId="{72DAD397-B54B-47C7-8D18-F18D6DCC9C54}" type="sibTrans" cxnId="{57D80796-C69E-4957-AE53-A9ACD1ACC0C5}">
      <dgm:prSet/>
      <dgm:spPr/>
      <dgm:t>
        <a:bodyPr/>
        <a:lstStyle/>
        <a:p>
          <a:endParaRPr lang="zh-CN" altLang="en-US"/>
        </a:p>
      </dgm:t>
    </dgm:pt>
    <dgm:pt modelId="{10FEA126-3FEE-408D-AE67-E46CF7457DF2}">
      <dgm:prSet/>
      <dgm:spPr>
        <a:ln w="25400" cmpd="thickThin">
          <a:solidFill>
            <a:schemeClr val="accent6">
              <a:lumMod val="75000"/>
            </a:schemeClr>
          </a:solidFill>
        </a:ln>
      </dgm:spPr>
      <dgm:t>
        <a:bodyPr/>
        <a:lstStyle/>
        <a:p>
          <a:r>
            <a:rPr lang="zh-CN" b="1"/>
            <a:t>语义网络</a:t>
          </a:r>
          <a:endParaRPr lang="zh-CN"/>
        </a:p>
      </dgm:t>
    </dgm:pt>
    <dgm:pt modelId="{02D9A368-FEA0-486E-85D3-919D6D710D97}" type="parTrans" cxnId="{DDAA79D1-B8B1-40BF-A52F-6D727ABBD6C5}">
      <dgm:prSet/>
      <dgm:spPr/>
      <dgm:t>
        <a:bodyPr/>
        <a:lstStyle/>
        <a:p>
          <a:endParaRPr lang="zh-CN" altLang="en-US"/>
        </a:p>
      </dgm:t>
    </dgm:pt>
    <dgm:pt modelId="{F16C598E-D184-4E63-9123-039CB92BCCF0}" type="sibTrans" cxnId="{DDAA79D1-B8B1-40BF-A52F-6D727ABBD6C5}">
      <dgm:prSet/>
      <dgm:spPr/>
      <dgm:t>
        <a:bodyPr/>
        <a:lstStyle/>
        <a:p>
          <a:endParaRPr lang="zh-CN" altLang="en-US"/>
        </a:p>
      </dgm:t>
    </dgm:pt>
    <dgm:pt modelId="{DA5C6916-2242-412D-A8E3-34338D31A9E1}">
      <dgm:prSet/>
      <dgm:spPr>
        <a:ln w="25400" cmpd="thickThin">
          <a:solidFill>
            <a:schemeClr val="accent6">
              <a:lumMod val="75000"/>
            </a:schemeClr>
          </a:solidFill>
        </a:ln>
      </dgm:spPr>
      <dgm:t>
        <a:bodyPr/>
        <a:lstStyle/>
        <a:p>
          <a:r>
            <a:rPr lang="zh-CN" b="1"/>
            <a:t>框架</a:t>
          </a:r>
          <a:endParaRPr lang="zh-CN"/>
        </a:p>
      </dgm:t>
    </dgm:pt>
    <dgm:pt modelId="{AD6E1959-AB0F-4489-BA64-8B8F4D22D856}" type="parTrans" cxnId="{2C05DE19-6657-48B3-8B4A-C454C6363015}">
      <dgm:prSet/>
      <dgm:spPr/>
      <dgm:t>
        <a:bodyPr/>
        <a:lstStyle/>
        <a:p>
          <a:endParaRPr lang="zh-CN" altLang="en-US"/>
        </a:p>
      </dgm:t>
    </dgm:pt>
    <dgm:pt modelId="{D62BC49A-200A-43EC-AEAF-9BA73177296F}" type="sibTrans" cxnId="{2C05DE19-6657-48B3-8B4A-C454C6363015}">
      <dgm:prSet/>
      <dgm:spPr/>
      <dgm:t>
        <a:bodyPr/>
        <a:lstStyle/>
        <a:p>
          <a:endParaRPr lang="zh-CN" altLang="en-US"/>
        </a:p>
      </dgm:t>
    </dgm:pt>
    <dgm:pt modelId="{09D1C613-B893-4F42-9FE1-024469473433}">
      <dgm:prSet/>
      <dgm:spPr>
        <a:ln w="25400" cmpd="thickThin">
          <a:solidFill>
            <a:schemeClr val="accent6">
              <a:lumMod val="75000"/>
            </a:schemeClr>
          </a:solidFill>
        </a:ln>
      </dgm:spPr>
      <dgm:t>
        <a:bodyPr/>
        <a:lstStyle/>
        <a:p>
          <a:r>
            <a:rPr lang="zh-CN" b="1"/>
            <a:t>脚本</a:t>
          </a:r>
          <a:endParaRPr lang="zh-CN"/>
        </a:p>
      </dgm:t>
    </dgm:pt>
    <dgm:pt modelId="{3B7913E0-DE27-45E9-AD4B-83A7B97C61B5}" type="parTrans" cxnId="{82DDB2AA-09DA-48DB-808E-525FE1ED94E0}">
      <dgm:prSet/>
      <dgm:spPr/>
      <dgm:t>
        <a:bodyPr/>
        <a:lstStyle/>
        <a:p>
          <a:endParaRPr lang="zh-CN" altLang="en-US"/>
        </a:p>
      </dgm:t>
    </dgm:pt>
    <dgm:pt modelId="{B7FC2FAE-7034-4965-88DC-457AF2B7217F}" type="sibTrans" cxnId="{82DDB2AA-09DA-48DB-808E-525FE1ED94E0}">
      <dgm:prSet/>
      <dgm:spPr/>
      <dgm:t>
        <a:bodyPr/>
        <a:lstStyle/>
        <a:p>
          <a:endParaRPr lang="zh-CN" altLang="en-US"/>
        </a:p>
      </dgm:t>
    </dgm:pt>
    <dgm:pt modelId="{B4915592-C33A-4505-A7C5-77224EB158DD}">
      <dgm:prSet/>
      <dgm:spPr>
        <a:ln w="25400" cmpd="thickThin">
          <a:solidFill>
            <a:schemeClr val="accent6">
              <a:lumMod val="75000"/>
            </a:schemeClr>
          </a:solidFill>
        </a:ln>
      </dgm:spPr>
      <dgm:t>
        <a:bodyPr/>
        <a:lstStyle/>
        <a:p>
          <a:r>
            <a:rPr lang="zh-CN" b="1" dirty="0"/>
            <a:t>集合</a:t>
          </a:r>
          <a:endParaRPr lang="zh-CN" dirty="0"/>
        </a:p>
      </dgm:t>
    </dgm:pt>
    <dgm:pt modelId="{35AEBCCB-5FDD-434C-91C0-1645862E16B4}" type="parTrans" cxnId="{792239A7-089A-41C6-96DC-02B72362B3F8}">
      <dgm:prSet/>
      <dgm:spPr/>
      <dgm:t>
        <a:bodyPr/>
        <a:lstStyle/>
        <a:p>
          <a:endParaRPr lang="zh-CN" altLang="en-US"/>
        </a:p>
      </dgm:t>
    </dgm:pt>
    <dgm:pt modelId="{6FBBF879-7DD1-49B4-B2E8-4B77EFC620F2}" type="sibTrans" cxnId="{792239A7-089A-41C6-96DC-02B72362B3F8}">
      <dgm:prSet/>
      <dgm:spPr/>
      <dgm:t>
        <a:bodyPr/>
        <a:lstStyle/>
        <a:p>
          <a:endParaRPr lang="zh-CN" altLang="en-US"/>
        </a:p>
      </dgm:t>
    </dgm:pt>
    <dgm:pt modelId="{5E84F1EF-2756-4A82-BC0E-69ED402322BD}">
      <dgm:prSet/>
      <dgm:spPr>
        <a:ln w="25400" cmpd="thickThin">
          <a:solidFill>
            <a:schemeClr val="accent6">
              <a:lumMod val="75000"/>
            </a:schemeClr>
          </a:solidFill>
        </a:ln>
      </dgm:spPr>
      <dgm:t>
        <a:bodyPr/>
        <a:lstStyle/>
        <a:p>
          <a:r>
            <a:rPr lang="zh-CN" b="1"/>
            <a:t>本体</a:t>
          </a:r>
          <a:endParaRPr lang="zh-CN"/>
        </a:p>
      </dgm:t>
    </dgm:pt>
    <dgm:pt modelId="{6710AFCC-3B14-407A-8936-63F7D0E75B52}" type="parTrans" cxnId="{8C4C82E5-B31B-4EB9-9538-A1C864B1D2FA}">
      <dgm:prSet/>
      <dgm:spPr/>
      <dgm:t>
        <a:bodyPr/>
        <a:lstStyle/>
        <a:p>
          <a:endParaRPr lang="zh-CN" altLang="en-US"/>
        </a:p>
      </dgm:t>
    </dgm:pt>
    <dgm:pt modelId="{B9E80399-6D64-4AFC-A556-A4DDDB9731E0}" type="sibTrans" cxnId="{8C4C82E5-B31B-4EB9-9538-A1C864B1D2FA}">
      <dgm:prSet/>
      <dgm:spPr/>
      <dgm:t>
        <a:bodyPr/>
        <a:lstStyle/>
        <a:p>
          <a:endParaRPr lang="zh-CN" altLang="en-US"/>
        </a:p>
      </dgm:t>
    </dgm:pt>
    <dgm:pt modelId="{0787BF63-38B5-4204-B433-C73F8327C7E3}">
      <dgm:prSet/>
      <dgm:spPr>
        <a:ln w="25400" cmpd="thickThin">
          <a:solidFill>
            <a:schemeClr val="accent6">
              <a:lumMod val="75000"/>
            </a:schemeClr>
          </a:solidFill>
        </a:ln>
      </dgm:spPr>
      <dgm:t>
        <a:bodyPr/>
        <a:lstStyle/>
        <a:p>
          <a:r>
            <a:rPr lang="zh-CN" b="1" dirty="0"/>
            <a:t>知识图谱</a:t>
          </a:r>
          <a:endParaRPr lang="zh-CN" dirty="0"/>
        </a:p>
      </dgm:t>
    </dgm:pt>
    <dgm:pt modelId="{E10FBC0B-0C19-4B79-BF0F-A4DBA723B0A3}" type="parTrans" cxnId="{4DF6277F-835D-4C86-85EE-7B39596150E4}">
      <dgm:prSet/>
      <dgm:spPr/>
      <dgm:t>
        <a:bodyPr/>
        <a:lstStyle/>
        <a:p>
          <a:endParaRPr lang="zh-CN" altLang="en-US"/>
        </a:p>
      </dgm:t>
    </dgm:pt>
    <dgm:pt modelId="{7C7612D6-5AF0-45B2-9774-2CFC1D951F7A}" type="sibTrans" cxnId="{4DF6277F-835D-4C86-85EE-7B39596150E4}">
      <dgm:prSet/>
      <dgm:spPr/>
      <dgm:t>
        <a:bodyPr/>
        <a:lstStyle/>
        <a:p>
          <a:endParaRPr lang="zh-CN" altLang="en-US"/>
        </a:p>
      </dgm:t>
    </dgm:pt>
    <dgm:pt modelId="{C3F949A0-E20C-46BE-8C3A-2504CD6B0DAD}">
      <dgm:prSet custT="1"/>
      <dgm:spPr>
        <a:solidFill>
          <a:prstClr val="white">
            <a:alpha val="40000"/>
            <a:hueOff val="0"/>
            <a:satOff val="0"/>
            <a:lumOff val="0"/>
            <a:alphaOff val="0"/>
          </a:prstClr>
        </a:solidFill>
        <a:ln w="25400" cap="flat" cmpd="thickThin" algn="ctr">
          <a:solidFill>
            <a:srgbClr val="70AD47">
              <a:lumMod val="75000"/>
            </a:srgbClr>
          </a:solidFill>
          <a:prstDash val="solid"/>
          <a:miter lim="800000"/>
        </a:ln>
        <a:effectLst/>
      </dgm:spPr>
      <dgm:t>
        <a:bodyPr spcFirstLastPara="0" vert="horz" wrap="square" lIns="690694" tIns="102870" rIns="102870" bIns="102870" numCol="1" spcCol="1270" anchor="ctr" anchorCtr="0"/>
        <a:lstStyle/>
        <a:p>
          <a:pPr marL="0" lvl="0" indent="0" algn="l" defTabSz="1200150">
            <a:lnSpc>
              <a:spcPct val="90000"/>
            </a:lnSpc>
            <a:spcBef>
              <a:spcPct val="0"/>
            </a:spcBef>
            <a:spcAft>
              <a:spcPct val="35000"/>
            </a:spcAft>
            <a:buNone/>
          </a:pPr>
          <a:r>
            <a:rPr lang="zh-CN" altLang="en-US" sz="2700" b="1" kern="1200" dirty="0">
              <a:solidFill>
                <a:prstClr val="black">
                  <a:hueOff val="0"/>
                  <a:satOff val="0"/>
                  <a:lumOff val="0"/>
                  <a:alphaOff val="0"/>
                </a:prstClr>
              </a:solidFill>
              <a:latin typeface="等线" panose="020F0502020204030204"/>
              <a:ea typeface="等线" panose="02010600030101010101" pitchFamily="2" charset="-122"/>
              <a:cs typeface="+mn-cs"/>
            </a:rPr>
            <a:t>知识表示语言</a:t>
          </a:r>
        </a:p>
      </dgm:t>
    </dgm:pt>
    <dgm:pt modelId="{81290D27-EA43-4F45-8C11-82D636A55CC1}" type="parTrans" cxnId="{22FE2724-9B30-4A05-9214-0F9A82246233}">
      <dgm:prSet/>
      <dgm:spPr/>
      <dgm:t>
        <a:bodyPr/>
        <a:lstStyle/>
        <a:p>
          <a:endParaRPr lang="zh-CN" altLang="en-US"/>
        </a:p>
      </dgm:t>
    </dgm:pt>
    <dgm:pt modelId="{3DB75C36-8658-4EAE-99EB-0DCA218946DC}" type="sibTrans" cxnId="{22FE2724-9B30-4A05-9214-0F9A82246233}">
      <dgm:prSet/>
      <dgm:spPr/>
      <dgm:t>
        <a:bodyPr/>
        <a:lstStyle/>
        <a:p>
          <a:endParaRPr lang="zh-CN" altLang="en-US"/>
        </a:p>
      </dgm:t>
    </dgm:pt>
    <dgm:pt modelId="{6370C403-CA21-4AB2-BBE1-96CD3D7B0108}" type="pres">
      <dgm:prSet presAssocID="{FCE1575F-56DD-4E52-BCA8-DF7E0C9A6409}" presName="Name0" presStyleCnt="0">
        <dgm:presLayoutVars>
          <dgm:dir/>
          <dgm:resizeHandles val="exact"/>
        </dgm:presLayoutVars>
      </dgm:prSet>
      <dgm:spPr/>
    </dgm:pt>
    <dgm:pt modelId="{5DA827CE-2882-498C-A8C6-2D1A581527F7}" type="pres">
      <dgm:prSet presAssocID="{26F7902B-6BA1-45BD-B502-888350BB96EE}" presName="composite" presStyleCnt="0"/>
      <dgm:spPr/>
    </dgm:pt>
    <dgm:pt modelId="{17F5809D-DC9E-4881-A7D9-C50693DD50A5}" type="pres">
      <dgm:prSet presAssocID="{26F7902B-6BA1-45BD-B502-888350BB96EE}" presName="rect1" presStyleLbl="trAlignAcc1" presStyleIdx="0" presStyleCnt="9">
        <dgm:presLayoutVars>
          <dgm:bulletEnabled val="1"/>
        </dgm:presLayoutVars>
      </dgm:prSet>
      <dgm:spPr/>
    </dgm:pt>
    <dgm:pt modelId="{5C1F0BFC-BE56-4E40-B576-ADA292D64BE8}" type="pres">
      <dgm:prSet presAssocID="{26F7902B-6BA1-45BD-B502-888350BB96EE}" presName="rect2" presStyleLbl="fgImgPlace1" presStyleIdx="0" presStyleCnt="9"/>
      <dgm:spPr>
        <a:solidFill>
          <a:schemeClr val="accent6">
            <a:lumMod val="40000"/>
            <a:lumOff val="60000"/>
          </a:schemeClr>
        </a:solidFill>
      </dgm:spPr>
    </dgm:pt>
    <dgm:pt modelId="{37FE47FE-CFE3-49CA-B25A-F4602B3A5F03}" type="pres">
      <dgm:prSet presAssocID="{FD5E6D5C-302B-4BEB-AC1F-337251EB27A4}" presName="sibTrans" presStyleCnt="0"/>
      <dgm:spPr/>
    </dgm:pt>
    <dgm:pt modelId="{17DCFE81-B3A7-4CDF-8F9B-01A767BE71E9}" type="pres">
      <dgm:prSet presAssocID="{383033DC-643D-47C5-A64A-7755F7C2C269}" presName="composite" presStyleCnt="0"/>
      <dgm:spPr/>
    </dgm:pt>
    <dgm:pt modelId="{F100BDF3-4F82-402D-A0D0-6DFE46552F73}" type="pres">
      <dgm:prSet presAssocID="{383033DC-643D-47C5-A64A-7755F7C2C269}" presName="rect1" presStyleLbl="trAlignAcc1" presStyleIdx="1" presStyleCnt="9">
        <dgm:presLayoutVars>
          <dgm:bulletEnabled val="1"/>
        </dgm:presLayoutVars>
      </dgm:prSet>
      <dgm:spPr/>
    </dgm:pt>
    <dgm:pt modelId="{936BFDA0-6F26-44ED-9236-88B2AA2DBD1F}" type="pres">
      <dgm:prSet presAssocID="{383033DC-643D-47C5-A64A-7755F7C2C269}" presName="rect2" presStyleLbl="fgImgPlace1" presStyleIdx="1" presStyleCnt="9"/>
      <dgm:spPr>
        <a:solidFill>
          <a:schemeClr val="accent6">
            <a:lumMod val="40000"/>
            <a:lumOff val="60000"/>
          </a:schemeClr>
        </a:solidFill>
      </dgm:spPr>
    </dgm:pt>
    <dgm:pt modelId="{2E156E5C-BD05-47A3-8A8E-044C577A7BF9}" type="pres">
      <dgm:prSet presAssocID="{72DAD397-B54B-47C7-8D18-F18D6DCC9C54}" presName="sibTrans" presStyleCnt="0"/>
      <dgm:spPr/>
    </dgm:pt>
    <dgm:pt modelId="{F6AA9A24-C7FE-4E1A-A010-7D174071C44A}" type="pres">
      <dgm:prSet presAssocID="{10FEA126-3FEE-408D-AE67-E46CF7457DF2}" presName="composite" presStyleCnt="0"/>
      <dgm:spPr/>
    </dgm:pt>
    <dgm:pt modelId="{3C2115B1-CBC7-44B2-8555-89C16C67702E}" type="pres">
      <dgm:prSet presAssocID="{10FEA126-3FEE-408D-AE67-E46CF7457DF2}" presName="rect1" presStyleLbl="trAlignAcc1" presStyleIdx="2" presStyleCnt="9">
        <dgm:presLayoutVars>
          <dgm:bulletEnabled val="1"/>
        </dgm:presLayoutVars>
      </dgm:prSet>
      <dgm:spPr/>
    </dgm:pt>
    <dgm:pt modelId="{F4FE117B-2B9C-4124-BF58-7E39A43B1872}" type="pres">
      <dgm:prSet presAssocID="{10FEA126-3FEE-408D-AE67-E46CF7457DF2}" presName="rect2" presStyleLbl="fgImgPlace1" presStyleIdx="2" presStyleCnt="9"/>
      <dgm:spPr>
        <a:solidFill>
          <a:schemeClr val="accent6">
            <a:lumMod val="40000"/>
            <a:lumOff val="60000"/>
          </a:schemeClr>
        </a:solidFill>
      </dgm:spPr>
    </dgm:pt>
    <dgm:pt modelId="{A712F10E-9FEF-4452-98DB-B6B9C0BF0AE7}" type="pres">
      <dgm:prSet presAssocID="{F16C598E-D184-4E63-9123-039CB92BCCF0}" presName="sibTrans" presStyleCnt="0"/>
      <dgm:spPr/>
    </dgm:pt>
    <dgm:pt modelId="{FB13606D-B28B-4A8B-A3C9-D3DC21D80113}" type="pres">
      <dgm:prSet presAssocID="{DA5C6916-2242-412D-A8E3-34338D31A9E1}" presName="composite" presStyleCnt="0"/>
      <dgm:spPr/>
    </dgm:pt>
    <dgm:pt modelId="{391D7CA0-58EC-41FB-93FC-0573CC9FDEF8}" type="pres">
      <dgm:prSet presAssocID="{DA5C6916-2242-412D-A8E3-34338D31A9E1}" presName="rect1" presStyleLbl="trAlignAcc1" presStyleIdx="3" presStyleCnt="9">
        <dgm:presLayoutVars>
          <dgm:bulletEnabled val="1"/>
        </dgm:presLayoutVars>
      </dgm:prSet>
      <dgm:spPr/>
    </dgm:pt>
    <dgm:pt modelId="{8EC63F34-5DF2-4963-9D5D-AA4DED65E9FC}" type="pres">
      <dgm:prSet presAssocID="{DA5C6916-2242-412D-A8E3-34338D31A9E1}" presName="rect2" presStyleLbl="fgImgPlace1" presStyleIdx="3" presStyleCnt="9"/>
      <dgm:spPr>
        <a:solidFill>
          <a:schemeClr val="accent6">
            <a:lumMod val="40000"/>
            <a:lumOff val="60000"/>
          </a:schemeClr>
        </a:solidFill>
      </dgm:spPr>
    </dgm:pt>
    <dgm:pt modelId="{6500C4F8-6363-4EB8-B556-5C54B064E52A}" type="pres">
      <dgm:prSet presAssocID="{D62BC49A-200A-43EC-AEAF-9BA73177296F}" presName="sibTrans" presStyleCnt="0"/>
      <dgm:spPr/>
    </dgm:pt>
    <dgm:pt modelId="{DAFB0BCA-DBC9-420C-9C72-36464C1AF24F}" type="pres">
      <dgm:prSet presAssocID="{09D1C613-B893-4F42-9FE1-024469473433}" presName="composite" presStyleCnt="0"/>
      <dgm:spPr/>
    </dgm:pt>
    <dgm:pt modelId="{B517BFD1-C2F4-41EE-9A2C-67FBDD2C2A93}" type="pres">
      <dgm:prSet presAssocID="{09D1C613-B893-4F42-9FE1-024469473433}" presName="rect1" presStyleLbl="trAlignAcc1" presStyleIdx="4" presStyleCnt="9">
        <dgm:presLayoutVars>
          <dgm:bulletEnabled val="1"/>
        </dgm:presLayoutVars>
      </dgm:prSet>
      <dgm:spPr/>
    </dgm:pt>
    <dgm:pt modelId="{68F686AA-CCDB-418B-805D-D1F2CE50F831}" type="pres">
      <dgm:prSet presAssocID="{09D1C613-B893-4F42-9FE1-024469473433}" presName="rect2" presStyleLbl="fgImgPlace1" presStyleIdx="4" presStyleCnt="9"/>
      <dgm:spPr>
        <a:solidFill>
          <a:schemeClr val="accent6">
            <a:lumMod val="40000"/>
            <a:lumOff val="60000"/>
          </a:schemeClr>
        </a:solidFill>
      </dgm:spPr>
    </dgm:pt>
    <dgm:pt modelId="{CBD41235-EBA2-42DD-B54C-A90066C9378F}" type="pres">
      <dgm:prSet presAssocID="{B7FC2FAE-7034-4965-88DC-457AF2B7217F}" presName="sibTrans" presStyleCnt="0"/>
      <dgm:spPr/>
    </dgm:pt>
    <dgm:pt modelId="{A865EBD6-687F-40F7-9595-9BC7560A9E0A}" type="pres">
      <dgm:prSet presAssocID="{B4915592-C33A-4505-A7C5-77224EB158DD}" presName="composite" presStyleCnt="0"/>
      <dgm:spPr/>
    </dgm:pt>
    <dgm:pt modelId="{0077D263-350E-4583-BFFE-E21F690FE799}" type="pres">
      <dgm:prSet presAssocID="{B4915592-C33A-4505-A7C5-77224EB158DD}" presName="rect1" presStyleLbl="trAlignAcc1" presStyleIdx="5" presStyleCnt="9">
        <dgm:presLayoutVars>
          <dgm:bulletEnabled val="1"/>
        </dgm:presLayoutVars>
      </dgm:prSet>
      <dgm:spPr/>
    </dgm:pt>
    <dgm:pt modelId="{55D500F5-EBEB-4252-847B-05811F066F6E}" type="pres">
      <dgm:prSet presAssocID="{B4915592-C33A-4505-A7C5-77224EB158DD}" presName="rect2" presStyleLbl="fgImgPlace1" presStyleIdx="5" presStyleCnt="9"/>
      <dgm:spPr>
        <a:solidFill>
          <a:schemeClr val="accent6">
            <a:lumMod val="40000"/>
            <a:lumOff val="60000"/>
          </a:schemeClr>
        </a:solidFill>
      </dgm:spPr>
    </dgm:pt>
    <dgm:pt modelId="{8DB01C77-40E9-4AAF-B9B6-E8E0DCA3B303}" type="pres">
      <dgm:prSet presAssocID="{6FBBF879-7DD1-49B4-B2E8-4B77EFC620F2}" presName="sibTrans" presStyleCnt="0"/>
      <dgm:spPr/>
    </dgm:pt>
    <dgm:pt modelId="{86CF7D9D-26FD-4548-9214-8D98F89B755F}" type="pres">
      <dgm:prSet presAssocID="{5E84F1EF-2756-4A82-BC0E-69ED402322BD}" presName="composite" presStyleCnt="0"/>
      <dgm:spPr/>
    </dgm:pt>
    <dgm:pt modelId="{6EA5ACF5-9563-403C-9E80-5FB24645F04D}" type="pres">
      <dgm:prSet presAssocID="{5E84F1EF-2756-4A82-BC0E-69ED402322BD}" presName="rect1" presStyleLbl="trAlignAcc1" presStyleIdx="6" presStyleCnt="9">
        <dgm:presLayoutVars>
          <dgm:bulletEnabled val="1"/>
        </dgm:presLayoutVars>
      </dgm:prSet>
      <dgm:spPr/>
    </dgm:pt>
    <dgm:pt modelId="{904E55AD-DA63-4C68-AADB-68D09D070324}" type="pres">
      <dgm:prSet presAssocID="{5E84F1EF-2756-4A82-BC0E-69ED402322BD}" presName="rect2" presStyleLbl="fgImgPlace1" presStyleIdx="6" presStyleCnt="9"/>
      <dgm:spPr>
        <a:solidFill>
          <a:schemeClr val="accent6">
            <a:lumMod val="40000"/>
            <a:lumOff val="60000"/>
          </a:schemeClr>
        </a:solidFill>
      </dgm:spPr>
    </dgm:pt>
    <dgm:pt modelId="{3D194F77-11E7-4C7B-A3AE-6E8348E31DF8}" type="pres">
      <dgm:prSet presAssocID="{B9E80399-6D64-4AFC-A556-A4DDDB9731E0}" presName="sibTrans" presStyleCnt="0"/>
      <dgm:spPr/>
    </dgm:pt>
    <dgm:pt modelId="{4CBF1B77-02E1-4386-BA26-DCB39579F5C3}" type="pres">
      <dgm:prSet presAssocID="{0787BF63-38B5-4204-B433-C73F8327C7E3}" presName="composite" presStyleCnt="0"/>
      <dgm:spPr/>
    </dgm:pt>
    <dgm:pt modelId="{36F4AB4C-6719-4E42-A3D8-91DDE8CD3B3F}" type="pres">
      <dgm:prSet presAssocID="{0787BF63-38B5-4204-B433-C73F8327C7E3}" presName="rect1" presStyleLbl="trAlignAcc1" presStyleIdx="7" presStyleCnt="9">
        <dgm:presLayoutVars>
          <dgm:bulletEnabled val="1"/>
        </dgm:presLayoutVars>
      </dgm:prSet>
      <dgm:spPr/>
    </dgm:pt>
    <dgm:pt modelId="{6A03BD7E-DFD6-4F20-8EE9-BA42AB94A1FA}" type="pres">
      <dgm:prSet presAssocID="{0787BF63-38B5-4204-B433-C73F8327C7E3}" presName="rect2" presStyleLbl="fgImgPlace1" presStyleIdx="7" presStyleCnt="9"/>
      <dgm:spPr>
        <a:solidFill>
          <a:schemeClr val="accent6">
            <a:lumMod val="40000"/>
            <a:lumOff val="60000"/>
          </a:schemeClr>
        </a:solidFill>
      </dgm:spPr>
    </dgm:pt>
    <dgm:pt modelId="{F2D801D3-A1C8-47EF-A950-BDA40FAD5E75}" type="pres">
      <dgm:prSet presAssocID="{7C7612D6-5AF0-45B2-9774-2CFC1D951F7A}" presName="sibTrans" presStyleCnt="0"/>
      <dgm:spPr/>
    </dgm:pt>
    <dgm:pt modelId="{B8A5DACC-AABE-430C-B41C-AF35B7E227C2}" type="pres">
      <dgm:prSet presAssocID="{C3F949A0-E20C-46BE-8C3A-2504CD6B0DAD}" presName="composite" presStyleCnt="0"/>
      <dgm:spPr/>
    </dgm:pt>
    <dgm:pt modelId="{E78BD681-FE6C-47FB-BE50-E240C7677297}" type="pres">
      <dgm:prSet presAssocID="{C3F949A0-E20C-46BE-8C3A-2504CD6B0DAD}" presName="rect1" presStyleLbl="trAlignAcc1" presStyleIdx="8" presStyleCnt="9">
        <dgm:presLayoutVars>
          <dgm:bulletEnabled val="1"/>
        </dgm:presLayoutVars>
      </dgm:prSet>
      <dgm:spPr>
        <a:xfrm>
          <a:off x="7250134" y="3273368"/>
          <a:ext cx="3263122" cy="1019725"/>
        </a:xfrm>
        <a:prstGeom prst="rect">
          <a:avLst/>
        </a:prstGeom>
      </dgm:spPr>
    </dgm:pt>
    <dgm:pt modelId="{FF6D11FE-3BDE-4932-B654-7FD8AA42C979}" type="pres">
      <dgm:prSet presAssocID="{C3F949A0-E20C-46BE-8C3A-2504CD6B0DAD}" presName="rect2" presStyleLbl="fgImgPlace1" presStyleIdx="8" presStyleCnt="9"/>
      <dgm:spPr>
        <a:xfrm>
          <a:off x="7114171" y="3126074"/>
          <a:ext cx="713807" cy="1070711"/>
        </a:xfrm>
        <a:prstGeom prst="rect">
          <a:avLst/>
        </a:prstGeom>
        <a:solidFill>
          <a:srgbClr val="70AD47">
            <a:lumMod val="40000"/>
            <a:lumOff val="60000"/>
          </a:srgbClr>
        </a:solidFill>
        <a:ln w="12700" cap="flat" cmpd="sng" algn="ctr">
          <a:solidFill>
            <a:prstClr val="white">
              <a:hueOff val="0"/>
              <a:satOff val="0"/>
              <a:lumOff val="0"/>
              <a:alphaOff val="0"/>
            </a:prstClr>
          </a:solidFill>
          <a:prstDash val="solid"/>
          <a:miter lim="800000"/>
        </a:ln>
        <a:effectLst/>
      </dgm:spPr>
    </dgm:pt>
  </dgm:ptLst>
  <dgm:cxnLst>
    <dgm:cxn modelId="{90D61E18-3FA7-4B35-88B5-91A17C18660D}" type="presOf" srcId="{10FEA126-3FEE-408D-AE67-E46CF7457DF2}" destId="{3C2115B1-CBC7-44B2-8555-89C16C67702E}" srcOrd="0" destOrd="0" presId="urn:microsoft.com/office/officeart/2008/layout/PictureStrips"/>
    <dgm:cxn modelId="{2C05DE19-6657-48B3-8B4A-C454C6363015}" srcId="{FCE1575F-56DD-4E52-BCA8-DF7E0C9A6409}" destId="{DA5C6916-2242-412D-A8E3-34338D31A9E1}" srcOrd="3" destOrd="0" parTransId="{AD6E1959-AB0F-4489-BA64-8B8F4D22D856}" sibTransId="{D62BC49A-200A-43EC-AEAF-9BA73177296F}"/>
    <dgm:cxn modelId="{ADED2F1E-045A-4EF0-AFA1-B3CBE40D4C0A}" type="presOf" srcId="{09D1C613-B893-4F42-9FE1-024469473433}" destId="{B517BFD1-C2F4-41EE-9A2C-67FBDD2C2A93}" srcOrd="0" destOrd="0" presId="urn:microsoft.com/office/officeart/2008/layout/PictureStrips"/>
    <dgm:cxn modelId="{22FE2724-9B30-4A05-9214-0F9A82246233}" srcId="{FCE1575F-56DD-4E52-BCA8-DF7E0C9A6409}" destId="{C3F949A0-E20C-46BE-8C3A-2504CD6B0DAD}" srcOrd="8" destOrd="0" parTransId="{81290D27-EA43-4F45-8C11-82D636A55CC1}" sibTransId="{3DB75C36-8658-4EAE-99EB-0DCA218946DC}"/>
    <dgm:cxn modelId="{F5938744-1893-4D24-91BB-FC2FDC436D73}" type="presOf" srcId="{5E84F1EF-2756-4A82-BC0E-69ED402322BD}" destId="{6EA5ACF5-9563-403C-9E80-5FB24645F04D}" srcOrd="0" destOrd="0" presId="urn:microsoft.com/office/officeart/2008/layout/PictureStrips"/>
    <dgm:cxn modelId="{72D5D549-7942-4530-8061-2283925C5BD5}" type="presOf" srcId="{B4915592-C33A-4505-A7C5-77224EB158DD}" destId="{0077D263-350E-4583-BFFE-E21F690FE799}" srcOrd="0" destOrd="0" presId="urn:microsoft.com/office/officeart/2008/layout/PictureStrips"/>
    <dgm:cxn modelId="{0F4C8353-7F67-4BB1-9F71-AEC513FE1F3D}" type="presOf" srcId="{DA5C6916-2242-412D-A8E3-34338D31A9E1}" destId="{391D7CA0-58EC-41FB-93FC-0573CC9FDEF8}" srcOrd="0" destOrd="0" presId="urn:microsoft.com/office/officeart/2008/layout/PictureStrips"/>
    <dgm:cxn modelId="{EE035277-7F4E-41AD-88C0-8A92803DB49D}" type="presOf" srcId="{383033DC-643D-47C5-A64A-7755F7C2C269}" destId="{F100BDF3-4F82-402D-A0D0-6DFE46552F73}" srcOrd="0" destOrd="0" presId="urn:microsoft.com/office/officeart/2008/layout/PictureStrips"/>
    <dgm:cxn modelId="{7D08437E-1B2D-491A-B6D5-D49EE5F529B9}" type="presOf" srcId="{C3F949A0-E20C-46BE-8C3A-2504CD6B0DAD}" destId="{E78BD681-FE6C-47FB-BE50-E240C7677297}" srcOrd="0" destOrd="0" presId="urn:microsoft.com/office/officeart/2008/layout/PictureStrips"/>
    <dgm:cxn modelId="{4DF6277F-835D-4C86-85EE-7B39596150E4}" srcId="{FCE1575F-56DD-4E52-BCA8-DF7E0C9A6409}" destId="{0787BF63-38B5-4204-B433-C73F8327C7E3}" srcOrd="7" destOrd="0" parTransId="{E10FBC0B-0C19-4B79-BF0F-A4DBA723B0A3}" sibTransId="{7C7612D6-5AF0-45B2-9774-2CFC1D951F7A}"/>
    <dgm:cxn modelId="{CD8F2F90-7DF1-4467-A5DB-C313BA3F5EA0}" srcId="{FCE1575F-56DD-4E52-BCA8-DF7E0C9A6409}" destId="{26F7902B-6BA1-45BD-B502-888350BB96EE}" srcOrd="0" destOrd="0" parTransId="{0BD1CD32-6EAF-4F2C-B605-9C87951AA544}" sibTransId="{FD5E6D5C-302B-4BEB-AC1F-337251EB27A4}"/>
    <dgm:cxn modelId="{57D80796-C69E-4957-AE53-A9ACD1ACC0C5}" srcId="{FCE1575F-56DD-4E52-BCA8-DF7E0C9A6409}" destId="{383033DC-643D-47C5-A64A-7755F7C2C269}" srcOrd="1" destOrd="0" parTransId="{D99716EF-6969-44B7-8B4B-103E38030C90}" sibTransId="{72DAD397-B54B-47C7-8D18-F18D6DCC9C54}"/>
    <dgm:cxn modelId="{792239A7-089A-41C6-96DC-02B72362B3F8}" srcId="{FCE1575F-56DD-4E52-BCA8-DF7E0C9A6409}" destId="{B4915592-C33A-4505-A7C5-77224EB158DD}" srcOrd="5" destOrd="0" parTransId="{35AEBCCB-5FDD-434C-91C0-1645862E16B4}" sibTransId="{6FBBF879-7DD1-49B4-B2E8-4B77EFC620F2}"/>
    <dgm:cxn modelId="{82DDB2AA-09DA-48DB-808E-525FE1ED94E0}" srcId="{FCE1575F-56DD-4E52-BCA8-DF7E0C9A6409}" destId="{09D1C613-B893-4F42-9FE1-024469473433}" srcOrd="4" destOrd="0" parTransId="{3B7913E0-DE27-45E9-AD4B-83A7B97C61B5}" sibTransId="{B7FC2FAE-7034-4965-88DC-457AF2B7217F}"/>
    <dgm:cxn modelId="{DDAA79D1-B8B1-40BF-A52F-6D727ABBD6C5}" srcId="{FCE1575F-56DD-4E52-BCA8-DF7E0C9A6409}" destId="{10FEA126-3FEE-408D-AE67-E46CF7457DF2}" srcOrd="2" destOrd="0" parTransId="{02D9A368-FEA0-486E-85D3-919D6D710D97}" sibTransId="{F16C598E-D184-4E63-9123-039CB92BCCF0}"/>
    <dgm:cxn modelId="{5C37BEDC-32A4-4637-AE12-A5E7CC56773D}" type="presOf" srcId="{FCE1575F-56DD-4E52-BCA8-DF7E0C9A6409}" destId="{6370C403-CA21-4AB2-BBE1-96CD3D7B0108}" srcOrd="0" destOrd="0" presId="urn:microsoft.com/office/officeart/2008/layout/PictureStrips"/>
    <dgm:cxn modelId="{3AEBA4E0-8A46-4A08-9AE5-B1EF615CE049}" type="presOf" srcId="{0787BF63-38B5-4204-B433-C73F8327C7E3}" destId="{36F4AB4C-6719-4E42-A3D8-91DDE8CD3B3F}" srcOrd="0" destOrd="0" presId="urn:microsoft.com/office/officeart/2008/layout/PictureStrips"/>
    <dgm:cxn modelId="{8C4C82E5-B31B-4EB9-9538-A1C864B1D2FA}" srcId="{FCE1575F-56DD-4E52-BCA8-DF7E0C9A6409}" destId="{5E84F1EF-2756-4A82-BC0E-69ED402322BD}" srcOrd="6" destOrd="0" parTransId="{6710AFCC-3B14-407A-8936-63F7D0E75B52}" sibTransId="{B9E80399-6D64-4AFC-A556-A4DDDB9731E0}"/>
    <dgm:cxn modelId="{B82905E9-5089-45C8-9A2B-CD976CB534BF}" type="presOf" srcId="{26F7902B-6BA1-45BD-B502-888350BB96EE}" destId="{17F5809D-DC9E-4881-A7D9-C50693DD50A5}" srcOrd="0" destOrd="0" presId="urn:microsoft.com/office/officeart/2008/layout/PictureStrips"/>
    <dgm:cxn modelId="{D0F67A01-E1B0-4AF7-BF3E-5EB13231AE69}" type="presParOf" srcId="{6370C403-CA21-4AB2-BBE1-96CD3D7B0108}" destId="{5DA827CE-2882-498C-A8C6-2D1A581527F7}" srcOrd="0" destOrd="0" presId="urn:microsoft.com/office/officeart/2008/layout/PictureStrips"/>
    <dgm:cxn modelId="{0C379D71-0C6A-48C6-8AC6-F2013647CB4A}" type="presParOf" srcId="{5DA827CE-2882-498C-A8C6-2D1A581527F7}" destId="{17F5809D-DC9E-4881-A7D9-C50693DD50A5}" srcOrd="0" destOrd="0" presId="urn:microsoft.com/office/officeart/2008/layout/PictureStrips"/>
    <dgm:cxn modelId="{B4951F01-30CC-49BA-8D8C-85D9DECC7016}" type="presParOf" srcId="{5DA827CE-2882-498C-A8C6-2D1A581527F7}" destId="{5C1F0BFC-BE56-4E40-B576-ADA292D64BE8}" srcOrd="1" destOrd="0" presId="urn:microsoft.com/office/officeart/2008/layout/PictureStrips"/>
    <dgm:cxn modelId="{AE748295-3894-4D52-8F3D-B57F7C8F3A73}" type="presParOf" srcId="{6370C403-CA21-4AB2-BBE1-96CD3D7B0108}" destId="{37FE47FE-CFE3-49CA-B25A-F4602B3A5F03}" srcOrd="1" destOrd="0" presId="urn:microsoft.com/office/officeart/2008/layout/PictureStrips"/>
    <dgm:cxn modelId="{3A7B98BC-C39A-4BE9-B4FA-EF9FEEB98892}" type="presParOf" srcId="{6370C403-CA21-4AB2-BBE1-96CD3D7B0108}" destId="{17DCFE81-B3A7-4CDF-8F9B-01A767BE71E9}" srcOrd="2" destOrd="0" presId="urn:microsoft.com/office/officeart/2008/layout/PictureStrips"/>
    <dgm:cxn modelId="{067F9005-8A15-4B9B-9BB5-84E9AAF03313}" type="presParOf" srcId="{17DCFE81-B3A7-4CDF-8F9B-01A767BE71E9}" destId="{F100BDF3-4F82-402D-A0D0-6DFE46552F73}" srcOrd="0" destOrd="0" presId="urn:microsoft.com/office/officeart/2008/layout/PictureStrips"/>
    <dgm:cxn modelId="{7782ECC8-A45B-4AB8-B063-9BD1EFCF6971}" type="presParOf" srcId="{17DCFE81-B3A7-4CDF-8F9B-01A767BE71E9}" destId="{936BFDA0-6F26-44ED-9236-88B2AA2DBD1F}" srcOrd="1" destOrd="0" presId="urn:microsoft.com/office/officeart/2008/layout/PictureStrips"/>
    <dgm:cxn modelId="{AD0F56F5-90E2-47E5-AB13-6BC29AC8F578}" type="presParOf" srcId="{6370C403-CA21-4AB2-BBE1-96CD3D7B0108}" destId="{2E156E5C-BD05-47A3-8A8E-044C577A7BF9}" srcOrd="3" destOrd="0" presId="urn:microsoft.com/office/officeart/2008/layout/PictureStrips"/>
    <dgm:cxn modelId="{DEEF8955-C1E6-430A-B4F3-402508ED75DD}" type="presParOf" srcId="{6370C403-CA21-4AB2-BBE1-96CD3D7B0108}" destId="{F6AA9A24-C7FE-4E1A-A010-7D174071C44A}" srcOrd="4" destOrd="0" presId="urn:microsoft.com/office/officeart/2008/layout/PictureStrips"/>
    <dgm:cxn modelId="{CB0590E5-1458-44D5-924D-AA4701E2B511}" type="presParOf" srcId="{F6AA9A24-C7FE-4E1A-A010-7D174071C44A}" destId="{3C2115B1-CBC7-44B2-8555-89C16C67702E}" srcOrd="0" destOrd="0" presId="urn:microsoft.com/office/officeart/2008/layout/PictureStrips"/>
    <dgm:cxn modelId="{E9B98E42-AE91-41BC-863E-243D21D3E4B4}" type="presParOf" srcId="{F6AA9A24-C7FE-4E1A-A010-7D174071C44A}" destId="{F4FE117B-2B9C-4124-BF58-7E39A43B1872}" srcOrd="1" destOrd="0" presId="urn:microsoft.com/office/officeart/2008/layout/PictureStrips"/>
    <dgm:cxn modelId="{EA5DB50F-D470-48F1-8DF1-BC1139B2D86E}" type="presParOf" srcId="{6370C403-CA21-4AB2-BBE1-96CD3D7B0108}" destId="{A712F10E-9FEF-4452-98DB-B6B9C0BF0AE7}" srcOrd="5" destOrd="0" presId="urn:microsoft.com/office/officeart/2008/layout/PictureStrips"/>
    <dgm:cxn modelId="{F10FE4A8-DB14-407E-A3C7-FFFE45082960}" type="presParOf" srcId="{6370C403-CA21-4AB2-BBE1-96CD3D7B0108}" destId="{FB13606D-B28B-4A8B-A3C9-D3DC21D80113}" srcOrd="6" destOrd="0" presId="urn:microsoft.com/office/officeart/2008/layout/PictureStrips"/>
    <dgm:cxn modelId="{9029515A-9FFC-4DCC-904B-FA331321CC5A}" type="presParOf" srcId="{FB13606D-B28B-4A8B-A3C9-D3DC21D80113}" destId="{391D7CA0-58EC-41FB-93FC-0573CC9FDEF8}" srcOrd="0" destOrd="0" presId="urn:microsoft.com/office/officeart/2008/layout/PictureStrips"/>
    <dgm:cxn modelId="{E80AF27F-F427-4FE2-B043-858EDDC4E7F3}" type="presParOf" srcId="{FB13606D-B28B-4A8B-A3C9-D3DC21D80113}" destId="{8EC63F34-5DF2-4963-9D5D-AA4DED65E9FC}" srcOrd="1" destOrd="0" presId="urn:microsoft.com/office/officeart/2008/layout/PictureStrips"/>
    <dgm:cxn modelId="{023F5719-7418-4DDF-ADB7-3BC0F1E1566A}" type="presParOf" srcId="{6370C403-CA21-4AB2-BBE1-96CD3D7B0108}" destId="{6500C4F8-6363-4EB8-B556-5C54B064E52A}" srcOrd="7" destOrd="0" presId="urn:microsoft.com/office/officeart/2008/layout/PictureStrips"/>
    <dgm:cxn modelId="{7E1D4381-C546-4A22-9FDF-6BB2E061B694}" type="presParOf" srcId="{6370C403-CA21-4AB2-BBE1-96CD3D7B0108}" destId="{DAFB0BCA-DBC9-420C-9C72-36464C1AF24F}" srcOrd="8" destOrd="0" presId="urn:microsoft.com/office/officeart/2008/layout/PictureStrips"/>
    <dgm:cxn modelId="{FA5C8602-2D9D-492E-AFFD-0093C3E6B367}" type="presParOf" srcId="{DAFB0BCA-DBC9-420C-9C72-36464C1AF24F}" destId="{B517BFD1-C2F4-41EE-9A2C-67FBDD2C2A93}" srcOrd="0" destOrd="0" presId="urn:microsoft.com/office/officeart/2008/layout/PictureStrips"/>
    <dgm:cxn modelId="{2CCD8807-B7CA-445F-8FE5-672409DECA5B}" type="presParOf" srcId="{DAFB0BCA-DBC9-420C-9C72-36464C1AF24F}" destId="{68F686AA-CCDB-418B-805D-D1F2CE50F831}" srcOrd="1" destOrd="0" presId="urn:microsoft.com/office/officeart/2008/layout/PictureStrips"/>
    <dgm:cxn modelId="{E76C281A-7D41-44FD-A0A7-46EC1F0A38B1}" type="presParOf" srcId="{6370C403-CA21-4AB2-BBE1-96CD3D7B0108}" destId="{CBD41235-EBA2-42DD-B54C-A90066C9378F}" srcOrd="9" destOrd="0" presId="urn:microsoft.com/office/officeart/2008/layout/PictureStrips"/>
    <dgm:cxn modelId="{A6C4096C-287B-453A-A862-2BE138FBCAF7}" type="presParOf" srcId="{6370C403-CA21-4AB2-BBE1-96CD3D7B0108}" destId="{A865EBD6-687F-40F7-9595-9BC7560A9E0A}" srcOrd="10" destOrd="0" presId="urn:microsoft.com/office/officeart/2008/layout/PictureStrips"/>
    <dgm:cxn modelId="{8AB2C78A-B595-48BC-AC13-7DA7360B4E7B}" type="presParOf" srcId="{A865EBD6-687F-40F7-9595-9BC7560A9E0A}" destId="{0077D263-350E-4583-BFFE-E21F690FE799}" srcOrd="0" destOrd="0" presId="urn:microsoft.com/office/officeart/2008/layout/PictureStrips"/>
    <dgm:cxn modelId="{DAC012E0-F0DE-409E-B4E6-40D3F85EA02E}" type="presParOf" srcId="{A865EBD6-687F-40F7-9595-9BC7560A9E0A}" destId="{55D500F5-EBEB-4252-847B-05811F066F6E}" srcOrd="1" destOrd="0" presId="urn:microsoft.com/office/officeart/2008/layout/PictureStrips"/>
    <dgm:cxn modelId="{3BE14658-8D0D-412F-AE99-23F6CD2C5674}" type="presParOf" srcId="{6370C403-CA21-4AB2-BBE1-96CD3D7B0108}" destId="{8DB01C77-40E9-4AAF-B9B6-E8E0DCA3B303}" srcOrd="11" destOrd="0" presId="urn:microsoft.com/office/officeart/2008/layout/PictureStrips"/>
    <dgm:cxn modelId="{68580EA3-DA2E-4EEC-8CE3-A4C1815778A5}" type="presParOf" srcId="{6370C403-CA21-4AB2-BBE1-96CD3D7B0108}" destId="{86CF7D9D-26FD-4548-9214-8D98F89B755F}" srcOrd="12" destOrd="0" presId="urn:microsoft.com/office/officeart/2008/layout/PictureStrips"/>
    <dgm:cxn modelId="{43EAED4E-96D5-458E-863D-5111005B104B}" type="presParOf" srcId="{86CF7D9D-26FD-4548-9214-8D98F89B755F}" destId="{6EA5ACF5-9563-403C-9E80-5FB24645F04D}" srcOrd="0" destOrd="0" presId="urn:microsoft.com/office/officeart/2008/layout/PictureStrips"/>
    <dgm:cxn modelId="{BA03D0BF-0A92-4078-9E62-EE5682C483DA}" type="presParOf" srcId="{86CF7D9D-26FD-4548-9214-8D98F89B755F}" destId="{904E55AD-DA63-4C68-AADB-68D09D070324}" srcOrd="1" destOrd="0" presId="urn:microsoft.com/office/officeart/2008/layout/PictureStrips"/>
    <dgm:cxn modelId="{2776AD86-3E96-4C40-BCC4-B944C8AB049E}" type="presParOf" srcId="{6370C403-CA21-4AB2-BBE1-96CD3D7B0108}" destId="{3D194F77-11E7-4C7B-A3AE-6E8348E31DF8}" srcOrd="13" destOrd="0" presId="urn:microsoft.com/office/officeart/2008/layout/PictureStrips"/>
    <dgm:cxn modelId="{EEDA4E54-AA85-4EF7-9488-BD8DA1B43D4F}" type="presParOf" srcId="{6370C403-CA21-4AB2-BBE1-96CD3D7B0108}" destId="{4CBF1B77-02E1-4386-BA26-DCB39579F5C3}" srcOrd="14" destOrd="0" presId="urn:microsoft.com/office/officeart/2008/layout/PictureStrips"/>
    <dgm:cxn modelId="{6A2EF805-8D78-4454-AF90-962303D5986F}" type="presParOf" srcId="{4CBF1B77-02E1-4386-BA26-DCB39579F5C3}" destId="{36F4AB4C-6719-4E42-A3D8-91DDE8CD3B3F}" srcOrd="0" destOrd="0" presId="urn:microsoft.com/office/officeart/2008/layout/PictureStrips"/>
    <dgm:cxn modelId="{323F3F76-E727-4D09-AF36-2A7FDA1D51DE}" type="presParOf" srcId="{4CBF1B77-02E1-4386-BA26-DCB39579F5C3}" destId="{6A03BD7E-DFD6-4F20-8EE9-BA42AB94A1FA}" srcOrd="1" destOrd="0" presId="urn:microsoft.com/office/officeart/2008/layout/PictureStrips"/>
    <dgm:cxn modelId="{E90970B7-0C6A-460E-9610-980C33D97484}" type="presParOf" srcId="{6370C403-CA21-4AB2-BBE1-96CD3D7B0108}" destId="{F2D801D3-A1C8-47EF-A950-BDA40FAD5E75}" srcOrd="15" destOrd="0" presId="urn:microsoft.com/office/officeart/2008/layout/PictureStrips"/>
    <dgm:cxn modelId="{D677B1A3-FB78-4C54-880D-918E5B9F5E5D}" type="presParOf" srcId="{6370C403-CA21-4AB2-BBE1-96CD3D7B0108}" destId="{B8A5DACC-AABE-430C-B41C-AF35B7E227C2}" srcOrd="16" destOrd="0" presId="urn:microsoft.com/office/officeart/2008/layout/PictureStrips"/>
    <dgm:cxn modelId="{5A2FF4FC-839C-48D6-B4F0-73767F818E83}" type="presParOf" srcId="{B8A5DACC-AABE-430C-B41C-AF35B7E227C2}" destId="{E78BD681-FE6C-47FB-BE50-E240C7677297}" srcOrd="0" destOrd="0" presId="urn:microsoft.com/office/officeart/2008/layout/PictureStrips"/>
    <dgm:cxn modelId="{660421E0-599F-46AE-8173-4EDAD6A01147}" type="presParOf" srcId="{B8A5DACC-AABE-430C-B41C-AF35B7E227C2}" destId="{FF6D11FE-3BDE-4932-B654-7FD8AA42C979}"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027698-0117-40CC-A7F2-0BBE0CDAABE1}">
      <dsp:nvSpPr>
        <dsp:cNvPr id="0" name=""/>
        <dsp:cNvSpPr/>
      </dsp:nvSpPr>
      <dsp:spPr>
        <a:xfrm>
          <a:off x="1012736" y="240867"/>
          <a:ext cx="4145446" cy="1295452"/>
        </a:xfrm>
        <a:prstGeom prst="rect">
          <a:avLst/>
        </a:prstGeom>
        <a:solidFill>
          <a:schemeClr val="lt1">
            <a:alpha val="40000"/>
            <a:hueOff val="0"/>
            <a:satOff val="0"/>
            <a:lumOff val="0"/>
            <a:alphaOff val="0"/>
          </a:schemeClr>
        </a:solidFill>
        <a:ln w="22225" cap="flat" cmpd="thickThin" algn="ctr">
          <a:solidFill>
            <a:schemeClr val="accent5">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7453"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dirty="0">
              <a:latin typeface="微软雅黑" panose="020B0503020204020204" pitchFamily="34" charset="-122"/>
              <a:ea typeface="微软雅黑" panose="020B0503020204020204" pitchFamily="34" charset="-122"/>
            </a:rPr>
            <a:t>事实性知识</a:t>
          </a:r>
        </a:p>
      </dsp:txBody>
      <dsp:txXfrm>
        <a:off x="1012736" y="240867"/>
        <a:ext cx="4145446" cy="1295452"/>
      </dsp:txXfrm>
    </dsp:sp>
    <dsp:sp modelId="{EE526EE1-D50B-40E2-9496-09080402D6B7}">
      <dsp:nvSpPr>
        <dsp:cNvPr id="0" name=""/>
        <dsp:cNvSpPr/>
      </dsp:nvSpPr>
      <dsp:spPr>
        <a:xfrm>
          <a:off x="840009" y="53746"/>
          <a:ext cx="906816" cy="1360224"/>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514BEB-0765-4BA0-8116-24EB428E3BAE}">
      <dsp:nvSpPr>
        <dsp:cNvPr id="0" name=""/>
        <dsp:cNvSpPr/>
      </dsp:nvSpPr>
      <dsp:spPr>
        <a:xfrm>
          <a:off x="5530143" y="240867"/>
          <a:ext cx="4145446" cy="1295452"/>
        </a:xfrm>
        <a:prstGeom prst="rect">
          <a:avLst/>
        </a:prstGeom>
        <a:solidFill>
          <a:schemeClr val="lt1">
            <a:alpha val="40000"/>
            <a:hueOff val="0"/>
            <a:satOff val="0"/>
            <a:lumOff val="0"/>
            <a:alphaOff val="0"/>
          </a:schemeClr>
        </a:solidFill>
        <a:ln w="22225" cap="flat" cmpd="thickThin" algn="ctr">
          <a:solidFill>
            <a:schemeClr val="accent5">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7453"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过程性知识</a:t>
          </a:r>
        </a:p>
      </dsp:txBody>
      <dsp:txXfrm>
        <a:off x="5530143" y="240867"/>
        <a:ext cx="4145446" cy="1295452"/>
      </dsp:txXfrm>
    </dsp:sp>
    <dsp:sp modelId="{285CC208-8F6F-49F4-BDA6-4F54C7C36D83}">
      <dsp:nvSpPr>
        <dsp:cNvPr id="0" name=""/>
        <dsp:cNvSpPr/>
      </dsp:nvSpPr>
      <dsp:spPr>
        <a:xfrm>
          <a:off x="5357416" y="53746"/>
          <a:ext cx="906816" cy="1360224"/>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8AFE9A-2815-433D-88F1-249CA0380A06}">
      <dsp:nvSpPr>
        <dsp:cNvPr id="0" name=""/>
        <dsp:cNvSpPr/>
      </dsp:nvSpPr>
      <dsp:spPr>
        <a:xfrm>
          <a:off x="1012736" y="1871697"/>
          <a:ext cx="4145446" cy="1295452"/>
        </a:xfrm>
        <a:prstGeom prst="rect">
          <a:avLst/>
        </a:prstGeom>
        <a:solidFill>
          <a:schemeClr val="lt1">
            <a:alpha val="40000"/>
            <a:hueOff val="0"/>
            <a:satOff val="0"/>
            <a:lumOff val="0"/>
            <a:alphaOff val="0"/>
          </a:schemeClr>
        </a:solidFill>
        <a:ln w="22225" cap="flat" cmpd="thickThin" algn="ctr">
          <a:solidFill>
            <a:schemeClr val="accent5">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7453"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实例性知识</a:t>
          </a:r>
        </a:p>
      </dsp:txBody>
      <dsp:txXfrm>
        <a:off x="1012736" y="1871697"/>
        <a:ext cx="4145446" cy="1295452"/>
      </dsp:txXfrm>
    </dsp:sp>
    <dsp:sp modelId="{3BBC6570-AC8B-4371-B837-6236A5F1AFB3}">
      <dsp:nvSpPr>
        <dsp:cNvPr id="0" name=""/>
        <dsp:cNvSpPr/>
      </dsp:nvSpPr>
      <dsp:spPr>
        <a:xfrm>
          <a:off x="840009" y="1684576"/>
          <a:ext cx="906816" cy="1360224"/>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18DDB8-F076-4934-BCA2-FE3BC5D15006}">
      <dsp:nvSpPr>
        <dsp:cNvPr id="0" name=""/>
        <dsp:cNvSpPr/>
      </dsp:nvSpPr>
      <dsp:spPr>
        <a:xfrm>
          <a:off x="5530143" y="1871697"/>
          <a:ext cx="4145446" cy="1295452"/>
        </a:xfrm>
        <a:prstGeom prst="rect">
          <a:avLst/>
        </a:prstGeom>
        <a:solidFill>
          <a:schemeClr val="lt1">
            <a:alpha val="40000"/>
            <a:hueOff val="0"/>
            <a:satOff val="0"/>
            <a:lumOff val="0"/>
            <a:alphaOff val="0"/>
          </a:schemeClr>
        </a:solidFill>
        <a:ln w="22225" cap="flat" cmpd="thickThin" algn="ctr">
          <a:solidFill>
            <a:schemeClr val="accent5">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7453"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行为性知识</a:t>
          </a:r>
        </a:p>
      </dsp:txBody>
      <dsp:txXfrm>
        <a:off x="5530143" y="1871697"/>
        <a:ext cx="4145446" cy="1295452"/>
      </dsp:txXfrm>
    </dsp:sp>
    <dsp:sp modelId="{939ACBB8-1F5B-497E-86D9-59C264724775}">
      <dsp:nvSpPr>
        <dsp:cNvPr id="0" name=""/>
        <dsp:cNvSpPr/>
      </dsp:nvSpPr>
      <dsp:spPr>
        <a:xfrm>
          <a:off x="5357416" y="1684576"/>
          <a:ext cx="906816" cy="1360224"/>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CEAF0E-242F-4A5D-AA98-0B9FAF119B16}">
      <dsp:nvSpPr>
        <dsp:cNvPr id="0" name=""/>
        <dsp:cNvSpPr/>
      </dsp:nvSpPr>
      <dsp:spPr>
        <a:xfrm>
          <a:off x="1012736" y="3502527"/>
          <a:ext cx="4145446" cy="1295452"/>
        </a:xfrm>
        <a:prstGeom prst="rect">
          <a:avLst/>
        </a:prstGeom>
        <a:solidFill>
          <a:schemeClr val="lt1">
            <a:alpha val="40000"/>
            <a:hueOff val="0"/>
            <a:satOff val="0"/>
            <a:lumOff val="0"/>
            <a:alphaOff val="0"/>
          </a:schemeClr>
        </a:solidFill>
        <a:ln w="22225" cap="flat" cmpd="thickThin" algn="ctr">
          <a:solidFill>
            <a:schemeClr val="accent5">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7453"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类比知识</a:t>
          </a:r>
        </a:p>
      </dsp:txBody>
      <dsp:txXfrm>
        <a:off x="1012736" y="3502527"/>
        <a:ext cx="4145446" cy="1295452"/>
      </dsp:txXfrm>
    </dsp:sp>
    <dsp:sp modelId="{32F7EEEC-7FF4-494F-8607-AEE32A347FEC}">
      <dsp:nvSpPr>
        <dsp:cNvPr id="0" name=""/>
        <dsp:cNvSpPr/>
      </dsp:nvSpPr>
      <dsp:spPr>
        <a:xfrm>
          <a:off x="840009" y="3315406"/>
          <a:ext cx="906816" cy="1360224"/>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F51C92-B267-4A7E-BE03-E139B939D1BF}">
      <dsp:nvSpPr>
        <dsp:cNvPr id="0" name=""/>
        <dsp:cNvSpPr/>
      </dsp:nvSpPr>
      <dsp:spPr>
        <a:xfrm>
          <a:off x="5530143" y="3502527"/>
          <a:ext cx="4145446" cy="1295452"/>
        </a:xfrm>
        <a:prstGeom prst="rect">
          <a:avLst/>
        </a:prstGeom>
        <a:solidFill>
          <a:schemeClr val="lt1">
            <a:alpha val="40000"/>
            <a:hueOff val="0"/>
            <a:satOff val="0"/>
            <a:lumOff val="0"/>
            <a:alphaOff val="0"/>
          </a:schemeClr>
        </a:solidFill>
        <a:ln w="22225" cap="flat" cmpd="thickThin" algn="ctr">
          <a:solidFill>
            <a:schemeClr val="accent5">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77453"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latin typeface="微软雅黑" panose="020B0503020204020204" pitchFamily="34" charset="-122"/>
              <a:ea typeface="微软雅黑" panose="020B0503020204020204" pitchFamily="34" charset="-122"/>
            </a:rPr>
            <a:t>元级知识（简称元知识）</a:t>
          </a:r>
        </a:p>
      </dsp:txBody>
      <dsp:txXfrm>
        <a:off x="5530143" y="3502527"/>
        <a:ext cx="4145446" cy="1295452"/>
      </dsp:txXfrm>
    </dsp:sp>
    <dsp:sp modelId="{24631593-6DD4-49DF-BED7-C03B76AA7CF1}">
      <dsp:nvSpPr>
        <dsp:cNvPr id="0" name=""/>
        <dsp:cNvSpPr/>
      </dsp:nvSpPr>
      <dsp:spPr>
        <a:xfrm>
          <a:off x="5357416" y="3315406"/>
          <a:ext cx="906816" cy="1360224"/>
        </a:xfrm>
        <a:prstGeom prst="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5809D-DC9E-4881-A7D9-C50693DD50A5}">
      <dsp:nvSpPr>
        <dsp:cNvPr id="0" name=""/>
        <dsp:cNvSpPr/>
      </dsp:nvSpPr>
      <dsp:spPr>
        <a:xfrm>
          <a:off x="138306" y="705925"/>
          <a:ext cx="3263122" cy="1019725"/>
        </a:xfrm>
        <a:prstGeom prst="rect">
          <a:avLst/>
        </a:prstGeom>
        <a:solidFill>
          <a:schemeClr val="lt1">
            <a:alpha val="40000"/>
            <a:hueOff val="0"/>
            <a:satOff val="0"/>
            <a:lumOff val="0"/>
            <a:alphaOff val="0"/>
          </a:schemeClr>
        </a:solidFill>
        <a:ln w="25400" cap="flat" cmpd="thickThin"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0694"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t>产生式规则表示</a:t>
          </a:r>
          <a:endParaRPr lang="zh-CN" altLang="en-US" sz="2700" kern="1200"/>
        </a:p>
      </dsp:txBody>
      <dsp:txXfrm>
        <a:off x="138306" y="705925"/>
        <a:ext cx="3263122" cy="1019725"/>
      </dsp:txXfrm>
    </dsp:sp>
    <dsp:sp modelId="{5C1F0BFC-BE56-4E40-B576-ADA292D64BE8}">
      <dsp:nvSpPr>
        <dsp:cNvPr id="0" name=""/>
        <dsp:cNvSpPr/>
      </dsp:nvSpPr>
      <dsp:spPr>
        <a:xfrm>
          <a:off x="2343" y="558632"/>
          <a:ext cx="713807" cy="10707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00BDF3-4F82-402D-A0D0-6DFE46552F73}">
      <dsp:nvSpPr>
        <dsp:cNvPr id="0" name=""/>
        <dsp:cNvSpPr/>
      </dsp:nvSpPr>
      <dsp:spPr>
        <a:xfrm>
          <a:off x="3694220" y="705925"/>
          <a:ext cx="3263122" cy="1019725"/>
        </a:xfrm>
        <a:prstGeom prst="rect">
          <a:avLst/>
        </a:prstGeom>
        <a:solidFill>
          <a:schemeClr val="lt1">
            <a:alpha val="40000"/>
            <a:hueOff val="0"/>
            <a:satOff val="0"/>
            <a:lumOff val="0"/>
            <a:alphaOff val="0"/>
          </a:schemeClr>
        </a:solidFill>
        <a:ln w="25400" cap="flat" cmpd="thickThin"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0694"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t>逻辑表示</a:t>
          </a:r>
          <a:endParaRPr lang="zh-CN" altLang="en-US" sz="2700" kern="1200"/>
        </a:p>
      </dsp:txBody>
      <dsp:txXfrm>
        <a:off x="3694220" y="705925"/>
        <a:ext cx="3263122" cy="1019725"/>
      </dsp:txXfrm>
    </dsp:sp>
    <dsp:sp modelId="{936BFDA0-6F26-44ED-9236-88B2AA2DBD1F}">
      <dsp:nvSpPr>
        <dsp:cNvPr id="0" name=""/>
        <dsp:cNvSpPr/>
      </dsp:nvSpPr>
      <dsp:spPr>
        <a:xfrm>
          <a:off x="3558257" y="558632"/>
          <a:ext cx="713807" cy="10707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2115B1-CBC7-44B2-8555-89C16C67702E}">
      <dsp:nvSpPr>
        <dsp:cNvPr id="0" name=""/>
        <dsp:cNvSpPr/>
      </dsp:nvSpPr>
      <dsp:spPr>
        <a:xfrm>
          <a:off x="7250134" y="705925"/>
          <a:ext cx="3263122" cy="1019725"/>
        </a:xfrm>
        <a:prstGeom prst="rect">
          <a:avLst/>
        </a:prstGeom>
        <a:solidFill>
          <a:schemeClr val="lt1">
            <a:alpha val="40000"/>
            <a:hueOff val="0"/>
            <a:satOff val="0"/>
            <a:lumOff val="0"/>
            <a:alphaOff val="0"/>
          </a:schemeClr>
        </a:solidFill>
        <a:ln w="25400" cap="flat" cmpd="thickThin"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0694"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t>语义网络</a:t>
          </a:r>
          <a:endParaRPr lang="zh-CN" altLang="en-US" sz="2700" kern="1200"/>
        </a:p>
      </dsp:txBody>
      <dsp:txXfrm>
        <a:off x="7250134" y="705925"/>
        <a:ext cx="3263122" cy="1019725"/>
      </dsp:txXfrm>
    </dsp:sp>
    <dsp:sp modelId="{F4FE117B-2B9C-4124-BF58-7E39A43B1872}">
      <dsp:nvSpPr>
        <dsp:cNvPr id="0" name=""/>
        <dsp:cNvSpPr/>
      </dsp:nvSpPr>
      <dsp:spPr>
        <a:xfrm>
          <a:off x="7114171" y="558632"/>
          <a:ext cx="713807" cy="10707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D7CA0-58EC-41FB-93FC-0573CC9FDEF8}">
      <dsp:nvSpPr>
        <dsp:cNvPr id="0" name=""/>
        <dsp:cNvSpPr/>
      </dsp:nvSpPr>
      <dsp:spPr>
        <a:xfrm>
          <a:off x="138306" y="1989647"/>
          <a:ext cx="3263122" cy="1019725"/>
        </a:xfrm>
        <a:prstGeom prst="rect">
          <a:avLst/>
        </a:prstGeom>
        <a:solidFill>
          <a:schemeClr val="lt1">
            <a:alpha val="40000"/>
            <a:hueOff val="0"/>
            <a:satOff val="0"/>
            <a:lumOff val="0"/>
            <a:alphaOff val="0"/>
          </a:schemeClr>
        </a:solidFill>
        <a:ln w="25400" cap="flat" cmpd="thickThin"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0694"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t>框架</a:t>
          </a:r>
          <a:endParaRPr lang="zh-CN" altLang="en-US" sz="2700" kern="1200"/>
        </a:p>
      </dsp:txBody>
      <dsp:txXfrm>
        <a:off x="138306" y="1989647"/>
        <a:ext cx="3263122" cy="1019725"/>
      </dsp:txXfrm>
    </dsp:sp>
    <dsp:sp modelId="{8EC63F34-5DF2-4963-9D5D-AA4DED65E9FC}">
      <dsp:nvSpPr>
        <dsp:cNvPr id="0" name=""/>
        <dsp:cNvSpPr/>
      </dsp:nvSpPr>
      <dsp:spPr>
        <a:xfrm>
          <a:off x="2343" y="1842353"/>
          <a:ext cx="713807" cy="10707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17BFD1-C2F4-41EE-9A2C-67FBDD2C2A93}">
      <dsp:nvSpPr>
        <dsp:cNvPr id="0" name=""/>
        <dsp:cNvSpPr/>
      </dsp:nvSpPr>
      <dsp:spPr>
        <a:xfrm>
          <a:off x="3694220" y="1989647"/>
          <a:ext cx="3263122" cy="1019725"/>
        </a:xfrm>
        <a:prstGeom prst="rect">
          <a:avLst/>
        </a:prstGeom>
        <a:solidFill>
          <a:schemeClr val="lt1">
            <a:alpha val="40000"/>
            <a:hueOff val="0"/>
            <a:satOff val="0"/>
            <a:lumOff val="0"/>
            <a:alphaOff val="0"/>
          </a:schemeClr>
        </a:solidFill>
        <a:ln w="25400" cap="flat" cmpd="thickThin"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0694"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t>脚本</a:t>
          </a:r>
          <a:endParaRPr lang="zh-CN" altLang="en-US" sz="2700" kern="1200"/>
        </a:p>
      </dsp:txBody>
      <dsp:txXfrm>
        <a:off x="3694220" y="1989647"/>
        <a:ext cx="3263122" cy="1019725"/>
      </dsp:txXfrm>
    </dsp:sp>
    <dsp:sp modelId="{68F686AA-CCDB-418B-805D-D1F2CE50F831}">
      <dsp:nvSpPr>
        <dsp:cNvPr id="0" name=""/>
        <dsp:cNvSpPr/>
      </dsp:nvSpPr>
      <dsp:spPr>
        <a:xfrm>
          <a:off x="3558257" y="1842353"/>
          <a:ext cx="713807" cy="10707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77D263-350E-4583-BFFE-E21F690FE799}">
      <dsp:nvSpPr>
        <dsp:cNvPr id="0" name=""/>
        <dsp:cNvSpPr/>
      </dsp:nvSpPr>
      <dsp:spPr>
        <a:xfrm>
          <a:off x="7250134" y="1989647"/>
          <a:ext cx="3263122" cy="1019725"/>
        </a:xfrm>
        <a:prstGeom prst="rect">
          <a:avLst/>
        </a:prstGeom>
        <a:solidFill>
          <a:schemeClr val="lt1">
            <a:alpha val="40000"/>
            <a:hueOff val="0"/>
            <a:satOff val="0"/>
            <a:lumOff val="0"/>
            <a:alphaOff val="0"/>
          </a:schemeClr>
        </a:solidFill>
        <a:ln w="25400" cap="flat" cmpd="thickThin"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0694"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dirty="0"/>
            <a:t>集合</a:t>
          </a:r>
          <a:endParaRPr lang="zh-CN" altLang="en-US" sz="2700" kern="1200" dirty="0"/>
        </a:p>
      </dsp:txBody>
      <dsp:txXfrm>
        <a:off x="7250134" y="1989647"/>
        <a:ext cx="3263122" cy="1019725"/>
      </dsp:txXfrm>
    </dsp:sp>
    <dsp:sp modelId="{55D500F5-EBEB-4252-847B-05811F066F6E}">
      <dsp:nvSpPr>
        <dsp:cNvPr id="0" name=""/>
        <dsp:cNvSpPr/>
      </dsp:nvSpPr>
      <dsp:spPr>
        <a:xfrm>
          <a:off x="7114171" y="1842353"/>
          <a:ext cx="713807" cy="10707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A5ACF5-9563-403C-9E80-5FB24645F04D}">
      <dsp:nvSpPr>
        <dsp:cNvPr id="0" name=""/>
        <dsp:cNvSpPr/>
      </dsp:nvSpPr>
      <dsp:spPr>
        <a:xfrm>
          <a:off x="138306" y="3273368"/>
          <a:ext cx="3263122" cy="1019725"/>
        </a:xfrm>
        <a:prstGeom prst="rect">
          <a:avLst/>
        </a:prstGeom>
        <a:solidFill>
          <a:schemeClr val="lt1">
            <a:alpha val="40000"/>
            <a:hueOff val="0"/>
            <a:satOff val="0"/>
            <a:lumOff val="0"/>
            <a:alphaOff val="0"/>
          </a:schemeClr>
        </a:solidFill>
        <a:ln w="25400" cap="flat" cmpd="thickThin"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0694"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a:t>本体</a:t>
          </a:r>
          <a:endParaRPr lang="zh-CN" altLang="en-US" sz="2700" kern="1200"/>
        </a:p>
      </dsp:txBody>
      <dsp:txXfrm>
        <a:off x="138306" y="3273368"/>
        <a:ext cx="3263122" cy="1019725"/>
      </dsp:txXfrm>
    </dsp:sp>
    <dsp:sp modelId="{904E55AD-DA63-4C68-AADB-68D09D070324}">
      <dsp:nvSpPr>
        <dsp:cNvPr id="0" name=""/>
        <dsp:cNvSpPr/>
      </dsp:nvSpPr>
      <dsp:spPr>
        <a:xfrm>
          <a:off x="2343" y="3126074"/>
          <a:ext cx="713807" cy="10707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F4AB4C-6719-4E42-A3D8-91DDE8CD3B3F}">
      <dsp:nvSpPr>
        <dsp:cNvPr id="0" name=""/>
        <dsp:cNvSpPr/>
      </dsp:nvSpPr>
      <dsp:spPr>
        <a:xfrm>
          <a:off x="3694220" y="3273368"/>
          <a:ext cx="3263122" cy="1019725"/>
        </a:xfrm>
        <a:prstGeom prst="rect">
          <a:avLst/>
        </a:prstGeom>
        <a:solidFill>
          <a:schemeClr val="lt1">
            <a:alpha val="40000"/>
            <a:hueOff val="0"/>
            <a:satOff val="0"/>
            <a:lumOff val="0"/>
            <a:alphaOff val="0"/>
          </a:schemeClr>
        </a:solidFill>
        <a:ln w="25400" cap="flat" cmpd="thickThin" algn="ctr">
          <a:solidFill>
            <a:schemeClr val="accent6">
              <a:lumMod val="75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0694"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dirty="0"/>
            <a:t>知识图谱</a:t>
          </a:r>
          <a:endParaRPr lang="zh-CN" altLang="en-US" sz="2700" kern="1200" dirty="0"/>
        </a:p>
      </dsp:txBody>
      <dsp:txXfrm>
        <a:off x="3694220" y="3273368"/>
        <a:ext cx="3263122" cy="1019725"/>
      </dsp:txXfrm>
    </dsp:sp>
    <dsp:sp modelId="{6A03BD7E-DFD6-4F20-8EE9-BA42AB94A1FA}">
      <dsp:nvSpPr>
        <dsp:cNvPr id="0" name=""/>
        <dsp:cNvSpPr/>
      </dsp:nvSpPr>
      <dsp:spPr>
        <a:xfrm>
          <a:off x="3558257" y="3126074"/>
          <a:ext cx="713807" cy="10707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8BD681-FE6C-47FB-BE50-E240C7677297}">
      <dsp:nvSpPr>
        <dsp:cNvPr id="0" name=""/>
        <dsp:cNvSpPr/>
      </dsp:nvSpPr>
      <dsp:spPr>
        <a:xfrm>
          <a:off x="7250134" y="3273368"/>
          <a:ext cx="3263122" cy="1019725"/>
        </a:xfrm>
        <a:prstGeom prst="rect">
          <a:avLst/>
        </a:prstGeom>
        <a:solidFill>
          <a:prstClr val="white">
            <a:alpha val="40000"/>
            <a:hueOff val="0"/>
            <a:satOff val="0"/>
            <a:lumOff val="0"/>
            <a:alphaOff val="0"/>
          </a:prstClr>
        </a:solidFill>
        <a:ln w="25400" cap="flat" cmpd="thickThin" algn="ctr">
          <a:solidFill>
            <a:srgbClr val="70AD47">
              <a:lumMod val="7500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0694"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1" kern="1200" dirty="0">
              <a:solidFill>
                <a:prstClr val="black">
                  <a:hueOff val="0"/>
                  <a:satOff val="0"/>
                  <a:lumOff val="0"/>
                  <a:alphaOff val="0"/>
                </a:prstClr>
              </a:solidFill>
              <a:latin typeface="等线" panose="020F0502020204030204"/>
              <a:ea typeface="等线" panose="02010600030101010101" pitchFamily="2" charset="-122"/>
              <a:cs typeface="+mn-cs"/>
            </a:rPr>
            <a:t>知识表示语言</a:t>
          </a:r>
        </a:p>
      </dsp:txBody>
      <dsp:txXfrm>
        <a:off x="7250134" y="3273368"/>
        <a:ext cx="3263122" cy="1019725"/>
      </dsp:txXfrm>
    </dsp:sp>
    <dsp:sp modelId="{FF6D11FE-3BDE-4932-B654-7FD8AA42C979}">
      <dsp:nvSpPr>
        <dsp:cNvPr id="0" name=""/>
        <dsp:cNvSpPr/>
      </dsp:nvSpPr>
      <dsp:spPr>
        <a:xfrm>
          <a:off x="7114171" y="3126074"/>
          <a:ext cx="713807" cy="1070711"/>
        </a:xfrm>
        <a:prstGeom prst="rect">
          <a:avLst/>
        </a:prstGeom>
        <a:solidFill>
          <a:srgbClr val="70AD47">
            <a:lumMod val="40000"/>
            <a:lumOff val="6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522391-3373-41E1-B042-D087E9524E1F}" type="datetimeFigureOut">
              <a:rPr lang="zh-CN" altLang="en-US" smtClean="0"/>
              <a:t>2025/3/9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8072DF-5EA5-49D9-84A3-968ABE71B84E}" type="slidenum">
              <a:rPr lang="zh-CN" altLang="en-US" smtClean="0"/>
              <a:t>‹#›</a:t>
            </a:fld>
            <a:endParaRPr lang="zh-CN" altLang="en-US"/>
          </a:p>
        </p:txBody>
      </p:sp>
    </p:spTree>
    <p:extLst>
      <p:ext uri="{BB962C8B-B14F-4D97-AF65-F5344CB8AC3E}">
        <p14:creationId xmlns:p14="http://schemas.microsoft.com/office/powerpoint/2010/main" val="3777620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a:t>
            </a:fld>
            <a:endParaRPr lang="zh-CN" altLang="en-US"/>
          </a:p>
        </p:txBody>
      </p:sp>
    </p:spTree>
    <p:extLst>
      <p:ext uri="{BB962C8B-B14F-4D97-AF65-F5344CB8AC3E}">
        <p14:creationId xmlns:p14="http://schemas.microsoft.com/office/powerpoint/2010/main" val="1808551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常识</a:t>
            </a:r>
          </a:p>
        </p:txBody>
      </p:sp>
      <p:sp>
        <p:nvSpPr>
          <p:cNvPr id="4" name="灯片编号占位符 3"/>
          <p:cNvSpPr>
            <a:spLocks noGrp="1"/>
          </p:cNvSpPr>
          <p:nvPr>
            <p:ph type="sldNum" sz="quarter" idx="5"/>
          </p:nvPr>
        </p:nvSpPr>
        <p:spPr/>
        <p:txBody>
          <a:bodyPr/>
          <a:lstStyle/>
          <a:p>
            <a:fld id="{478072DF-5EA5-49D9-84A3-968ABE71B84E}" type="slidenum">
              <a:rPr lang="zh-CN" altLang="en-US" smtClean="0"/>
              <a:t>17</a:t>
            </a:fld>
            <a:endParaRPr lang="zh-CN" altLang="en-US"/>
          </a:p>
        </p:txBody>
      </p:sp>
    </p:spTree>
    <p:extLst>
      <p:ext uri="{BB962C8B-B14F-4D97-AF65-F5344CB8AC3E}">
        <p14:creationId xmlns:p14="http://schemas.microsoft.com/office/powerpoint/2010/main" val="3443920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通过数据挖掘和机器学习的方法去挖掘隐含规律</a:t>
            </a:r>
          </a:p>
        </p:txBody>
      </p:sp>
      <p:sp>
        <p:nvSpPr>
          <p:cNvPr id="4" name="灯片编号占位符 3"/>
          <p:cNvSpPr>
            <a:spLocks noGrp="1"/>
          </p:cNvSpPr>
          <p:nvPr>
            <p:ph type="sldNum" sz="quarter" idx="5"/>
          </p:nvPr>
        </p:nvSpPr>
        <p:spPr/>
        <p:txBody>
          <a:bodyPr/>
          <a:lstStyle/>
          <a:p>
            <a:fld id="{478072DF-5EA5-49D9-84A3-968ABE71B84E}" type="slidenum">
              <a:rPr lang="zh-CN" altLang="en-US" smtClean="0"/>
              <a:t>19</a:t>
            </a:fld>
            <a:endParaRPr lang="zh-CN" altLang="en-US"/>
          </a:p>
        </p:txBody>
      </p:sp>
    </p:spTree>
    <p:extLst>
      <p:ext uri="{BB962C8B-B14F-4D97-AF65-F5344CB8AC3E}">
        <p14:creationId xmlns:p14="http://schemas.microsoft.com/office/powerpoint/2010/main" val="677160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20</a:t>
            </a:fld>
            <a:endParaRPr lang="zh-CN" altLang="en-US"/>
          </a:p>
        </p:txBody>
      </p:sp>
    </p:spTree>
    <p:extLst>
      <p:ext uri="{BB962C8B-B14F-4D97-AF65-F5344CB8AC3E}">
        <p14:creationId xmlns:p14="http://schemas.microsoft.com/office/powerpoint/2010/main" val="227258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迁移学习</a:t>
            </a:r>
            <a:endParaRPr lang="en-US" altLang="zh-CN" dirty="0"/>
          </a:p>
          <a:p>
            <a:r>
              <a:rPr lang="zh-CN" altLang="en-US" dirty="0"/>
              <a:t>元学习</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21</a:t>
            </a:fld>
            <a:endParaRPr lang="zh-CN" altLang="en-US"/>
          </a:p>
        </p:txBody>
      </p:sp>
    </p:spTree>
    <p:extLst>
      <p:ext uri="{BB962C8B-B14F-4D97-AF65-F5344CB8AC3E}">
        <p14:creationId xmlns:p14="http://schemas.microsoft.com/office/powerpoint/2010/main" val="182833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Meta-knowledge</a:t>
            </a:r>
          </a:p>
          <a:p>
            <a:r>
              <a:rPr lang="en-US" altLang="zh-CN" dirty="0"/>
              <a:t>Meta-learning</a:t>
            </a:r>
            <a:r>
              <a:rPr lang="zh-CN" altLang="en-US" dirty="0"/>
              <a:t>：</a:t>
            </a:r>
            <a:endParaRPr lang="en-US" altLang="zh-CN" dirty="0"/>
          </a:p>
          <a:p>
            <a:r>
              <a:rPr lang="en-US" altLang="zh-CN" dirty="0"/>
              <a:t>Meta-search</a:t>
            </a:r>
            <a:r>
              <a:rPr lang="zh-CN" altLang="en-US" dirty="0"/>
              <a:t>：</a:t>
            </a:r>
            <a:r>
              <a:rPr lang="zh-CN" altLang="en-US" b="0" i="0" dirty="0">
                <a:solidFill>
                  <a:srgbClr val="000000"/>
                </a:solidFill>
                <a:effectLst/>
                <a:latin typeface="Graphik"/>
              </a:rPr>
              <a:t>假设您正在市场上购买一套新的 </a:t>
            </a:r>
            <a:r>
              <a:rPr lang="en-US" altLang="zh-CN" b="0" i="0" dirty="0">
                <a:solidFill>
                  <a:srgbClr val="000000"/>
                </a:solidFill>
                <a:effectLst/>
                <a:latin typeface="Graphik"/>
              </a:rPr>
              <a:t>Bose </a:t>
            </a:r>
            <a:r>
              <a:rPr lang="zh-CN" altLang="en-US" b="0" i="0" dirty="0">
                <a:solidFill>
                  <a:srgbClr val="000000"/>
                </a:solidFill>
                <a:effectLst/>
                <a:latin typeface="Graphik"/>
              </a:rPr>
              <a:t>降噪耳机。您可以手动货比三家找到最优惠的价格，也可以使用 </a:t>
            </a:r>
            <a:r>
              <a:rPr lang="en-US" altLang="zh-CN" b="0" i="0" dirty="0">
                <a:solidFill>
                  <a:srgbClr val="000000"/>
                </a:solidFill>
                <a:effectLst/>
                <a:latin typeface="Graphik"/>
              </a:rPr>
              <a:t>Google Shopping </a:t>
            </a:r>
            <a:r>
              <a:rPr lang="zh-CN" altLang="en-US" b="0" i="0" dirty="0">
                <a:solidFill>
                  <a:srgbClr val="000000"/>
                </a:solidFill>
                <a:effectLst/>
                <a:latin typeface="Graphik"/>
              </a:rPr>
              <a:t>等元搜索网站，该网站会显示在 </a:t>
            </a:r>
            <a:r>
              <a:rPr lang="en-US" altLang="zh-CN" b="0" i="0" dirty="0">
                <a:solidFill>
                  <a:srgbClr val="000000"/>
                </a:solidFill>
                <a:effectLst/>
                <a:latin typeface="Graphik"/>
              </a:rPr>
              <a:t>Amazon</a:t>
            </a:r>
            <a:r>
              <a:rPr lang="zh-CN" altLang="en-US" b="0" i="0" dirty="0">
                <a:solidFill>
                  <a:srgbClr val="000000"/>
                </a:solidFill>
                <a:effectLst/>
                <a:latin typeface="Graphik"/>
              </a:rPr>
              <a:t>、</a:t>
            </a:r>
            <a:r>
              <a:rPr lang="en-US" altLang="zh-CN" b="0" i="0" dirty="0">
                <a:solidFill>
                  <a:srgbClr val="000000"/>
                </a:solidFill>
                <a:effectLst/>
                <a:latin typeface="Graphik"/>
              </a:rPr>
              <a:t>Best Buy </a:t>
            </a:r>
            <a:r>
              <a:rPr lang="zh-CN" altLang="en-US" b="0" i="0" dirty="0">
                <a:solidFill>
                  <a:srgbClr val="000000"/>
                </a:solidFill>
                <a:effectLst/>
                <a:latin typeface="Graphik"/>
              </a:rPr>
              <a:t>和 </a:t>
            </a:r>
            <a:r>
              <a:rPr lang="en-US" altLang="zh-CN" b="0" i="0" dirty="0" err="1">
                <a:solidFill>
                  <a:srgbClr val="000000"/>
                </a:solidFill>
                <a:effectLst/>
                <a:latin typeface="Graphik"/>
              </a:rPr>
              <a:t>Bose.com</a:t>
            </a:r>
            <a:r>
              <a:rPr lang="en-US" altLang="zh-CN" b="0" i="0" dirty="0">
                <a:solidFill>
                  <a:srgbClr val="000000"/>
                </a:solidFill>
                <a:effectLst/>
                <a:latin typeface="Graphik"/>
              </a:rPr>
              <a:t> </a:t>
            </a:r>
            <a:r>
              <a:rPr lang="zh-CN" altLang="en-US" b="0" i="0" dirty="0">
                <a:solidFill>
                  <a:srgbClr val="000000"/>
                </a:solidFill>
                <a:effectLst/>
                <a:latin typeface="Graphik"/>
              </a:rPr>
              <a:t>等零售网站上购买 </a:t>
            </a:r>
            <a:r>
              <a:rPr lang="en-US" altLang="zh-CN" b="0" i="0" dirty="0">
                <a:solidFill>
                  <a:srgbClr val="000000"/>
                </a:solidFill>
                <a:effectLst/>
                <a:latin typeface="Graphik"/>
              </a:rPr>
              <a:t>Bose </a:t>
            </a:r>
            <a:r>
              <a:rPr lang="zh-CN" altLang="en-US" b="0" i="0" dirty="0">
                <a:solidFill>
                  <a:srgbClr val="000000"/>
                </a:solidFill>
                <a:effectLst/>
                <a:latin typeface="Graphik"/>
              </a:rPr>
              <a:t>耳机的价格和链接。然后，您可以在这些链接网站之一上完成购买。</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22</a:t>
            </a:fld>
            <a:endParaRPr lang="zh-CN" altLang="en-US"/>
          </a:p>
        </p:txBody>
      </p:sp>
    </p:spTree>
    <p:extLst>
      <p:ext uri="{BB962C8B-B14F-4D97-AF65-F5344CB8AC3E}">
        <p14:creationId xmlns:p14="http://schemas.microsoft.com/office/powerpoint/2010/main" val="2012261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表示因果</a:t>
            </a:r>
          </a:p>
        </p:txBody>
      </p:sp>
      <p:sp>
        <p:nvSpPr>
          <p:cNvPr id="4" name="灯片编号占位符 3"/>
          <p:cNvSpPr>
            <a:spLocks noGrp="1"/>
          </p:cNvSpPr>
          <p:nvPr>
            <p:ph type="sldNum" sz="quarter" idx="5"/>
          </p:nvPr>
        </p:nvSpPr>
        <p:spPr/>
        <p:txBody>
          <a:bodyPr/>
          <a:lstStyle/>
          <a:p>
            <a:fld id="{478072DF-5EA5-49D9-84A3-968ABE71B84E}" type="slidenum">
              <a:rPr lang="zh-CN" altLang="en-US" smtClean="0"/>
              <a:t>24</a:t>
            </a:fld>
            <a:endParaRPr lang="zh-CN" altLang="en-US"/>
          </a:p>
        </p:txBody>
      </p:sp>
    </p:spTree>
    <p:extLst>
      <p:ext uri="{BB962C8B-B14F-4D97-AF65-F5344CB8AC3E}">
        <p14:creationId xmlns:p14="http://schemas.microsoft.com/office/powerpoint/2010/main" val="3999701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25</a:t>
            </a:fld>
            <a:endParaRPr lang="zh-CN" altLang="en-US"/>
          </a:p>
        </p:txBody>
      </p:sp>
    </p:spTree>
    <p:extLst>
      <p:ext uri="{BB962C8B-B14F-4D97-AF65-F5344CB8AC3E}">
        <p14:creationId xmlns:p14="http://schemas.microsoft.com/office/powerpoint/2010/main" val="2522850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26</a:t>
            </a:fld>
            <a:endParaRPr lang="zh-CN" altLang="en-US"/>
          </a:p>
        </p:txBody>
      </p:sp>
    </p:spTree>
    <p:extLst>
      <p:ext uri="{BB962C8B-B14F-4D97-AF65-F5344CB8AC3E}">
        <p14:creationId xmlns:p14="http://schemas.microsoft.com/office/powerpoint/2010/main" val="2905545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31</a:t>
            </a:fld>
            <a:endParaRPr lang="zh-CN" altLang="en-US"/>
          </a:p>
        </p:txBody>
      </p:sp>
    </p:spTree>
    <p:extLst>
      <p:ext uri="{BB962C8B-B14F-4D97-AF65-F5344CB8AC3E}">
        <p14:creationId xmlns:p14="http://schemas.microsoft.com/office/powerpoint/2010/main" val="395603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语义网络发展为知识图谱，知识表示</a:t>
            </a:r>
            <a:endParaRPr lang="en-US" altLang="zh-CN" dirty="0"/>
          </a:p>
          <a:p>
            <a:r>
              <a:rPr lang="en-US" altLang="zh-CN" sz="1800" kern="100" dirty="0">
                <a:effectLst/>
                <a:latin typeface="Times New Roman" panose="02020603050405020304" pitchFamily="18" charset="0"/>
                <a:ea typeface="宋体" panose="02010600030101010101" pitchFamily="2" charset="-122"/>
              </a:rPr>
              <a:t>A-KIND-OF</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或其缩写</a:t>
            </a:r>
            <a:r>
              <a:rPr lang="en-US" altLang="zh-CN" sz="1800" kern="100" dirty="0" err="1">
                <a:effectLst/>
                <a:latin typeface="Times New Roman" panose="02020603050405020304" pitchFamily="18" charset="0"/>
                <a:ea typeface="宋体" panose="02010600030101010101" pitchFamily="2" charset="-122"/>
              </a:rPr>
              <a:t>AKO</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表示</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32</a:t>
            </a:fld>
            <a:endParaRPr lang="zh-CN" altLang="en-US"/>
          </a:p>
        </p:txBody>
      </p:sp>
    </p:spTree>
    <p:extLst>
      <p:ext uri="{BB962C8B-B14F-4D97-AF65-F5344CB8AC3E}">
        <p14:creationId xmlns:p14="http://schemas.microsoft.com/office/powerpoint/2010/main" val="262201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a:t>
            </a:fld>
            <a:endParaRPr lang="zh-CN" altLang="en-US"/>
          </a:p>
        </p:txBody>
      </p:sp>
    </p:spTree>
    <p:extLst>
      <p:ext uri="{BB962C8B-B14F-4D97-AF65-F5344CB8AC3E}">
        <p14:creationId xmlns:p14="http://schemas.microsoft.com/office/powerpoint/2010/main" val="2855469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基于案例的推理</a:t>
            </a:r>
          </a:p>
        </p:txBody>
      </p:sp>
      <p:sp>
        <p:nvSpPr>
          <p:cNvPr id="4" name="灯片编号占位符 3"/>
          <p:cNvSpPr>
            <a:spLocks noGrp="1"/>
          </p:cNvSpPr>
          <p:nvPr>
            <p:ph type="sldNum" sz="quarter" idx="5"/>
          </p:nvPr>
        </p:nvSpPr>
        <p:spPr/>
        <p:txBody>
          <a:bodyPr/>
          <a:lstStyle/>
          <a:p>
            <a:fld id="{478072DF-5EA5-49D9-84A3-968ABE71B84E}" type="slidenum">
              <a:rPr lang="zh-CN" altLang="en-US" smtClean="0"/>
              <a:t>33</a:t>
            </a:fld>
            <a:endParaRPr lang="zh-CN" altLang="en-US"/>
          </a:p>
        </p:txBody>
      </p:sp>
    </p:spTree>
    <p:extLst>
      <p:ext uri="{BB962C8B-B14F-4D97-AF65-F5344CB8AC3E}">
        <p14:creationId xmlns:p14="http://schemas.microsoft.com/office/powerpoint/2010/main" val="373655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34</a:t>
            </a:fld>
            <a:endParaRPr lang="zh-CN" altLang="en-US"/>
          </a:p>
        </p:txBody>
      </p:sp>
    </p:spTree>
    <p:extLst>
      <p:ext uri="{BB962C8B-B14F-4D97-AF65-F5344CB8AC3E}">
        <p14:creationId xmlns:p14="http://schemas.microsoft.com/office/powerpoint/2010/main" val="142775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尽管</a:t>
            </a:r>
            <a:r>
              <a:rPr lang="zh-CN" altLang="zh-CN" sz="1200" kern="100" dirty="0">
                <a:effectLst/>
                <a:ea typeface="Times New Roman" panose="02020603050405020304" pitchFamily="18" charset="0"/>
              </a:rPr>
              <a:t>Schank</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的想法是要实现这七类概念的原子化，但最终他只完成了动作</a:t>
            </a:r>
            <a:r>
              <a:rPr lang="zh-CN" altLang="zh-CN" sz="1200" kern="100" dirty="0">
                <a:effectLst/>
                <a:ea typeface="Times New Roman" panose="02020603050405020304" pitchFamily="18" charset="0"/>
              </a:rPr>
              <a:t>(ACT)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的原子化。</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35</a:t>
            </a:fld>
            <a:endParaRPr lang="zh-CN" altLang="en-US"/>
          </a:p>
        </p:txBody>
      </p:sp>
    </p:spTree>
    <p:extLst>
      <p:ext uri="{BB962C8B-B14F-4D97-AF65-F5344CB8AC3E}">
        <p14:creationId xmlns:p14="http://schemas.microsoft.com/office/powerpoint/2010/main" val="1278887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脚本表示法对事件的描述实际上是一个因果链。链头是开场条件，只有当开场条件满足时，事件才会发生；链尾是结局，只有结局发生后，脚本描述的事件才结束，后续的事件或事件序列才能发生；场景中的各个动作</a:t>
            </a:r>
            <a:r>
              <a:rPr lang="zh-CN" altLang="zh-CN" sz="1800" kern="100" dirty="0">
                <a:effectLst/>
                <a:ea typeface="Times New Roman" panose="02020603050405020304" pitchFamily="18" charset="0"/>
              </a:rPr>
              <a:t>(ACT)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仅代表时序关系，而且在某种程度上也具有一定的因果关系。脚本表示法是一种结构化的知识表示方法，善于将知识的结构关系及知识的联系表示出来，特别是对于表达预先构思好的特定知识，具有很好的效果，但相比较其他表示方法，它不够灵活，而且所表示的知识范围也相对有限。目前，脚本表示法在自然语言处理领域的篇章理解方面应用较多。</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38</a:t>
            </a:fld>
            <a:endParaRPr lang="zh-CN" altLang="en-US"/>
          </a:p>
        </p:txBody>
      </p:sp>
    </p:spTree>
    <p:extLst>
      <p:ext uri="{BB962C8B-B14F-4D97-AF65-F5344CB8AC3E}">
        <p14:creationId xmlns:p14="http://schemas.microsoft.com/office/powerpoint/2010/main" val="3547725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chemeClr val="accent5"/>
                </a:solidFill>
                <a:latin typeface="微软雅黑" panose="020B0503020204020204" pitchFamily="34" charset="-122"/>
                <a:ea typeface="微软雅黑" panose="020B0503020204020204" pitchFamily="34" charset="-122"/>
              </a:rPr>
              <a:t>非结构化数据的知识获取：实体识别、实体消歧、关系抽取、事件抽取等</a:t>
            </a:r>
            <a:endParaRPr lang="en-US" altLang="zh-CN" dirty="0">
              <a:solidFill>
                <a:schemeClr val="accent5"/>
              </a:solidFill>
              <a:latin typeface="微软雅黑" panose="020B0503020204020204" pitchFamily="34" charset="-122"/>
              <a:ea typeface="微软雅黑" panose="020B0503020204020204" pitchFamily="34" charset="-122"/>
            </a:endParaRPr>
          </a:p>
          <a:p>
            <a:r>
              <a:rPr lang="zh-CN" altLang="en-US" dirty="0"/>
              <a:t>知识融合</a:t>
            </a:r>
            <a:endParaRPr lang="en-US" altLang="zh-CN" dirty="0"/>
          </a:p>
          <a:p>
            <a:r>
              <a:rPr lang="zh-CN" altLang="en-US" dirty="0"/>
              <a:t>知识存储</a:t>
            </a:r>
            <a:endParaRPr lang="en-US" altLang="zh-CN" dirty="0"/>
          </a:p>
          <a:p>
            <a:r>
              <a:rPr lang="zh-CN" altLang="en-US" dirty="0"/>
              <a:t>知识推理：补全</a:t>
            </a:r>
            <a:endParaRPr lang="en-US" altLang="zh-CN" dirty="0"/>
          </a:p>
          <a:p>
            <a:r>
              <a:rPr lang="zh-CN" altLang="en-US" dirty="0"/>
              <a:t>知识问答：实际的任务，屠呦呦是哪里人？</a:t>
            </a:r>
            <a:r>
              <a:rPr lang="en-US" altLang="zh-CN" dirty="0" err="1"/>
              <a:t>chatgpt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41</a:t>
            </a:fld>
            <a:endParaRPr lang="zh-CN" altLang="en-US"/>
          </a:p>
        </p:txBody>
      </p:sp>
    </p:spTree>
    <p:extLst>
      <p:ext uri="{BB962C8B-B14F-4D97-AF65-F5344CB8AC3E}">
        <p14:creationId xmlns:p14="http://schemas.microsoft.com/office/powerpoint/2010/main" val="2440713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专家系统本质上是软件系统</a:t>
            </a:r>
          </a:p>
        </p:txBody>
      </p:sp>
      <p:sp>
        <p:nvSpPr>
          <p:cNvPr id="4" name="灯片编号占位符 3"/>
          <p:cNvSpPr>
            <a:spLocks noGrp="1"/>
          </p:cNvSpPr>
          <p:nvPr>
            <p:ph type="sldNum" sz="quarter" idx="5"/>
          </p:nvPr>
        </p:nvSpPr>
        <p:spPr/>
        <p:txBody>
          <a:bodyPr/>
          <a:lstStyle/>
          <a:p>
            <a:fld id="{478072DF-5EA5-49D9-84A3-968ABE71B84E}" type="slidenum">
              <a:rPr lang="zh-CN" altLang="en-US" smtClean="0"/>
              <a:t>43</a:t>
            </a:fld>
            <a:endParaRPr lang="zh-CN" altLang="en-US"/>
          </a:p>
        </p:txBody>
      </p:sp>
    </p:spTree>
    <p:extLst>
      <p:ext uri="{BB962C8B-B14F-4D97-AF65-F5344CB8AC3E}">
        <p14:creationId xmlns:p14="http://schemas.microsoft.com/office/powerpoint/2010/main" val="4085660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浅层知识：基于规则的知识；深层知识：启发式的知识</a:t>
            </a:r>
          </a:p>
        </p:txBody>
      </p:sp>
      <p:sp>
        <p:nvSpPr>
          <p:cNvPr id="4" name="灯片编号占位符 3"/>
          <p:cNvSpPr>
            <a:spLocks noGrp="1"/>
          </p:cNvSpPr>
          <p:nvPr>
            <p:ph type="sldNum" sz="quarter" idx="5"/>
          </p:nvPr>
        </p:nvSpPr>
        <p:spPr/>
        <p:txBody>
          <a:bodyPr/>
          <a:lstStyle/>
          <a:p>
            <a:fld id="{478072DF-5EA5-49D9-84A3-968ABE71B84E}" type="slidenum">
              <a:rPr lang="zh-CN" altLang="en-US" smtClean="0"/>
              <a:t>45</a:t>
            </a:fld>
            <a:endParaRPr lang="zh-CN" altLang="en-US"/>
          </a:p>
        </p:txBody>
      </p:sp>
    </p:spTree>
    <p:extLst>
      <p:ext uri="{BB962C8B-B14F-4D97-AF65-F5344CB8AC3E}">
        <p14:creationId xmlns:p14="http://schemas.microsoft.com/office/powerpoint/2010/main" val="3419973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46</a:t>
            </a:fld>
            <a:endParaRPr lang="zh-CN" altLang="en-US"/>
          </a:p>
        </p:txBody>
      </p:sp>
    </p:spTree>
    <p:extLst>
      <p:ext uri="{BB962C8B-B14F-4D97-AF65-F5344CB8AC3E}">
        <p14:creationId xmlns:p14="http://schemas.microsoft.com/office/powerpoint/2010/main" val="1687162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知识获取是指提取领域专家的知识并将其以适当的表示形式存储到知识库的过程。</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48</a:t>
            </a:fld>
            <a:endParaRPr lang="zh-CN" altLang="en-US"/>
          </a:p>
        </p:txBody>
      </p:sp>
    </p:spTree>
    <p:extLst>
      <p:ext uri="{BB962C8B-B14F-4D97-AF65-F5344CB8AC3E}">
        <p14:creationId xmlns:p14="http://schemas.microsoft.com/office/powerpoint/2010/main" val="2411133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专家系统的用户通常分为三种：一般用户、领域专家和知识工程师。在这三种用户中，一般用户是专家系统的最终使用者，是专家系统工作和服务的对象；领域专家主要为专家系统提供推理时所需的专门领域知识，这些知识可以通过领域专家与专家系统直接交互的方式被获取，也可以通过知识工程师从领域专家获取并经过编码后输入到专家系统的知识库中；知识工程师主要负责如何从领域专家那里获取知识、理解知识、表示知识和存储知识。</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49</a:t>
            </a:fld>
            <a:endParaRPr lang="zh-CN" altLang="en-US"/>
          </a:p>
        </p:txBody>
      </p:sp>
    </p:spTree>
    <p:extLst>
      <p:ext uri="{BB962C8B-B14F-4D97-AF65-F5344CB8AC3E}">
        <p14:creationId xmlns:p14="http://schemas.microsoft.com/office/powerpoint/2010/main" val="1723858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a:t>
            </a:fld>
            <a:endParaRPr lang="zh-CN" altLang="en-US"/>
          </a:p>
        </p:txBody>
      </p:sp>
    </p:spTree>
    <p:extLst>
      <p:ext uri="{BB962C8B-B14F-4D97-AF65-F5344CB8AC3E}">
        <p14:creationId xmlns:p14="http://schemas.microsoft.com/office/powerpoint/2010/main" val="1826624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00" dirty="0">
                <a:effectLst/>
                <a:latin typeface="微软雅黑" panose="020B0503020204020204" pitchFamily="34" charset="-122"/>
                <a:ea typeface="微软雅黑" panose="020B0503020204020204" pitchFamily="34" charset="-122"/>
              </a:rPr>
              <a:t>在推理过程中，规则前件匹配成功才能激发其他规则，因此如何验证规则前件是否为真就很重要，这个验证过程就需要用到基于逻辑的推理方法。</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52</a:t>
            </a:fld>
            <a:endParaRPr lang="zh-CN" altLang="en-US"/>
          </a:p>
        </p:txBody>
      </p:sp>
    </p:spTree>
    <p:extLst>
      <p:ext uri="{BB962C8B-B14F-4D97-AF65-F5344CB8AC3E}">
        <p14:creationId xmlns:p14="http://schemas.microsoft.com/office/powerpoint/2010/main" val="2758977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53</a:t>
            </a:fld>
            <a:endParaRPr lang="zh-CN" altLang="en-US"/>
          </a:p>
        </p:txBody>
      </p:sp>
    </p:spTree>
    <p:extLst>
      <p:ext uri="{BB962C8B-B14F-4D97-AF65-F5344CB8AC3E}">
        <p14:creationId xmlns:p14="http://schemas.microsoft.com/office/powerpoint/2010/main" val="834307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54</a:t>
            </a:fld>
            <a:endParaRPr lang="zh-CN" altLang="en-US"/>
          </a:p>
        </p:txBody>
      </p:sp>
    </p:spTree>
    <p:extLst>
      <p:ext uri="{BB962C8B-B14F-4D97-AF65-F5344CB8AC3E}">
        <p14:creationId xmlns:p14="http://schemas.microsoft.com/office/powerpoint/2010/main" val="259706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55</a:t>
            </a:fld>
            <a:endParaRPr lang="zh-CN" altLang="en-US"/>
          </a:p>
        </p:txBody>
      </p:sp>
    </p:spTree>
    <p:extLst>
      <p:ext uri="{BB962C8B-B14F-4D97-AF65-F5344CB8AC3E}">
        <p14:creationId xmlns:p14="http://schemas.microsoft.com/office/powerpoint/2010/main" val="1815367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分布式的不同含义</a:t>
            </a:r>
          </a:p>
        </p:txBody>
      </p:sp>
      <p:sp>
        <p:nvSpPr>
          <p:cNvPr id="4" name="灯片编号占位符 3"/>
          <p:cNvSpPr>
            <a:spLocks noGrp="1"/>
          </p:cNvSpPr>
          <p:nvPr>
            <p:ph type="sldNum" sz="quarter" idx="5"/>
          </p:nvPr>
        </p:nvSpPr>
        <p:spPr/>
        <p:txBody>
          <a:bodyPr/>
          <a:lstStyle/>
          <a:p>
            <a:fld id="{478072DF-5EA5-49D9-84A3-968ABE71B84E}" type="slidenum">
              <a:rPr lang="zh-CN" altLang="en-US" smtClean="0"/>
              <a:t>56</a:t>
            </a:fld>
            <a:endParaRPr lang="zh-CN" altLang="en-US"/>
          </a:p>
        </p:txBody>
      </p:sp>
    </p:spTree>
    <p:extLst>
      <p:ext uri="{BB962C8B-B14F-4D97-AF65-F5344CB8AC3E}">
        <p14:creationId xmlns:p14="http://schemas.microsoft.com/office/powerpoint/2010/main" val="25209252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57</a:t>
            </a:fld>
            <a:endParaRPr lang="zh-CN" altLang="en-US"/>
          </a:p>
        </p:txBody>
      </p:sp>
    </p:spTree>
    <p:extLst>
      <p:ext uri="{BB962C8B-B14F-4D97-AF65-F5344CB8AC3E}">
        <p14:creationId xmlns:p14="http://schemas.microsoft.com/office/powerpoint/2010/main" val="2780899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100" dirty="0">
              <a:effectLst/>
              <a:latin typeface="Times New Roman" panose="02020603050405020304" pitchFamily="18" charset="0"/>
              <a:ea typeface="黑体" panose="02010609060101010101" pitchFamily="49" charset="-122"/>
            </a:endParaRPr>
          </a:p>
        </p:txBody>
      </p:sp>
      <p:sp>
        <p:nvSpPr>
          <p:cNvPr id="4" name="灯片编号占位符 3"/>
          <p:cNvSpPr>
            <a:spLocks noGrp="1"/>
          </p:cNvSpPr>
          <p:nvPr>
            <p:ph type="sldNum" sz="quarter" idx="5"/>
          </p:nvPr>
        </p:nvSpPr>
        <p:spPr/>
        <p:txBody>
          <a:bodyPr/>
          <a:lstStyle/>
          <a:p>
            <a:fld id="{F897E51F-FD3B-4176-B59D-BAF6B1701971}" type="slidenum">
              <a:rPr lang="zh-CN" altLang="en-US" smtClean="0"/>
              <a:t>58</a:t>
            </a:fld>
            <a:endParaRPr lang="zh-CN" altLang="en-US"/>
          </a:p>
        </p:txBody>
      </p:sp>
    </p:spTree>
    <p:extLst>
      <p:ext uri="{BB962C8B-B14F-4D97-AF65-F5344CB8AC3E}">
        <p14:creationId xmlns:p14="http://schemas.microsoft.com/office/powerpoint/2010/main" val="849174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100" dirty="0">
              <a:effectLst/>
              <a:latin typeface="Times New Roman" panose="02020603050405020304" pitchFamily="18" charset="0"/>
              <a:ea typeface="黑体" panose="02010609060101010101" pitchFamily="49" charset="-122"/>
            </a:endParaRPr>
          </a:p>
        </p:txBody>
      </p:sp>
      <p:sp>
        <p:nvSpPr>
          <p:cNvPr id="4" name="灯片编号占位符 3"/>
          <p:cNvSpPr>
            <a:spLocks noGrp="1"/>
          </p:cNvSpPr>
          <p:nvPr>
            <p:ph type="sldNum" sz="quarter" idx="5"/>
          </p:nvPr>
        </p:nvSpPr>
        <p:spPr/>
        <p:txBody>
          <a:bodyPr/>
          <a:lstStyle/>
          <a:p>
            <a:fld id="{F897E51F-FD3B-4176-B59D-BAF6B1701971}" type="slidenum">
              <a:rPr lang="zh-CN" altLang="en-US" smtClean="0"/>
              <a:t>59</a:t>
            </a:fld>
            <a:endParaRPr lang="zh-CN" altLang="en-US"/>
          </a:p>
        </p:txBody>
      </p:sp>
    </p:spTree>
    <p:extLst>
      <p:ext uri="{BB962C8B-B14F-4D97-AF65-F5344CB8AC3E}">
        <p14:creationId xmlns:p14="http://schemas.microsoft.com/office/powerpoint/2010/main" val="28199554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kern="100" dirty="0">
              <a:effectLst/>
              <a:latin typeface="Times New Roman" panose="02020603050405020304" pitchFamily="18" charset="0"/>
              <a:ea typeface="黑体" panose="02010609060101010101" pitchFamily="49" charset="-122"/>
            </a:endParaRPr>
          </a:p>
        </p:txBody>
      </p:sp>
      <p:sp>
        <p:nvSpPr>
          <p:cNvPr id="4" name="灯片编号占位符 3"/>
          <p:cNvSpPr>
            <a:spLocks noGrp="1"/>
          </p:cNvSpPr>
          <p:nvPr>
            <p:ph type="sldNum" sz="quarter" idx="5"/>
          </p:nvPr>
        </p:nvSpPr>
        <p:spPr/>
        <p:txBody>
          <a:bodyPr/>
          <a:lstStyle/>
          <a:p>
            <a:fld id="{F897E51F-FD3B-4176-B59D-BAF6B1701971}" type="slidenum">
              <a:rPr lang="zh-CN" altLang="en-US" smtClean="0"/>
              <a:t>60</a:t>
            </a:fld>
            <a:endParaRPr lang="zh-CN" altLang="en-US"/>
          </a:p>
        </p:txBody>
      </p:sp>
    </p:spTree>
    <p:extLst>
      <p:ext uri="{BB962C8B-B14F-4D97-AF65-F5344CB8AC3E}">
        <p14:creationId xmlns:p14="http://schemas.microsoft.com/office/powerpoint/2010/main" val="20318552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62</a:t>
            </a:fld>
            <a:endParaRPr lang="zh-CN" altLang="en-US"/>
          </a:p>
        </p:txBody>
      </p:sp>
    </p:spTree>
    <p:extLst>
      <p:ext uri="{BB962C8B-B14F-4D97-AF65-F5344CB8AC3E}">
        <p14:creationId xmlns:p14="http://schemas.microsoft.com/office/powerpoint/2010/main" val="198736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a:t>
            </a:fld>
            <a:endParaRPr lang="zh-CN" altLang="en-US"/>
          </a:p>
        </p:txBody>
      </p:sp>
    </p:spTree>
    <p:extLst>
      <p:ext uri="{BB962C8B-B14F-4D97-AF65-F5344CB8AC3E}">
        <p14:creationId xmlns:p14="http://schemas.microsoft.com/office/powerpoint/2010/main" val="2412715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F897E51F-FD3B-4176-B59D-BAF6B1701971}" type="slidenum">
              <a:rPr lang="zh-CN" altLang="en-US" smtClean="0"/>
              <a:t>63</a:t>
            </a:fld>
            <a:endParaRPr lang="zh-CN" altLang="en-US"/>
          </a:p>
        </p:txBody>
      </p:sp>
    </p:spTree>
    <p:extLst>
      <p:ext uri="{BB962C8B-B14F-4D97-AF65-F5344CB8AC3E}">
        <p14:creationId xmlns:p14="http://schemas.microsoft.com/office/powerpoint/2010/main" val="1058893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FandolSong-Regular-Identity-H"/>
              </a:rPr>
              <a:t>第一种，神经网络替代符号推理算法中的计算方式，以缩小算法的搜索空间，进而提高计算效率。神经网络参数化符号推理中的传统搜索算法，加速求解。</a:t>
            </a:r>
            <a:endParaRPr lang="en-US" altLang="zh-CN" sz="1800" dirty="0">
              <a:solidFill>
                <a:srgbClr val="000000"/>
              </a:solidFill>
              <a:effectLst/>
              <a:latin typeface="FandolSong-Regular-Identity-H"/>
            </a:endParaRPr>
          </a:p>
          <a:p>
            <a:r>
              <a:rPr lang="zh-CN" altLang="en-US" sz="1800" dirty="0">
                <a:solidFill>
                  <a:srgbClr val="000000"/>
                </a:solidFill>
                <a:effectLst/>
                <a:latin typeface="FandolSong-Regular-Identity-H"/>
              </a:rPr>
              <a:t>第二种，神经网络从非结构化的数据中抽象或提取符号，以便符号推理技术的应用。神经网络从输入数据中提取相关特征或符号，而符号推理模块则利用这些特征或符号执行高级的推理任务。</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64</a:t>
            </a:fld>
            <a:endParaRPr lang="zh-CN" altLang="en-US"/>
          </a:p>
        </p:txBody>
      </p:sp>
    </p:spTree>
    <p:extLst>
      <p:ext uri="{BB962C8B-B14F-4D97-AF65-F5344CB8AC3E}">
        <p14:creationId xmlns:p14="http://schemas.microsoft.com/office/powerpoint/2010/main" val="2838428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FandolSong-Regular-Identity-H"/>
              </a:rPr>
              <a:t>推理辅助学习方法主要利用神经网络解决机器学习中的问题，在训练过程中引入符号推理进行辅助，以提高性能和可解释性。</a:t>
            </a:r>
            <a:endParaRPr lang="en-US" altLang="zh-CN" sz="1800" dirty="0">
              <a:solidFill>
                <a:srgbClr val="000000"/>
              </a:solidFill>
              <a:effectLst/>
              <a:latin typeface="FandolSong-Regular-Identity-H"/>
            </a:endParaRPr>
          </a:p>
          <a:p>
            <a:r>
              <a:rPr lang="zh-CN" altLang="en-US" sz="1800" dirty="0">
                <a:solidFill>
                  <a:srgbClr val="000000"/>
                </a:solidFill>
                <a:effectLst/>
                <a:latin typeface="FandolSong-Regular-Identity-H"/>
              </a:rPr>
              <a:t>，神经网络在利用数据进行学习的同时，符号推理为其提供额外的符号知识或约束条件来指导学习过程。</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65</a:t>
            </a:fld>
            <a:endParaRPr lang="zh-CN" altLang="en-US"/>
          </a:p>
        </p:txBody>
      </p:sp>
    </p:spTree>
    <p:extLst>
      <p:ext uri="{BB962C8B-B14F-4D97-AF65-F5344CB8AC3E}">
        <p14:creationId xmlns:p14="http://schemas.microsoft.com/office/powerpoint/2010/main" val="42065627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FandolSong-Regular-Identity-H"/>
              </a:rPr>
              <a:t>神经网络的输出作为符号推理的输入，而符号推理的输出成为神经网络的输入。通过神经网络和符号推理之间的双向互 动和信息迭代交换，最大限度地实现学习与推理。学习</a:t>
            </a:r>
            <a:r>
              <a:rPr lang="en-US" altLang="zh-CN" sz="1800" dirty="0">
                <a:solidFill>
                  <a:srgbClr val="000000"/>
                </a:solidFill>
                <a:effectLst/>
                <a:latin typeface="LMRoman12-Regular-Identity-H"/>
              </a:rPr>
              <a:t>-</a:t>
            </a:r>
            <a:r>
              <a:rPr lang="zh-CN" altLang="en-US" sz="1800" dirty="0">
                <a:solidFill>
                  <a:srgbClr val="000000"/>
                </a:solidFill>
                <a:effectLst/>
                <a:latin typeface="FandolSong-Regular-Identity-H"/>
              </a:rPr>
              <a:t>推理方法使得神经网络 和符号推理相辅相成，充分利用了两种范式的优势，增强了求解问题的能力。</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66</a:t>
            </a:fld>
            <a:endParaRPr lang="zh-CN" altLang="en-US"/>
          </a:p>
        </p:txBody>
      </p:sp>
    </p:spTree>
    <p:extLst>
      <p:ext uri="{BB962C8B-B14F-4D97-AF65-F5344CB8AC3E}">
        <p14:creationId xmlns:p14="http://schemas.microsoft.com/office/powerpoint/2010/main" val="4292116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78072DF-5EA5-49D9-84A3-968ABE71B84E}" type="slidenum">
              <a:rPr lang="zh-CN" altLang="en-US" smtClean="0"/>
              <a:t>70</a:t>
            </a:fld>
            <a:endParaRPr lang="zh-CN" altLang="en-US"/>
          </a:p>
        </p:txBody>
      </p:sp>
    </p:spTree>
    <p:extLst>
      <p:ext uri="{BB962C8B-B14F-4D97-AF65-F5344CB8AC3E}">
        <p14:creationId xmlns:p14="http://schemas.microsoft.com/office/powerpoint/2010/main" val="3653923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韩国济州岛</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8</a:t>
            </a:fld>
            <a:endParaRPr lang="zh-CN" altLang="en-US"/>
          </a:p>
        </p:txBody>
      </p:sp>
    </p:spTree>
    <p:extLst>
      <p:ext uri="{BB962C8B-B14F-4D97-AF65-F5344CB8AC3E}">
        <p14:creationId xmlns:p14="http://schemas.microsoft.com/office/powerpoint/2010/main" val="3119349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9</a:t>
            </a:fld>
            <a:endParaRPr lang="zh-CN" altLang="en-US"/>
          </a:p>
        </p:txBody>
      </p:sp>
    </p:spTree>
    <p:extLst>
      <p:ext uri="{BB962C8B-B14F-4D97-AF65-F5344CB8AC3E}">
        <p14:creationId xmlns:p14="http://schemas.microsoft.com/office/powerpoint/2010/main" val="3389791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北京中医医院</a:t>
            </a:r>
          </a:p>
        </p:txBody>
      </p:sp>
      <p:sp>
        <p:nvSpPr>
          <p:cNvPr id="4" name="灯片编号占位符 3"/>
          <p:cNvSpPr>
            <a:spLocks noGrp="1"/>
          </p:cNvSpPr>
          <p:nvPr>
            <p:ph type="sldNum" sz="quarter" idx="5"/>
          </p:nvPr>
        </p:nvSpPr>
        <p:spPr/>
        <p:txBody>
          <a:bodyPr/>
          <a:lstStyle/>
          <a:p>
            <a:fld id="{478072DF-5EA5-49D9-84A3-968ABE71B84E}" type="slidenum">
              <a:rPr lang="zh-CN" altLang="en-US" smtClean="0"/>
              <a:t>10</a:t>
            </a:fld>
            <a:endParaRPr lang="zh-CN" altLang="en-US"/>
          </a:p>
        </p:txBody>
      </p:sp>
    </p:spTree>
    <p:extLst>
      <p:ext uri="{BB962C8B-B14F-4D97-AF65-F5344CB8AC3E}">
        <p14:creationId xmlns:p14="http://schemas.microsoft.com/office/powerpoint/2010/main" val="295512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11</a:t>
            </a:fld>
            <a:endParaRPr lang="zh-CN" altLang="en-US"/>
          </a:p>
        </p:txBody>
      </p:sp>
    </p:spTree>
    <p:extLst>
      <p:ext uri="{BB962C8B-B14F-4D97-AF65-F5344CB8AC3E}">
        <p14:creationId xmlns:p14="http://schemas.microsoft.com/office/powerpoint/2010/main" val="167868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柏拉图认为知识是永恒不变的且适用于世间万物的真理；</a:t>
            </a:r>
            <a:endParaRPr lang="en-US" altLang="zh-CN" dirty="0"/>
          </a:p>
          <a:p>
            <a:r>
              <a:rPr lang="en-US" altLang="zh-CN" b="0" dirty="0"/>
              <a:t>Feigenbaum</a:t>
            </a:r>
            <a:r>
              <a:rPr lang="zh-CN" altLang="en-US" b="0" dirty="0"/>
              <a:t>说</a:t>
            </a:r>
            <a:r>
              <a:rPr lang="zh-CN" altLang="en-US" dirty="0"/>
              <a:t>知识是经过消减、塑造、解释和转换的信息，即知识就是经过加工的信息，等等。</a:t>
            </a:r>
            <a:endParaRPr lang="en-US" altLang="zh-CN" dirty="0"/>
          </a:p>
          <a:p>
            <a:endParaRPr lang="en-US" altLang="zh-CN" b="0" dirty="0"/>
          </a:p>
          <a:p>
            <a:endParaRPr lang="en-US" altLang="zh-CN" b="0" dirty="0"/>
          </a:p>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12</a:t>
            </a:fld>
            <a:endParaRPr lang="zh-CN" altLang="en-US"/>
          </a:p>
        </p:txBody>
      </p:sp>
    </p:spTree>
    <p:extLst>
      <p:ext uri="{BB962C8B-B14F-4D97-AF65-F5344CB8AC3E}">
        <p14:creationId xmlns:p14="http://schemas.microsoft.com/office/powerpoint/2010/main" val="1291286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87C6F-8355-43EE-AD10-3BDF2E9ABFC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42644AF-893D-43E7-BB2B-79EFC20753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304A3-0319-4478-B93E-3D28F7297056}"/>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D410DC76-9556-4F24-BDB8-0C25649C44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52D374-6785-4660-831D-BA2308F47DDF}"/>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1166930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BB09F-DA9D-49D2-99F8-99857BE1A5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3B44D1-522A-4629-8409-6EC3970D18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82C45A-9B49-4E8D-8695-9C75AAB1D10F}"/>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F3584670-9466-4D1B-9AC8-F34DF5B6F9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899302-ADD0-4288-A0A4-8A565D15AC3C}"/>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400253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FFEBB3-956D-484E-BF5C-A4C23FBE06E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8D2FE7-35A3-4DFF-A6EF-C5F3D990C0E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185583-59E7-47BE-AD86-A11CA37EC3E5}"/>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18E7B352-930C-4EDE-97CC-0A49636EDD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723322-CDFB-4D23-981D-573B7C51F53D}"/>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4154136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8344B-82A6-4237-8DE7-F25842E4DA1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2B070D-6316-45DB-8A17-641399DC20D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283D4E-F38F-4D8C-B59A-8BE9EB9650E7}"/>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456E8A62-7C94-4ACC-BCC5-00C055D42F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B2329D-94DD-462E-9C43-6FBF961DE8D6}"/>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3612795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F605C-B39F-4773-8493-1AF4F855009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D46A27A-73B8-4995-B291-E1E7594768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F1572D-2461-45C6-AB12-C9A38A2FACC9}"/>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AA3667B9-8D97-43EB-8805-9CABF752DE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D367C6-227B-4C99-BF50-F670D8FD5699}"/>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219068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DD029-582D-47E4-8438-5B9A6E423B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4C437E-E03A-4CD6-A95D-A38AB7F1F77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AED57C-D90A-4276-A653-DB2A25CCC6A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A5260C2-12EE-4BF5-B2A5-E664EEF68F10}"/>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6" name="页脚占位符 5">
            <a:extLst>
              <a:ext uri="{FF2B5EF4-FFF2-40B4-BE49-F238E27FC236}">
                <a16:creationId xmlns:a16="http://schemas.microsoft.com/office/drawing/2014/main" id="{B403EDD1-DC9B-47D7-9A78-E818B61C86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92AAE1-99AC-4578-961E-5E5A6F3FFAA9}"/>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374729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F55C5-F39D-4FB4-A130-A0808427275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7AF834-3516-4EB3-8DEB-5238BF20A8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4C095A-655A-4566-9DE6-9D13DB8C1DD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2EF3E4D-E572-4275-B6BC-C5452ED7F8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2F1795-2625-4E1D-A13D-437D82AA679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8093116-624E-4A34-829C-175CEE5D9800}"/>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8" name="页脚占位符 7">
            <a:extLst>
              <a:ext uri="{FF2B5EF4-FFF2-40B4-BE49-F238E27FC236}">
                <a16:creationId xmlns:a16="http://schemas.microsoft.com/office/drawing/2014/main" id="{64BA022B-3CAF-4CBB-9558-85F55838137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8FBBA9E-F049-4A6D-98DC-5408C732EFB8}"/>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221184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633F2-1F13-41E7-9572-4C0333B1CA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F36F8-C13A-4BB7-8023-01019D7DA032}"/>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4" name="页脚占位符 3">
            <a:extLst>
              <a:ext uri="{FF2B5EF4-FFF2-40B4-BE49-F238E27FC236}">
                <a16:creationId xmlns:a16="http://schemas.microsoft.com/office/drawing/2014/main" id="{56EA99EA-1B9C-4C08-996B-D0AA023BC40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014C063-BD07-4868-9ECC-9447BB52DCD4}"/>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124619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C26B4D2-8CCC-4453-BFD8-2E80F86AC168}"/>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3" name="页脚占位符 2">
            <a:extLst>
              <a:ext uri="{FF2B5EF4-FFF2-40B4-BE49-F238E27FC236}">
                <a16:creationId xmlns:a16="http://schemas.microsoft.com/office/drawing/2014/main" id="{EF7C0F61-FBED-4C2A-B955-47B7139FFCE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998AAE-5BBA-46CB-8923-364C94F5C46B}"/>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190560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0F026-180F-418E-AD48-25B718C1F9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3B2FF69-881A-4C47-A633-03614C561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D3B2121-D476-4B3A-AF6F-2E832F477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C43A8AA-98AC-4F9B-B80B-99A61A273713}"/>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6" name="页脚占位符 5">
            <a:extLst>
              <a:ext uri="{FF2B5EF4-FFF2-40B4-BE49-F238E27FC236}">
                <a16:creationId xmlns:a16="http://schemas.microsoft.com/office/drawing/2014/main" id="{B7F32CFF-02C4-4AB1-BD72-21CF3DC03C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D9E78E-C5BF-435D-A9D0-F85A94645CD2}"/>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579457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6EF8B-FF1E-4B1F-9AE5-DF6B4317E7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8BEE527-EE67-4890-8E83-E6FC8029BF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A53654-1ED2-4BE4-A686-BD39486F7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1D312F-EE3A-4BCC-A691-C83C4C950E35}"/>
              </a:ext>
            </a:extLst>
          </p:cNvPr>
          <p:cNvSpPr>
            <a:spLocks noGrp="1"/>
          </p:cNvSpPr>
          <p:nvPr>
            <p:ph type="dt" sz="half" idx="10"/>
          </p:nvPr>
        </p:nvSpPr>
        <p:spPr/>
        <p:txBody>
          <a:bodyPr/>
          <a:lstStyle/>
          <a:p>
            <a:fld id="{C3BF52AC-C95F-471A-901C-66B3949EEFDC}" type="datetimeFigureOut">
              <a:rPr lang="zh-CN" altLang="en-US" smtClean="0"/>
              <a:t>2025/3/9</a:t>
            </a:fld>
            <a:endParaRPr lang="zh-CN" altLang="en-US"/>
          </a:p>
        </p:txBody>
      </p:sp>
      <p:sp>
        <p:nvSpPr>
          <p:cNvPr id="6" name="页脚占位符 5">
            <a:extLst>
              <a:ext uri="{FF2B5EF4-FFF2-40B4-BE49-F238E27FC236}">
                <a16:creationId xmlns:a16="http://schemas.microsoft.com/office/drawing/2014/main" id="{9B6E107A-F310-4451-BDF9-6428E28892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11EF2C-8CCD-45C6-89DD-8B1C8B797CAF}"/>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407293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9A27B6-9E56-43C3-9633-B2E875330D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5E23F5C-5EF4-40A8-8022-686068DBD5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D92C5B-1448-41B4-B14C-7DDF1EB8B4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F52AC-C95F-471A-901C-66B3949EEFDC}" type="datetimeFigureOut">
              <a:rPr lang="zh-CN" altLang="en-US" smtClean="0"/>
              <a:t>2025/3/9</a:t>
            </a:fld>
            <a:endParaRPr lang="zh-CN" altLang="en-US"/>
          </a:p>
        </p:txBody>
      </p:sp>
      <p:sp>
        <p:nvSpPr>
          <p:cNvPr id="5" name="页脚占位符 4">
            <a:extLst>
              <a:ext uri="{FF2B5EF4-FFF2-40B4-BE49-F238E27FC236}">
                <a16:creationId xmlns:a16="http://schemas.microsoft.com/office/drawing/2014/main" id="{EC9D9719-C8CB-4F15-A7F1-89017CC77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4B4084-117F-42EB-8B18-11C9EC08FF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3495053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B27F0-20DA-4033-8E55-1D69FD5226D8}"/>
              </a:ext>
            </a:extLst>
          </p:cNvPr>
          <p:cNvSpPr>
            <a:spLocks noGrp="1"/>
          </p:cNvSpPr>
          <p:nvPr>
            <p:ph type="ctrTitle"/>
          </p:nvPr>
        </p:nvSpPr>
        <p:spPr/>
        <p:txBody>
          <a:bodyPr/>
          <a:lstStyle/>
          <a:p>
            <a:r>
              <a:rPr lang="zh-CN" altLang="en-US" sz="6000" b="1" dirty="0">
                <a:solidFill>
                  <a:srgbClr val="0070C0"/>
                </a:solidFill>
                <a:latin typeface="微软雅黑" panose="020B0503020204020204" pitchFamily="34" charset="-122"/>
                <a:ea typeface="微软雅黑" panose="020B0503020204020204" pitchFamily="34" charset="-122"/>
              </a:rPr>
              <a:t>知识工程</a:t>
            </a:r>
            <a:endParaRPr lang="zh-CN" altLang="en-US" b="1"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5048EC22-16DD-4AB9-91B7-6C11D27C5800}"/>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357234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知识工程的</a:t>
            </a:r>
            <a:r>
              <a:rPr lang="zh-CN" altLang="en-US" b="1" dirty="0">
                <a:solidFill>
                  <a:srgbClr val="0000FF"/>
                </a:solidFill>
                <a:latin typeface="黑体" panose="02010609060101010101" pitchFamily="49" charset="-122"/>
                <a:ea typeface="黑体" panose="02010609060101010101" pitchFamily="49" charset="-122"/>
              </a:rPr>
              <a:t>含义</a:t>
            </a:r>
            <a:r>
              <a:rPr lang="zh-CN" altLang="en-US" sz="4400" b="1" dirty="0">
                <a:solidFill>
                  <a:srgbClr val="0000FF"/>
                </a:solidFill>
                <a:effectLst/>
                <a:latin typeface="黑体" panose="02010609060101010101" pitchFamily="49" charset="-122"/>
                <a:ea typeface="黑体" panose="02010609060101010101" pitchFamily="49" charset="-122"/>
              </a:rPr>
              <a:t>和</a:t>
            </a:r>
            <a:r>
              <a:rPr lang="zh-CN" altLang="en-US" sz="4400" b="1" dirty="0">
                <a:solidFill>
                  <a:srgbClr val="C00000"/>
                </a:solidFill>
                <a:effectLst/>
                <a:latin typeface="黑体" panose="02010609060101010101" pitchFamily="49" charset="-122"/>
                <a:ea typeface="黑体" panose="02010609060101010101" pitchFamily="49" charset="-122"/>
              </a:rPr>
              <a:t>发展</a:t>
            </a:r>
            <a:endParaRPr lang="zh-CN" altLang="en-US" dirty="0">
              <a:solidFill>
                <a:srgbClr val="C00000"/>
              </a:solidFill>
            </a:endParaRPr>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75753" y="1508930"/>
            <a:ext cx="10515600" cy="4851726"/>
          </a:xfrm>
        </p:spPr>
        <p:txBody>
          <a:bodyPr>
            <a:normAutofit/>
          </a:bodyPr>
          <a:lstStyle/>
          <a:p>
            <a:pPr algn="just">
              <a:lnSpc>
                <a:spcPct val="150000"/>
              </a:lnSpc>
            </a:pPr>
            <a:r>
              <a:rPr lang="zh-CN" altLang="en-US" sz="3600" b="1" dirty="0">
                <a:latin typeface="微软雅黑" panose="020B0503020204020204" pitchFamily="34" charset="-122"/>
                <a:ea typeface="微软雅黑" panose="020B0503020204020204" pitchFamily="34" charset="-122"/>
              </a:rPr>
              <a:t>国内典型的专家系统</a:t>
            </a:r>
            <a:endParaRPr lang="en-US" altLang="zh-CN" sz="3600" b="1" dirty="0">
              <a:latin typeface="微软雅黑" panose="020B0503020204020204" pitchFamily="34" charset="-122"/>
              <a:ea typeface="微软雅黑" panose="020B0503020204020204" pitchFamily="34" charset="-122"/>
            </a:endParaRPr>
          </a:p>
          <a:p>
            <a:pPr lvl="1" algn="just">
              <a:lnSpc>
                <a:spcPct val="150000"/>
              </a:lnSpc>
            </a:pPr>
            <a:r>
              <a:rPr lang="zh-CN" altLang="en-US" b="1" dirty="0">
                <a:latin typeface="微软雅黑" panose="020B0503020204020204" pitchFamily="34" charset="-122"/>
                <a:ea typeface="微软雅黑" panose="020B0503020204020204" pitchFamily="34" charset="-122"/>
              </a:rPr>
              <a:t>关幼波治疗肝病专家系统：在国内率先把中医学与计算机技术结合起来，完成了“关幼波肝病诊疗程序”。后来经过临床验证收到了满意的效果。肝病辨证论治诊疗程序于</a:t>
            </a:r>
            <a:r>
              <a:rPr lang="en-US" altLang="zh-CN" b="1" dirty="0">
                <a:latin typeface="微软雅黑" panose="020B0503020204020204" pitchFamily="34" charset="-122"/>
                <a:ea typeface="微软雅黑" panose="020B0503020204020204" pitchFamily="34" charset="-122"/>
              </a:rPr>
              <a:t>1979</a:t>
            </a:r>
            <a:r>
              <a:rPr lang="zh-CN" altLang="en-US" b="1" dirty="0">
                <a:latin typeface="微软雅黑" panose="020B0503020204020204" pitchFamily="34" charset="-122"/>
                <a:ea typeface="微软雅黑" panose="020B0503020204020204" pitchFamily="34" charset="-122"/>
              </a:rPr>
              <a:t>年</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月</a:t>
            </a:r>
            <a:r>
              <a:rPr lang="en-US" altLang="zh-CN" b="1" dirty="0">
                <a:latin typeface="微软雅黑" panose="020B0503020204020204" pitchFamily="34" charset="-122"/>
                <a:ea typeface="微软雅黑" panose="020B0503020204020204" pitchFamily="34" charset="-122"/>
              </a:rPr>
              <a:t>23</a:t>
            </a:r>
            <a:r>
              <a:rPr lang="zh-CN" altLang="en-US" b="1" dirty="0">
                <a:latin typeface="微软雅黑" panose="020B0503020204020204" pitchFamily="34" charset="-122"/>
                <a:ea typeface="微软雅黑" panose="020B0503020204020204" pitchFamily="34" charset="-122"/>
              </a:rPr>
              <a:t>日正式投入使用。</a:t>
            </a:r>
          </a:p>
        </p:txBody>
      </p:sp>
      <p:pic>
        <p:nvPicPr>
          <p:cNvPr id="5" name="图片 4">
            <a:extLst>
              <a:ext uri="{FF2B5EF4-FFF2-40B4-BE49-F238E27FC236}">
                <a16:creationId xmlns:a16="http://schemas.microsoft.com/office/drawing/2014/main" id="{393F399C-EDA7-47E7-8632-4605F26E6FCD}"/>
              </a:ext>
            </a:extLst>
          </p:cNvPr>
          <p:cNvPicPr>
            <a:picLocks noChangeAspect="1"/>
          </p:cNvPicPr>
          <p:nvPr/>
        </p:nvPicPr>
        <p:blipFill>
          <a:blip r:embed="rId3"/>
          <a:stretch>
            <a:fillRect/>
          </a:stretch>
        </p:blipFill>
        <p:spPr>
          <a:xfrm>
            <a:off x="3157034" y="4270443"/>
            <a:ext cx="1454800" cy="1960124"/>
          </a:xfrm>
          <a:prstGeom prst="rect">
            <a:avLst/>
          </a:prstGeom>
        </p:spPr>
      </p:pic>
      <p:sp>
        <p:nvSpPr>
          <p:cNvPr id="7" name="文本框 6">
            <a:extLst>
              <a:ext uri="{FF2B5EF4-FFF2-40B4-BE49-F238E27FC236}">
                <a16:creationId xmlns:a16="http://schemas.microsoft.com/office/drawing/2014/main" id="{58709953-4832-4BD0-BD30-E514FFCA0738}"/>
              </a:ext>
            </a:extLst>
          </p:cNvPr>
          <p:cNvSpPr txBox="1"/>
          <p:nvPr/>
        </p:nvSpPr>
        <p:spPr>
          <a:xfrm>
            <a:off x="3219563" y="6241035"/>
            <a:ext cx="1392271" cy="369332"/>
          </a:xfrm>
          <a:prstGeom prst="rect">
            <a:avLst/>
          </a:prstGeom>
          <a:noFill/>
        </p:spPr>
        <p:txBody>
          <a:bodyPr wrap="square">
            <a:spAutoFit/>
          </a:bodyPr>
          <a:lstStyle/>
          <a:p>
            <a:r>
              <a:rPr lang="zh-CN" altLang="en-US" b="1" i="0" dirty="0">
                <a:solidFill>
                  <a:srgbClr val="333333"/>
                </a:solidFill>
                <a:effectLst/>
                <a:latin typeface="Helvetica Neue"/>
              </a:rPr>
              <a:t>关幼波 教授</a:t>
            </a:r>
            <a:endParaRPr lang="zh-CN" altLang="en-US" b="1" dirty="0"/>
          </a:p>
        </p:txBody>
      </p:sp>
    </p:spTree>
    <p:extLst>
      <p:ext uri="{BB962C8B-B14F-4D97-AF65-F5344CB8AC3E}">
        <p14:creationId xmlns:p14="http://schemas.microsoft.com/office/powerpoint/2010/main" val="376498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a:xfrm>
            <a:off x="838200" y="365125"/>
            <a:ext cx="10880678" cy="1325563"/>
          </a:xfrm>
        </p:spPr>
        <p:txBody>
          <a:bodyPr/>
          <a:lstStyle/>
          <a:p>
            <a:r>
              <a:rPr lang="en-US" altLang="zh-CN" b="1" dirty="0">
                <a:solidFill>
                  <a:srgbClr val="0000FF"/>
                </a:solidFill>
                <a:latin typeface="黑体" panose="02010609060101010101" pitchFamily="49" charset="-122"/>
                <a:ea typeface="黑体" panose="02010609060101010101" pitchFamily="49" charset="-122"/>
              </a:rPr>
              <a:t>2.</a:t>
            </a:r>
            <a:r>
              <a:rPr lang="zh-CN" altLang="en-US" b="1" dirty="0">
                <a:solidFill>
                  <a:srgbClr val="0000FF"/>
                </a:solidFill>
                <a:latin typeface="黑体" panose="02010609060101010101" pitchFamily="49" charset="-122"/>
                <a:ea typeface="黑体" panose="02010609060101010101" pitchFamily="49" charset="-122"/>
              </a:rPr>
              <a:t>专家系统</a:t>
            </a:r>
            <a:r>
              <a:rPr lang="zh-CN" altLang="en-US" sz="4400" b="1" dirty="0">
                <a:solidFill>
                  <a:srgbClr val="0000FF"/>
                </a:solidFill>
                <a:effectLst/>
                <a:latin typeface="黑体" panose="02010609060101010101" pitchFamily="49" charset="-122"/>
                <a:ea typeface="黑体" panose="02010609060101010101" pitchFamily="49" charset="-122"/>
              </a:rPr>
              <a:t>（</a:t>
            </a:r>
            <a:r>
              <a:rPr lang="en-US" altLang="zh-CN" sz="4400" b="1" dirty="0">
                <a:solidFill>
                  <a:srgbClr val="0000FF"/>
                </a:solidFill>
                <a:effectLst/>
                <a:latin typeface="黑体" panose="02010609060101010101" pitchFamily="49" charset="-122"/>
                <a:ea typeface="黑体" panose="02010609060101010101" pitchFamily="49" charset="-122"/>
              </a:rPr>
              <a:t>ES</a:t>
            </a:r>
            <a:r>
              <a:rPr lang="zh-CN" altLang="en-US" sz="4400" b="1" dirty="0">
                <a:solidFill>
                  <a:srgbClr val="0000FF"/>
                </a:solidFill>
                <a:effectLst/>
                <a:latin typeface="黑体" panose="02010609060101010101" pitchFamily="49" charset="-122"/>
                <a:ea typeface="黑体" panose="02010609060101010101" pitchFamily="49" charset="-122"/>
              </a:rPr>
              <a:t>，</a:t>
            </a:r>
            <a:r>
              <a:rPr lang="en-US" altLang="zh-CN" sz="4400" b="1" dirty="0">
                <a:solidFill>
                  <a:srgbClr val="0000FF"/>
                </a:solidFill>
                <a:effectLst/>
                <a:latin typeface="黑体" panose="02010609060101010101" pitchFamily="49" charset="-122"/>
                <a:ea typeface="黑体" panose="02010609060101010101" pitchFamily="49" charset="-122"/>
              </a:rPr>
              <a:t>Expert System</a:t>
            </a:r>
            <a:r>
              <a:rPr lang="zh-CN" altLang="en-US" sz="4400" b="1" dirty="0">
                <a:solidFill>
                  <a:srgbClr val="0000FF"/>
                </a:solidFill>
                <a:effectLst/>
                <a:latin typeface="黑体" panose="02010609060101010101" pitchFamily="49" charset="-122"/>
                <a:ea typeface="黑体" panose="02010609060101010101" pitchFamily="49" charset="-122"/>
              </a:rPr>
              <a:t>）的定义</a:t>
            </a:r>
            <a:endParaRPr lang="zh-CN" altLang="en-US" dirty="0">
              <a:solidFill>
                <a:srgbClr val="C00000"/>
              </a:solidFill>
            </a:endParaRPr>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75753" y="1508930"/>
            <a:ext cx="10515600" cy="4851726"/>
          </a:xfrm>
        </p:spPr>
        <p:txBody>
          <a:bodyPr>
            <a:normAutofit/>
          </a:bodyPr>
          <a:lstStyle/>
          <a:p>
            <a:pPr algn="just">
              <a:lnSpc>
                <a:spcPct val="150000"/>
              </a:lnSpc>
            </a:pPr>
            <a:r>
              <a:rPr lang="zh-CN" altLang="en-US" b="1" dirty="0">
                <a:effectLst/>
                <a:latin typeface="微软雅黑" panose="020B0503020204020204" pitchFamily="34" charset="-122"/>
                <a:ea typeface="微软雅黑" panose="020B0503020204020204" pitchFamily="34" charset="-122"/>
              </a:rPr>
              <a:t>专家系统，是一个</a:t>
            </a:r>
            <a:r>
              <a:rPr lang="zh-CN" altLang="en-US" b="1" dirty="0">
                <a:solidFill>
                  <a:srgbClr val="C00000"/>
                </a:solidFill>
                <a:effectLst/>
                <a:latin typeface="微软雅黑" panose="020B0503020204020204" pitchFamily="34" charset="-122"/>
                <a:ea typeface="微软雅黑" panose="020B0503020204020204" pitchFamily="34" charset="-122"/>
              </a:rPr>
              <a:t>智能程序</a:t>
            </a:r>
            <a:r>
              <a:rPr lang="zh-CN" altLang="en-US" b="1" dirty="0">
                <a:effectLst/>
                <a:latin typeface="微软雅黑" panose="020B0503020204020204" pitchFamily="34" charset="-122"/>
                <a:ea typeface="微软雅黑" panose="020B0503020204020204" pitchFamily="34" charset="-122"/>
              </a:rPr>
              <a:t>，它能对那些需要</a:t>
            </a:r>
            <a:r>
              <a:rPr lang="zh-CN" altLang="en-US" b="1" dirty="0">
                <a:solidFill>
                  <a:srgbClr val="C00000"/>
                </a:solidFill>
                <a:effectLst/>
                <a:latin typeface="微软雅黑" panose="020B0503020204020204" pitchFamily="34" charset="-122"/>
                <a:ea typeface="微软雅黑" panose="020B0503020204020204" pitchFamily="34" charset="-122"/>
              </a:rPr>
              <a:t>专家知识</a:t>
            </a:r>
            <a:r>
              <a:rPr lang="zh-CN" altLang="en-US" b="1" dirty="0">
                <a:effectLst/>
                <a:latin typeface="微软雅黑" panose="020B0503020204020204" pitchFamily="34" charset="-122"/>
                <a:ea typeface="微软雅黑" panose="020B0503020204020204" pitchFamily="34" charset="-122"/>
              </a:rPr>
              <a:t>才能解决的应用难题，提供相关领域权威专家水平的解答。</a:t>
            </a:r>
          </a:p>
          <a:p>
            <a:pPr algn="just">
              <a:lnSpc>
                <a:spcPct val="150000"/>
              </a:lnSpc>
            </a:pPr>
            <a:r>
              <a:rPr lang="zh-CN" altLang="en-US" b="1" dirty="0">
                <a:effectLst/>
                <a:latin typeface="微软雅黑" panose="020B0503020204020204" pitchFamily="34" charset="-122"/>
                <a:ea typeface="微软雅黑" panose="020B0503020204020204" pitchFamily="34" charset="-122"/>
              </a:rPr>
              <a:t>专家系统，可以说是一个</a:t>
            </a:r>
            <a:r>
              <a:rPr lang="zh-CN" altLang="en-US" b="1" dirty="0">
                <a:solidFill>
                  <a:srgbClr val="C00000"/>
                </a:solidFill>
                <a:effectLst/>
                <a:latin typeface="微软雅黑" panose="020B0503020204020204" pitchFamily="34" charset="-122"/>
                <a:ea typeface="微软雅黑" panose="020B0503020204020204" pitchFamily="34" charset="-122"/>
              </a:rPr>
              <a:t>运用知识</a:t>
            </a:r>
            <a:r>
              <a:rPr lang="zh-CN" altLang="en-US" b="1" dirty="0">
                <a:effectLst/>
                <a:latin typeface="微软雅黑" panose="020B0503020204020204" pitchFamily="34" charset="-122"/>
                <a:ea typeface="微软雅黑" panose="020B0503020204020204" pitchFamily="34" charset="-122"/>
              </a:rPr>
              <a:t>进行</a:t>
            </a:r>
            <a:r>
              <a:rPr lang="zh-CN" altLang="en-US" b="1" dirty="0">
                <a:solidFill>
                  <a:srgbClr val="C00000"/>
                </a:solidFill>
                <a:effectLst/>
                <a:latin typeface="微软雅黑" panose="020B0503020204020204" pitchFamily="34" charset="-122"/>
                <a:ea typeface="微软雅黑" panose="020B0503020204020204" pitchFamily="34" charset="-122"/>
              </a:rPr>
              <a:t>推理</a:t>
            </a:r>
            <a:r>
              <a:rPr lang="zh-CN" altLang="en-US" b="1" dirty="0">
                <a:effectLst/>
                <a:latin typeface="微软雅黑" panose="020B0503020204020204" pitchFamily="34" charset="-122"/>
                <a:ea typeface="微软雅黑" panose="020B0503020204020204" pitchFamily="34" charset="-122"/>
              </a:rPr>
              <a:t>的计算机程序。推理就是使用某种符号逻辑，从一些事实得到结论的过程。</a:t>
            </a:r>
          </a:p>
          <a:p>
            <a:pPr marL="0" indent="0" algn="just">
              <a:lnSpc>
                <a:spcPct val="150000"/>
              </a:lnSpc>
              <a:buNone/>
            </a:pPr>
            <a:endParaRPr lang="en-US" altLang="zh-CN" b="1" dirty="0">
              <a:effectLst/>
              <a:latin typeface="微软雅黑" panose="020B0503020204020204" pitchFamily="34" charset="-122"/>
              <a:ea typeface="微软雅黑" panose="020B0503020204020204" pitchFamily="34"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211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3.</a:t>
            </a:r>
            <a:r>
              <a:rPr lang="zh-CN" altLang="en-US" sz="4400" b="1" dirty="0">
                <a:solidFill>
                  <a:srgbClr val="0000FF"/>
                </a:solidFill>
                <a:effectLst/>
                <a:latin typeface="黑体" panose="02010609060101010101" pitchFamily="49" charset="-122"/>
                <a:ea typeface="黑体" panose="02010609060101010101" pitchFamily="49" charset="-122"/>
              </a:rPr>
              <a:t>知识的定义</a:t>
            </a:r>
            <a:endParaRPr lang="zh-CN" altLang="en-US" dirty="0">
              <a:solidFill>
                <a:srgbClr val="C00000"/>
              </a:solidFill>
            </a:endParaRPr>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75753" y="1508930"/>
            <a:ext cx="10515600" cy="4851726"/>
          </a:xfrm>
        </p:spPr>
        <p:txBody>
          <a:bodyPr>
            <a:normAutofit fontScale="92500"/>
          </a:bodyPr>
          <a:lstStyle/>
          <a:p>
            <a:pPr algn="just">
              <a:lnSpc>
                <a:spcPct val="150000"/>
              </a:lnSpc>
            </a:pPr>
            <a:r>
              <a:rPr lang="zh-CN" altLang="en-US" b="1" dirty="0">
                <a:effectLst/>
                <a:latin typeface="微软雅黑" panose="020B0503020204020204" pitchFamily="34" charset="-122"/>
                <a:ea typeface="微软雅黑" panose="020B0503020204020204" pitchFamily="34" charset="-122"/>
              </a:rPr>
              <a:t>知识是特定领域中的</a:t>
            </a:r>
            <a:r>
              <a:rPr lang="zh-CN" altLang="en-US" b="1" dirty="0">
                <a:solidFill>
                  <a:srgbClr val="C00000"/>
                </a:solidFill>
                <a:effectLst/>
                <a:latin typeface="微软雅黑" panose="020B0503020204020204" pitchFamily="34" charset="-122"/>
                <a:ea typeface="微软雅黑" panose="020B0503020204020204" pitchFamily="34" charset="-122"/>
              </a:rPr>
              <a:t>描述</a:t>
            </a:r>
            <a:r>
              <a:rPr lang="zh-CN" altLang="en-US" b="1" dirty="0">
                <a:effectLst/>
                <a:latin typeface="微软雅黑" panose="020B0503020204020204" pitchFamily="34" charset="-122"/>
                <a:ea typeface="微软雅黑" panose="020B0503020204020204" pitchFamily="34" charset="-122"/>
              </a:rPr>
              <a:t>、</a:t>
            </a:r>
            <a:r>
              <a:rPr lang="zh-CN" altLang="en-US" b="1" dirty="0">
                <a:solidFill>
                  <a:srgbClr val="C00000"/>
                </a:solidFill>
                <a:effectLst/>
                <a:latin typeface="微软雅黑" panose="020B0503020204020204" pitchFamily="34" charset="-122"/>
                <a:ea typeface="微软雅黑" panose="020B0503020204020204" pitchFamily="34" charset="-122"/>
              </a:rPr>
              <a:t>关系</a:t>
            </a:r>
            <a:r>
              <a:rPr lang="zh-CN" altLang="en-US" b="1" dirty="0">
                <a:effectLst/>
                <a:latin typeface="微软雅黑" panose="020B0503020204020204" pitchFamily="34" charset="-122"/>
                <a:ea typeface="微软雅黑" panose="020B0503020204020204" pitchFamily="34" charset="-122"/>
              </a:rPr>
              <a:t>和</a:t>
            </a:r>
            <a:r>
              <a:rPr lang="zh-CN" altLang="en-US" b="1" dirty="0">
                <a:solidFill>
                  <a:srgbClr val="C00000"/>
                </a:solidFill>
                <a:effectLst/>
                <a:latin typeface="微软雅黑" panose="020B0503020204020204" pitchFamily="34" charset="-122"/>
                <a:ea typeface="微软雅黑" panose="020B0503020204020204" pitchFamily="34" charset="-122"/>
              </a:rPr>
              <a:t>过程</a:t>
            </a:r>
            <a:endParaRPr lang="zh-CN" altLang="en-US" b="1" dirty="0">
              <a:effectLst/>
              <a:latin typeface="微软雅黑" panose="020B0503020204020204" pitchFamily="34" charset="-122"/>
              <a:ea typeface="微软雅黑" panose="020B0503020204020204" pitchFamily="34" charset="-122"/>
            </a:endParaRPr>
          </a:p>
          <a:p>
            <a:pPr lvl="1" algn="just">
              <a:lnSpc>
                <a:spcPct val="150000"/>
              </a:lnSpc>
            </a:pPr>
            <a:r>
              <a:rPr lang="zh-CN" altLang="en-US" b="1" dirty="0">
                <a:solidFill>
                  <a:srgbClr val="0000FF"/>
                </a:solidFill>
                <a:effectLst/>
                <a:latin typeface="微软雅黑" panose="020B0503020204020204" pitchFamily="34" charset="-122"/>
                <a:ea typeface="微软雅黑" panose="020B0503020204020204" pitchFamily="34" charset="-122"/>
              </a:rPr>
              <a:t>描述</a:t>
            </a:r>
            <a:r>
              <a:rPr lang="zh-CN" altLang="en-US" b="1" dirty="0">
                <a:effectLst/>
                <a:latin typeface="微软雅黑" panose="020B0503020204020204" pitchFamily="34" charset="-122"/>
                <a:ea typeface="微软雅黑" panose="020B0503020204020204" pitchFamily="34" charset="-122"/>
              </a:rPr>
              <a:t>：识别和区分知识库中的对象和对象类； </a:t>
            </a:r>
            <a:r>
              <a:rPr lang="en-US" altLang="zh-CN" b="1" dirty="0">
                <a:effectLst/>
                <a:latin typeface="微软雅黑" panose="020B0503020204020204" pitchFamily="34" charset="-122"/>
                <a:ea typeface="微软雅黑" panose="020B0503020204020204" pitchFamily="34" charset="-122"/>
              </a:rPr>
              <a:t>-----</a:t>
            </a:r>
            <a:r>
              <a:rPr lang="zh-CN" altLang="en-US" b="1" dirty="0">
                <a:effectLst/>
                <a:latin typeface="微软雅黑" panose="020B0503020204020204" pitchFamily="34" charset="-122"/>
                <a:ea typeface="微软雅黑" panose="020B0503020204020204" pitchFamily="34" charset="-122"/>
              </a:rPr>
              <a:t>个体刻画 </a:t>
            </a:r>
          </a:p>
          <a:p>
            <a:pPr lvl="1" algn="just">
              <a:lnSpc>
                <a:spcPct val="150000"/>
              </a:lnSpc>
            </a:pPr>
            <a:r>
              <a:rPr lang="zh-CN" altLang="en-US" b="1" dirty="0">
                <a:solidFill>
                  <a:srgbClr val="0000FF"/>
                </a:solidFill>
                <a:effectLst/>
                <a:latin typeface="微软雅黑" panose="020B0503020204020204" pitchFamily="34" charset="-122"/>
                <a:ea typeface="微软雅黑" panose="020B0503020204020204" pitchFamily="34" charset="-122"/>
              </a:rPr>
              <a:t>关系</a:t>
            </a:r>
            <a:r>
              <a:rPr lang="zh-CN" altLang="en-US" b="1" dirty="0">
                <a:effectLst/>
                <a:latin typeface="微软雅黑" panose="020B0503020204020204" pitchFamily="34" charset="-122"/>
                <a:ea typeface="微软雅黑" panose="020B0503020204020204" pitchFamily="34" charset="-122"/>
              </a:rPr>
              <a:t>：知识库中对象之间依赖性、关联性；   </a:t>
            </a:r>
            <a:r>
              <a:rPr lang="en-US" altLang="zh-CN" b="1" dirty="0">
                <a:effectLst/>
                <a:latin typeface="微软雅黑" panose="020B0503020204020204" pitchFamily="34" charset="-122"/>
                <a:ea typeface="微软雅黑" panose="020B0503020204020204" pitchFamily="34" charset="-122"/>
              </a:rPr>
              <a:t>---</a:t>
            </a:r>
            <a:r>
              <a:rPr lang="zh-CN" altLang="en-US" b="1" dirty="0">
                <a:effectLst/>
                <a:latin typeface="微软雅黑" panose="020B0503020204020204" pitchFamily="34" charset="-122"/>
                <a:ea typeface="微软雅黑" panose="020B0503020204020204" pitchFamily="34" charset="-122"/>
              </a:rPr>
              <a:t>对象间联系的刻画</a:t>
            </a:r>
          </a:p>
          <a:p>
            <a:pPr lvl="1" algn="just">
              <a:lnSpc>
                <a:spcPct val="150000"/>
              </a:lnSpc>
            </a:pPr>
            <a:r>
              <a:rPr lang="zh-CN" altLang="en-US" b="1" dirty="0">
                <a:solidFill>
                  <a:srgbClr val="0000FF"/>
                </a:solidFill>
                <a:effectLst/>
                <a:latin typeface="微软雅黑" panose="020B0503020204020204" pitchFamily="34" charset="-122"/>
                <a:ea typeface="微软雅黑" panose="020B0503020204020204" pitchFamily="34" charset="-122"/>
              </a:rPr>
              <a:t>过程</a:t>
            </a:r>
            <a:r>
              <a:rPr lang="zh-CN" altLang="en-US" b="1" dirty="0">
                <a:effectLst/>
                <a:latin typeface="微软雅黑" panose="020B0503020204020204" pitchFamily="34" charset="-122"/>
                <a:ea typeface="微软雅黑" panose="020B0503020204020204" pitchFamily="34" charset="-122"/>
              </a:rPr>
              <a:t>：推理中，规定要执行的动作；         </a:t>
            </a:r>
            <a:r>
              <a:rPr lang="en-US" altLang="zh-CN" b="1" dirty="0">
                <a:effectLst/>
                <a:latin typeface="微软雅黑" panose="020B0503020204020204" pitchFamily="34" charset="-122"/>
                <a:ea typeface="微软雅黑" panose="020B0503020204020204" pitchFamily="34" charset="-122"/>
              </a:rPr>
              <a:t>---</a:t>
            </a:r>
            <a:r>
              <a:rPr lang="zh-CN" altLang="en-US" b="1" dirty="0">
                <a:effectLst/>
                <a:latin typeface="微软雅黑" panose="020B0503020204020204" pitchFamily="34" charset="-122"/>
                <a:ea typeface="微软雅黑" panose="020B0503020204020204" pitchFamily="34" charset="-122"/>
              </a:rPr>
              <a:t>用符号描述操作</a:t>
            </a:r>
          </a:p>
          <a:p>
            <a:pPr lvl="1" algn="just">
              <a:lnSpc>
                <a:spcPct val="150000"/>
              </a:lnSpc>
            </a:pPr>
            <a:r>
              <a:rPr lang="zh-CN" altLang="en-US" b="1" dirty="0">
                <a:solidFill>
                  <a:srgbClr val="0000FF"/>
                </a:solidFill>
                <a:effectLst/>
                <a:latin typeface="微软雅黑" panose="020B0503020204020204" pitchFamily="34" charset="-122"/>
                <a:ea typeface="微软雅黑" panose="020B0503020204020204" pitchFamily="34" charset="-122"/>
              </a:rPr>
              <a:t>对象</a:t>
            </a:r>
            <a:r>
              <a:rPr lang="zh-CN" altLang="en-US" b="1" dirty="0">
                <a:effectLst/>
                <a:latin typeface="微软雅黑" panose="020B0503020204020204" pitchFamily="34" charset="-122"/>
                <a:ea typeface="微软雅黑" panose="020B0503020204020204" pitchFamily="34" charset="-122"/>
              </a:rPr>
              <a:t>：知识库中最小单位的知识片，可能是：假设、事实、证据、结果、知识元、断言等。</a:t>
            </a:r>
          </a:p>
          <a:p>
            <a:pPr algn="just">
              <a:lnSpc>
                <a:spcPct val="150000"/>
              </a:lnSpc>
            </a:pPr>
            <a:r>
              <a:rPr lang="zh-CN" altLang="en-US" b="1" dirty="0">
                <a:effectLst/>
                <a:latin typeface="微软雅黑" panose="020B0503020204020204" pitchFamily="34" charset="-122"/>
                <a:ea typeface="微软雅黑" panose="020B0503020204020204" pitchFamily="34" charset="-122"/>
              </a:rPr>
              <a:t>从广义上来说，专家系统中的知识（表层知识）包括两种：一种是</a:t>
            </a:r>
            <a:r>
              <a:rPr lang="zh-CN" altLang="en-US" b="1" dirty="0">
                <a:solidFill>
                  <a:srgbClr val="C00000"/>
                </a:solidFill>
                <a:effectLst/>
                <a:latin typeface="微软雅黑" panose="020B0503020204020204" pitchFamily="34" charset="-122"/>
                <a:ea typeface="微软雅黑" panose="020B0503020204020204" pitchFamily="34" charset="-122"/>
              </a:rPr>
              <a:t>事实</a:t>
            </a:r>
            <a:r>
              <a:rPr lang="zh-CN" altLang="en-US" b="1" dirty="0">
                <a:effectLst/>
                <a:latin typeface="微软雅黑" panose="020B0503020204020204" pitchFamily="34" charset="-122"/>
                <a:ea typeface="微软雅黑" panose="020B0503020204020204" pitchFamily="34" charset="-122"/>
              </a:rPr>
              <a:t>；另一种是</a:t>
            </a:r>
            <a:r>
              <a:rPr lang="zh-CN" altLang="en-US" b="1" dirty="0">
                <a:solidFill>
                  <a:srgbClr val="C00000"/>
                </a:solidFill>
                <a:effectLst/>
                <a:latin typeface="微软雅黑" panose="020B0503020204020204" pitchFamily="34" charset="-122"/>
                <a:ea typeface="微软雅黑" panose="020B0503020204020204" pitchFamily="34" charset="-122"/>
              </a:rPr>
              <a:t>经验</a:t>
            </a:r>
            <a:r>
              <a:rPr lang="zh-CN" altLang="en-US" b="1" dirty="0">
                <a:effectLst/>
                <a:latin typeface="微软雅黑" panose="020B0503020204020204" pitchFamily="34" charset="-122"/>
                <a:ea typeface="微软雅黑" panose="020B0503020204020204" pitchFamily="34" charset="-122"/>
              </a:rPr>
              <a:t>，即一种好的猜测和判断，也称之为启发式知识。</a:t>
            </a:r>
          </a:p>
          <a:p>
            <a:pPr marL="0" indent="0" algn="just">
              <a:lnSpc>
                <a:spcPct val="150000"/>
              </a:lnSpc>
              <a:buNone/>
            </a:pPr>
            <a:endParaRPr lang="en-US" altLang="zh-CN" b="1" dirty="0">
              <a:effectLst/>
              <a:latin typeface="微软雅黑" panose="020B0503020204020204" pitchFamily="34" charset="-122"/>
              <a:ea typeface="微软雅黑" panose="020B0503020204020204" pitchFamily="34"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242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4.</a:t>
            </a:r>
            <a:r>
              <a:rPr lang="zh-CN" altLang="en-US" sz="4400" b="1" dirty="0">
                <a:solidFill>
                  <a:srgbClr val="0000FF"/>
                </a:solidFill>
                <a:effectLst/>
                <a:latin typeface="黑体" panose="02010609060101010101" pitchFamily="49" charset="-122"/>
                <a:ea typeface="黑体" panose="02010609060101010101" pitchFamily="49" charset="-122"/>
              </a:rPr>
              <a:t>知识的阈值</a:t>
            </a:r>
            <a:endParaRPr lang="zh-CN" altLang="en-US" dirty="0">
              <a:solidFill>
                <a:srgbClr val="C00000"/>
              </a:solidFill>
            </a:endParaRPr>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75753" y="1508930"/>
            <a:ext cx="10515600" cy="4851726"/>
          </a:xfrm>
        </p:spPr>
        <p:txBody>
          <a:bodyPr>
            <a:normAutofit/>
          </a:bodyPr>
          <a:lstStyle/>
          <a:p>
            <a:pPr algn="just">
              <a:lnSpc>
                <a:spcPct val="150000"/>
              </a:lnSpc>
            </a:pPr>
            <a:r>
              <a:rPr lang="en-US" altLang="zh-CN" b="1" dirty="0">
                <a:effectLst/>
                <a:latin typeface="微软雅黑" panose="020B0503020204020204" pitchFamily="34" charset="-122"/>
                <a:ea typeface="微软雅黑" panose="020B0503020204020204" pitchFamily="34" charset="-122"/>
              </a:rPr>
              <a:t>ES</a:t>
            </a:r>
            <a:r>
              <a:rPr lang="zh-CN" altLang="en-US" b="1" dirty="0">
                <a:effectLst/>
                <a:latin typeface="微软雅黑" panose="020B0503020204020204" pitchFamily="34" charset="-122"/>
                <a:ea typeface="微软雅黑" panose="020B0503020204020204" pitchFamily="34" charset="-122"/>
              </a:rPr>
              <a:t>拥有知识的</a:t>
            </a:r>
            <a:r>
              <a:rPr lang="zh-CN" altLang="en-US" b="1" dirty="0">
                <a:solidFill>
                  <a:srgbClr val="C00000"/>
                </a:solidFill>
                <a:effectLst/>
                <a:latin typeface="微软雅黑" panose="020B0503020204020204" pitchFamily="34" charset="-122"/>
                <a:ea typeface="微软雅黑" panose="020B0503020204020204" pitchFamily="34" charset="-122"/>
              </a:rPr>
              <a:t>数量</a:t>
            </a:r>
            <a:r>
              <a:rPr lang="zh-CN" altLang="en-US" b="1" dirty="0">
                <a:effectLst/>
                <a:latin typeface="微软雅黑" panose="020B0503020204020204" pitchFamily="34" charset="-122"/>
                <a:ea typeface="微软雅黑" panose="020B0503020204020204" pitchFamily="34" charset="-122"/>
              </a:rPr>
              <a:t>与其所具有的问题求解</a:t>
            </a:r>
            <a:r>
              <a:rPr lang="zh-CN" altLang="en-US" b="1" dirty="0">
                <a:solidFill>
                  <a:srgbClr val="C00000"/>
                </a:solidFill>
                <a:effectLst/>
                <a:latin typeface="微软雅黑" panose="020B0503020204020204" pitchFamily="34" charset="-122"/>
                <a:ea typeface="微软雅黑" panose="020B0503020204020204" pitchFamily="34" charset="-122"/>
              </a:rPr>
              <a:t>能力</a:t>
            </a:r>
            <a:r>
              <a:rPr lang="zh-CN" altLang="en-US" b="1" dirty="0">
                <a:effectLst/>
                <a:latin typeface="微软雅黑" panose="020B0503020204020204" pitchFamily="34" charset="-122"/>
                <a:ea typeface="微软雅黑" panose="020B0503020204020204" pitchFamily="34" charset="-122"/>
              </a:rPr>
              <a:t>之间的关系：系统拥有的领域专门知识</a:t>
            </a:r>
            <a:r>
              <a:rPr lang="zh-CN" altLang="en-US" b="1" dirty="0">
                <a:solidFill>
                  <a:srgbClr val="C00000"/>
                </a:solidFill>
                <a:effectLst/>
                <a:latin typeface="微软雅黑" panose="020B0503020204020204" pitchFamily="34" charset="-122"/>
                <a:ea typeface="微软雅黑" panose="020B0503020204020204" pitchFamily="34" charset="-122"/>
              </a:rPr>
              <a:t>越多</a:t>
            </a:r>
            <a:r>
              <a:rPr lang="zh-CN" altLang="en-US" b="1" dirty="0">
                <a:effectLst/>
                <a:latin typeface="微软雅黑" panose="020B0503020204020204" pitchFamily="34" charset="-122"/>
                <a:ea typeface="微软雅黑" panose="020B0503020204020204" pitchFamily="34" charset="-122"/>
              </a:rPr>
              <a:t>，其问题求解能力就</a:t>
            </a:r>
            <a:r>
              <a:rPr lang="zh-CN" altLang="en-US" b="1" dirty="0">
                <a:solidFill>
                  <a:srgbClr val="C00000"/>
                </a:solidFill>
                <a:effectLst/>
                <a:latin typeface="微软雅黑" panose="020B0503020204020204" pitchFamily="34" charset="-122"/>
                <a:ea typeface="微软雅黑" panose="020B0503020204020204" pitchFamily="34" charset="-122"/>
              </a:rPr>
              <a:t>越强</a:t>
            </a:r>
            <a:r>
              <a:rPr lang="zh-CN" altLang="en-US" b="1" dirty="0">
                <a:effectLst/>
                <a:latin typeface="微软雅黑" panose="020B0503020204020204" pitchFamily="34" charset="-122"/>
                <a:ea typeface="微软雅黑" panose="020B0503020204020204" pitchFamily="34" charset="-122"/>
              </a:rPr>
              <a:t>。</a:t>
            </a:r>
          </a:p>
          <a:p>
            <a:pPr algn="just">
              <a:lnSpc>
                <a:spcPct val="150000"/>
              </a:lnSpc>
            </a:pPr>
            <a:r>
              <a:rPr lang="zh-CN" altLang="en-US" b="1" dirty="0">
                <a:solidFill>
                  <a:srgbClr val="0000FF"/>
                </a:solidFill>
                <a:effectLst/>
                <a:latin typeface="微软雅黑" panose="020B0503020204020204" pitchFamily="34" charset="-122"/>
                <a:ea typeface="微软雅黑" panose="020B0503020204020204" pitchFamily="34" charset="-122"/>
              </a:rPr>
              <a:t>知识原理</a:t>
            </a:r>
            <a:r>
              <a:rPr lang="zh-CN" altLang="en-US" b="1" dirty="0">
                <a:effectLst/>
                <a:latin typeface="微软雅黑" panose="020B0503020204020204" pitchFamily="34" charset="-122"/>
                <a:ea typeface="微软雅黑" panose="020B0503020204020204" pitchFamily="34" charset="-122"/>
              </a:rPr>
              <a:t>：一个系统显示出高水平的智能，其原因是：它具有丰富的专门知识，并且它能有效地利用这些专门知识。这里的“智能”系指</a:t>
            </a:r>
            <a:r>
              <a:rPr lang="zh-CN" altLang="en-US" b="1" dirty="0">
                <a:solidFill>
                  <a:srgbClr val="C00000"/>
                </a:solidFill>
                <a:effectLst/>
                <a:latin typeface="微软雅黑" panose="020B0503020204020204" pitchFamily="34" charset="-122"/>
                <a:ea typeface="微软雅黑" panose="020B0503020204020204" pitchFamily="34" charset="-122"/>
              </a:rPr>
              <a:t>在巨大的搜索空间中，能迅速找到合适解的能力</a:t>
            </a:r>
            <a:r>
              <a:rPr lang="zh-CN" altLang="en-US" b="1" dirty="0">
                <a:effectLst/>
                <a:latin typeface="微软雅黑" panose="020B0503020204020204" pitchFamily="34" charset="-122"/>
                <a:ea typeface="微软雅黑" panose="020B0503020204020204" pitchFamily="34" charset="-122"/>
              </a:rPr>
              <a:t>。</a:t>
            </a:r>
            <a:endParaRPr lang="en-US" altLang="zh-CN" b="1" dirty="0">
              <a:effectLst/>
              <a:latin typeface="微软雅黑" panose="020B0503020204020204" pitchFamily="34" charset="-122"/>
              <a:ea typeface="微软雅黑" panose="020B0503020204020204" pitchFamily="34" charset="-122"/>
            </a:endParaRPr>
          </a:p>
          <a:p>
            <a:pPr algn="just">
              <a:lnSpc>
                <a:spcPct val="150000"/>
              </a:lnSpc>
            </a:pPr>
            <a:r>
              <a:rPr lang="zh-CN" altLang="zh-CN" b="1" kern="100" dirty="0">
                <a:effectLst/>
                <a:latin typeface="微软雅黑" panose="020B0503020204020204" pitchFamily="34" charset="-122"/>
                <a:ea typeface="微软雅黑" panose="020B0503020204020204" pitchFamily="34" charset="-122"/>
              </a:rPr>
              <a:t>知识的阈值</a:t>
            </a:r>
            <a:r>
              <a:rPr lang="zh-CN" altLang="en-US" b="1" kern="100" dirty="0">
                <a:effectLst/>
                <a:latin typeface="微软雅黑" panose="020B0503020204020204" pitchFamily="34" charset="-122"/>
                <a:ea typeface="微软雅黑" panose="020B0503020204020204" pitchFamily="34" charset="-122"/>
              </a:rPr>
              <a:t>：</a:t>
            </a:r>
            <a:r>
              <a:rPr lang="zh-CN" altLang="zh-CN" b="1" kern="100" dirty="0">
                <a:effectLst/>
                <a:latin typeface="微软雅黑" panose="020B0503020204020204" pitchFamily="34" charset="-122"/>
                <a:ea typeface="微软雅黑" panose="020B0503020204020204" pitchFamily="34" charset="-122"/>
              </a:rPr>
              <a:t>知识的</a:t>
            </a:r>
            <a:r>
              <a:rPr lang="zh-CN" altLang="zh-CN" b="1" kern="100" dirty="0">
                <a:solidFill>
                  <a:srgbClr val="C00000"/>
                </a:solidFill>
                <a:effectLst/>
                <a:latin typeface="微软雅黑" panose="020B0503020204020204" pitchFamily="34" charset="-122"/>
                <a:ea typeface="微软雅黑" panose="020B0503020204020204" pitchFamily="34" charset="-122"/>
              </a:rPr>
              <a:t>数量</a:t>
            </a:r>
            <a:r>
              <a:rPr lang="zh-CN" altLang="zh-CN" b="1" kern="100" dirty="0">
                <a:effectLst/>
                <a:latin typeface="微软雅黑" panose="020B0503020204020204" pitchFamily="34" charset="-122"/>
                <a:ea typeface="微软雅黑" panose="020B0503020204020204" pitchFamily="34" charset="-122"/>
              </a:rPr>
              <a:t>阈值</a:t>
            </a:r>
            <a:r>
              <a:rPr lang="zh-CN" altLang="en-US" b="1" kern="100" dirty="0">
                <a:effectLst/>
                <a:latin typeface="微软雅黑" panose="020B0503020204020204" pitchFamily="34" charset="-122"/>
                <a:ea typeface="微软雅黑" panose="020B0503020204020204" pitchFamily="34" charset="-122"/>
              </a:rPr>
              <a:t>。</a:t>
            </a:r>
            <a:r>
              <a:rPr lang="zh-CN" altLang="zh-CN" b="1" kern="100" dirty="0">
                <a:effectLst/>
                <a:latin typeface="微软雅黑" panose="020B0503020204020204" pitchFamily="34" charset="-122"/>
                <a:ea typeface="微软雅黑" panose="020B0503020204020204" pitchFamily="34" charset="-122"/>
              </a:rPr>
              <a:t>该阈值用来度量一个专家系统在相应的领域中所能达到的问题求解能力</a:t>
            </a:r>
            <a:r>
              <a:rPr lang="zh-CN" altLang="zh-CN" b="1" kern="100" dirty="0">
                <a:solidFill>
                  <a:srgbClr val="008000"/>
                </a:solidFill>
                <a:effectLst/>
                <a:latin typeface="微软雅黑" panose="020B0503020204020204" pitchFamily="34" charset="-122"/>
                <a:ea typeface="微软雅黑" panose="020B0503020204020204" pitchFamily="34" charset="-122"/>
              </a:rPr>
              <a:t>。</a:t>
            </a:r>
            <a:endParaRPr lang="zh-CN" altLang="zh-CN" kern="100" dirty="0">
              <a:effectLst/>
              <a:latin typeface="微软雅黑" panose="020B0503020204020204" pitchFamily="34" charset="-122"/>
              <a:ea typeface="微软雅黑" panose="020B0503020204020204" pitchFamily="34"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9067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4.</a:t>
            </a:r>
            <a:r>
              <a:rPr lang="zh-CN" altLang="en-US" sz="4400" b="1" dirty="0">
                <a:solidFill>
                  <a:srgbClr val="0000FF"/>
                </a:solidFill>
                <a:effectLst/>
                <a:latin typeface="黑体" panose="02010609060101010101" pitchFamily="49" charset="-122"/>
                <a:ea typeface="黑体" panose="02010609060101010101" pitchFamily="49" charset="-122"/>
              </a:rPr>
              <a:t>知识的阈值</a:t>
            </a:r>
            <a:endParaRPr lang="zh-CN" altLang="en-US" dirty="0">
              <a:solidFill>
                <a:srgbClr val="C00000"/>
              </a:solidFill>
            </a:endParaRPr>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75753" y="1508930"/>
            <a:ext cx="10515600" cy="4851726"/>
          </a:xfrm>
        </p:spPr>
        <p:txBody>
          <a:bodyPr>
            <a:normAutofit lnSpcReduction="10000"/>
          </a:bodyPr>
          <a:lstStyle/>
          <a:p>
            <a:pPr marL="0" indent="0" algn="just">
              <a:lnSpc>
                <a:spcPct val="150000"/>
              </a:lnSpc>
              <a:buNone/>
            </a:pPr>
            <a:r>
              <a:rPr lang="zh-CN" altLang="en-US" b="1" dirty="0">
                <a:effectLst/>
                <a:latin typeface="微软雅黑" panose="020B0503020204020204" pitchFamily="34" charset="-122"/>
                <a:ea typeface="微软雅黑" panose="020B0503020204020204" pitchFamily="34" charset="-122"/>
              </a:rPr>
              <a:t>知识阈值的</a:t>
            </a:r>
            <a:r>
              <a:rPr lang="zh-CN" altLang="en-US" b="1" dirty="0">
                <a:solidFill>
                  <a:srgbClr val="0070C0"/>
                </a:solidFill>
                <a:effectLst/>
                <a:latin typeface="微软雅黑" panose="020B0503020204020204" pitchFamily="34" charset="-122"/>
                <a:ea typeface="微软雅黑" panose="020B0503020204020204" pitchFamily="34" charset="-122"/>
              </a:rPr>
              <a:t>类型</a:t>
            </a:r>
            <a:endParaRPr lang="en-US" altLang="zh-CN" b="1" dirty="0">
              <a:solidFill>
                <a:srgbClr val="0070C0"/>
              </a:solidFill>
              <a:effectLst/>
              <a:latin typeface="微软雅黑" panose="020B0503020204020204" pitchFamily="34" charset="-122"/>
              <a:ea typeface="微软雅黑" panose="020B0503020204020204" pitchFamily="34" charset="-122"/>
            </a:endParaRPr>
          </a:p>
          <a:p>
            <a:pPr algn="just">
              <a:lnSpc>
                <a:spcPct val="150000"/>
              </a:lnSpc>
            </a:pPr>
            <a:r>
              <a:rPr lang="zh-CN" altLang="en-US" b="1" dirty="0">
                <a:effectLst/>
                <a:latin typeface="微软雅黑" panose="020B0503020204020204" pitchFamily="34" charset="-122"/>
                <a:ea typeface="微软雅黑" panose="020B0503020204020204" pitchFamily="34" charset="-122"/>
              </a:rPr>
              <a:t>合式阈值（</a:t>
            </a:r>
            <a:r>
              <a:rPr lang="en-US" altLang="zh-CN" b="1" dirty="0">
                <a:effectLst/>
                <a:latin typeface="微软雅黑" panose="020B0503020204020204" pitchFamily="34" charset="-122"/>
                <a:ea typeface="微软雅黑" panose="020B0503020204020204" pitchFamily="34" charset="-122"/>
              </a:rPr>
              <a:t>W</a:t>
            </a:r>
            <a:r>
              <a:rPr lang="zh-CN" altLang="en-US" b="1" dirty="0">
                <a:effectLst/>
                <a:latin typeface="微软雅黑" panose="020B0503020204020204" pitchFamily="34" charset="-122"/>
                <a:ea typeface="微软雅黑" panose="020B0503020204020204" pitchFamily="34" charset="-122"/>
              </a:rPr>
              <a:t>）：明确表达一个任务所需要的</a:t>
            </a:r>
            <a:r>
              <a:rPr lang="zh-CN" altLang="en-US" b="1" dirty="0">
                <a:solidFill>
                  <a:srgbClr val="C00000"/>
                </a:solidFill>
                <a:effectLst/>
                <a:latin typeface="微软雅黑" panose="020B0503020204020204" pitchFamily="34" charset="-122"/>
                <a:ea typeface="微软雅黑" panose="020B0503020204020204" pitchFamily="34" charset="-122"/>
              </a:rPr>
              <a:t>最小</a:t>
            </a:r>
            <a:r>
              <a:rPr lang="zh-CN" altLang="en-US" b="1" dirty="0">
                <a:effectLst/>
                <a:latin typeface="微软雅黑" panose="020B0503020204020204" pitchFamily="34" charset="-122"/>
                <a:ea typeface="微软雅黑" panose="020B0503020204020204" pitchFamily="34" charset="-122"/>
              </a:rPr>
              <a:t>知识数量。</a:t>
            </a:r>
          </a:p>
          <a:p>
            <a:pPr algn="just">
              <a:lnSpc>
                <a:spcPct val="150000"/>
              </a:lnSpc>
            </a:pPr>
            <a:r>
              <a:rPr lang="zh-CN" altLang="en-US" b="1" dirty="0">
                <a:effectLst/>
                <a:latin typeface="微软雅黑" panose="020B0503020204020204" pitchFamily="34" charset="-122"/>
                <a:ea typeface="微软雅黑" panose="020B0503020204020204" pitchFamily="34" charset="-122"/>
              </a:rPr>
              <a:t>能力阈值（</a:t>
            </a:r>
            <a:r>
              <a:rPr lang="en-US" altLang="zh-CN" b="1" dirty="0">
                <a:effectLst/>
                <a:latin typeface="微软雅黑" panose="020B0503020204020204" pitchFamily="34" charset="-122"/>
                <a:ea typeface="微软雅黑" panose="020B0503020204020204" pitchFamily="34" charset="-122"/>
              </a:rPr>
              <a:t>C</a:t>
            </a:r>
            <a:r>
              <a:rPr lang="zh-CN" altLang="en-US" b="1" dirty="0">
                <a:effectLst/>
                <a:latin typeface="微软雅黑" panose="020B0503020204020204" pitchFamily="34" charset="-122"/>
                <a:ea typeface="微软雅黑" panose="020B0503020204020204" pitchFamily="34" charset="-122"/>
              </a:rPr>
              <a:t>）：系统拥有的知识数量使它足以解决相应的领域中的</a:t>
            </a:r>
            <a:r>
              <a:rPr lang="zh-CN" altLang="en-US" b="1" dirty="0">
                <a:solidFill>
                  <a:srgbClr val="C00000"/>
                </a:solidFill>
                <a:effectLst/>
                <a:latin typeface="微软雅黑" panose="020B0503020204020204" pitchFamily="34" charset="-122"/>
                <a:ea typeface="微软雅黑" panose="020B0503020204020204" pitchFamily="34" charset="-122"/>
              </a:rPr>
              <a:t>大部分问题</a:t>
            </a:r>
            <a:r>
              <a:rPr lang="zh-CN" altLang="en-US" b="1" dirty="0">
                <a:effectLst/>
                <a:latin typeface="微软雅黑" panose="020B0503020204020204" pitchFamily="34" charset="-122"/>
                <a:ea typeface="微软雅黑" panose="020B0503020204020204" pitchFamily="34" charset="-122"/>
              </a:rPr>
              <a:t>（约</a:t>
            </a:r>
            <a:r>
              <a:rPr lang="en-US" altLang="zh-CN" b="1" dirty="0">
                <a:effectLst/>
                <a:latin typeface="微软雅黑" panose="020B0503020204020204" pitchFamily="34" charset="-122"/>
                <a:ea typeface="微软雅黑" panose="020B0503020204020204" pitchFamily="34" charset="-122"/>
              </a:rPr>
              <a:t>90%</a:t>
            </a:r>
            <a:r>
              <a:rPr lang="zh-CN" altLang="en-US" b="1" dirty="0">
                <a:effectLst/>
                <a:latin typeface="微软雅黑" panose="020B0503020204020204" pitchFamily="34" charset="-122"/>
                <a:ea typeface="微软雅黑" panose="020B0503020204020204" pitchFamily="34" charset="-122"/>
              </a:rPr>
              <a:t>左右），这个知识数量称作能力阈值。</a:t>
            </a:r>
          </a:p>
          <a:p>
            <a:pPr algn="just">
              <a:lnSpc>
                <a:spcPct val="150000"/>
              </a:lnSpc>
            </a:pPr>
            <a:r>
              <a:rPr lang="zh-CN" altLang="en-US" b="1" dirty="0">
                <a:effectLst/>
                <a:latin typeface="微软雅黑" panose="020B0503020204020204" pitchFamily="34" charset="-122"/>
                <a:ea typeface="微软雅黑" panose="020B0503020204020204" pitchFamily="34" charset="-122"/>
              </a:rPr>
              <a:t>全体专家阈值（</a:t>
            </a:r>
            <a:r>
              <a:rPr lang="en-US" altLang="zh-CN" b="1" dirty="0">
                <a:effectLst/>
                <a:latin typeface="微软雅黑" panose="020B0503020204020204" pitchFamily="34" charset="-122"/>
                <a:ea typeface="微软雅黑" panose="020B0503020204020204" pitchFamily="34" charset="-122"/>
              </a:rPr>
              <a:t>E</a:t>
            </a:r>
            <a:r>
              <a:rPr lang="zh-CN" altLang="en-US" b="1" dirty="0">
                <a:effectLst/>
                <a:latin typeface="微软雅黑" panose="020B0503020204020204" pitchFamily="34" charset="-122"/>
                <a:ea typeface="微软雅黑" panose="020B0503020204020204" pitchFamily="34" charset="-122"/>
              </a:rPr>
              <a:t>）：一个领域中所有人类专家的专门知识的</a:t>
            </a:r>
            <a:r>
              <a:rPr lang="zh-CN" altLang="en-US" b="1" dirty="0">
                <a:solidFill>
                  <a:srgbClr val="C00000"/>
                </a:solidFill>
                <a:effectLst/>
                <a:latin typeface="微软雅黑" panose="020B0503020204020204" pitchFamily="34" charset="-122"/>
                <a:ea typeface="微软雅黑" panose="020B0503020204020204" pitchFamily="34" charset="-122"/>
              </a:rPr>
              <a:t>总和</a:t>
            </a:r>
            <a:r>
              <a:rPr lang="zh-CN" altLang="en-US" b="1" dirty="0">
                <a:effectLst/>
                <a:latin typeface="微软雅黑" panose="020B0503020204020204" pitchFamily="34" charset="-122"/>
                <a:ea typeface="微软雅黑" panose="020B0503020204020204" pitchFamily="34" charset="-122"/>
              </a:rPr>
              <a:t>。如果一个专家系统所拥有的知识数量达到了全体专家阈值，那么它就几乎能解决相应领域中的所有罕见和困难的问题。</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9712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9" name="Group 1">
            <a:extLst>
              <a:ext uri="{FF2B5EF4-FFF2-40B4-BE49-F238E27FC236}">
                <a16:creationId xmlns:a16="http://schemas.microsoft.com/office/drawing/2014/main" id="{2148308F-3F3C-4901-9823-B8747BE6D10A}"/>
              </a:ext>
            </a:extLst>
          </p:cNvPr>
          <p:cNvGrpSpPr>
            <a:grpSpLocks/>
          </p:cNvGrpSpPr>
          <p:nvPr/>
        </p:nvGrpSpPr>
        <p:grpSpPr bwMode="auto">
          <a:xfrm>
            <a:off x="4594997" y="1759811"/>
            <a:ext cx="7106096" cy="4547870"/>
            <a:chOff x="616" y="2669"/>
            <a:chExt cx="11192" cy="7162"/>
          </a:xfrm>
        </p:grpSpPr>
        <p:sp>
          <p:nvSpPr>
            <p:cNvPr id="10" name="Line 16">
              <a:extLst>
                <a:ext uri="{FF2B5EF4-FFF2-40B4-BE49-F238E27FC236}">
                  <a16:creationId xmlns:a16="http://schemas.microsoft.com/office/drawing/2014/main" id="{2292B8FD-C74B-4A71-8A77-9831F7DDAC99}"/>
                </a:ext>
              </a:extLst>
            </p:cNvPr>
            <p:cNvSpPr>
              <a:spLocks noChangeShapeType="1"/>
            </p:cNvSpPr>
            <p:nvPr/>
          </p:nvSpPr>
          <p:spPr bwMode="auto">
            <a:xfrm>
              <a:off x="2132" y="7086"/>
              <a:ext cx="6866" cy="0"/>
            </a:xfrm>
            <a:prstGeom prst="line">
              <a:avLst/>
            </a:prstGeom>
            <a:noFill/>
            <a:ln w="19050">
              <a:solidFill>
                <a:srgbClr val="0000FF"/>
              </a:solidFill>
              <a:round/>
              <a:headEn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Text Box 15">
              <a:extLst>
                <a:ext uri="{FF2B5EF4-FFF2-40B4-BE49-F238E27FC236}">
                  <a16:creationId xmlns:a16="http://schemas.microsoft.com/office/drawing/2014/main" id="{B21122C2-D100-4886-9EB5-3A5A76E3326F}"/>
                </a:ext>
              </a:extLst>
            </p:cNvPr>
            <p:cNvSpPr txBox="1">
              <a:spLocks noChangeArrowheads="1"/>
            </p:cNvSpPr>
            <p:nvPr/>
          </p:nvSpPr>
          <p:spPr bwMode="auto">
            <a:xfrm>
              <a:off x="1976" y="4364"/>
              <a:ext cx="5460" cy="924"/>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a:t>
              </a:r>
              <a:r>
                <a:rPr kumimoji="0" lang="en-US"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P2</a:t>
              </a:r>
              <a:endParaRPr kumimoji="0" lang="en-US" altLang="zh-CN"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zh-CN"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P1</a:t>
              </a:r>
              <a:endParaRPr kumimoji="0" lang="en-US" altLang="zh-CN"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2" name="AutoShape 14">
              <a:extLst>
                <a:ext uri="{FF2B5EF4-FFF2-40B4-BE49-F238E27FC236}">
                  <a16:creationId xmlns:a16="http://schemas.microsoft.com/office/drawing/2014/main" id="{AFD9367E-F5C7-431F-8FE0-1B6B63C13AEE}"/>
                </a:ext>
              </a:extLst>
            </p:cNvPr>
            <p:cNvSpPr>
              <a:spLocks noChangeArrowheads="1"/>
            </p:cNvSpPr>
            <p:nvPr/>
          </p:nvSpPr>
          <p:spPr bwMode="auto">
            <a:xfrm>
              <a:off x="6853" y="2669"/>
              <a:ext cx="4955" cy="1690"/>
            </a:xfrm>
            <a:prstGeom prst="wedgeRoundRectCallout">
              <a:avLst>
                <a:gd name="adj1" fmla="val -65774"/>
                <a:gd name="adj2" fmla="val 209798"/>
                <a:gd name="adj3" fmla="val 16667"/>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系统拥有的知识数量在</a:t>
              </a:r>
              <a:r>
                <a:rPr kumimoji="0" lang="en-US" altLang="zh-CN" sz="15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C</a:t>
              </a:r>
              <a:r>
                <a:rPr kumimoji="0" lang="zh-CN" altLang="en-US" sz="15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与</a:t>
              </a:r>
              <a:r>
                <a:rPr kumimoji="0" lang="en-US" altLang="zh-CN" sz="15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E</a:t>
              </a:r>
              <a:r>
                <a:rPr kumimoji="0" lang="zh-CN" altLang="en-US" sz="15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之间时，增加系统知识，系统性能改善不够明显，增加的知识有用但不常用，只能用于解决罕见问题。</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3" name="Line 13">
              <a:extLst>
                <a:ext uri="{FF2B5EF4-FFF2-40B4-BE49-F238E27FC236}">
                  <a16:creationId xmlns:a16="http://schemas.microsoft.com/office/drawing/2014/main" id="{928B8903-609F-40CC-A87C-563847EC130C}"/>
                </a:ext>
              </a:extLst>
            </p:cNvPr>
            <p:cNvSpPr>
              <a:spLocks noChangeShapeType="1"/>
            </p:cNvSpPr>
            <p:nvPr/>
          </p:nvSpPr>
          <p:spPr bwMode="auto">
            <a:xfrm>
              <a:off x="3134" y="6959"/>
              <a:ext cx="0" cy="255"/>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Line 12">
              <a:extLst>
                <a:ext uri="{FF2B5EF4-FFF2-40B4-BE49-F238E27FC236}">
                  <a16:creationId xmlns:a16="http://schemas.microsoft.com/office/drawing/2014/main" id="{7D5D6248-AB95-4BCC-AE6E-D5E08A2714C2}"/>
                </a:ext>
              </a:extLst>
            </p:cNvPr>
            <p:cNvSpPr>
              <a:spLocks noChangeShapeType="1"/>
            </p:cNvSpPr>
            <p:nvPr/>
          </p:nvSpPr>
          <p:spPr bwMode="auto">
            <a:xfrm>
              <a:off x="4802" y="6954"/>
              <a:ext cx="0" cy="255"/>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1">
              <a:extLst>
                <a:ext uri="{FF2B5EF4-FFF2-40B4-BE49-F238E27FC236}">
                  <a16:creationId xmlns:a16="http://schemas.microsoft.com/office/drawing/2014/main" id="{4FC44527-6E0C-46A3-8963-049482AED20C}"/>
                </a:ext>
              </a:extLst>
            </p:cNvPr>
            <p:cNvSpPr>
              <a:spLocks noChangeShapeType="1"/>
            </p:cNvSpPr>
            <p:nvPr/>
          </p:nvSpPr>
          <p:spPr bwMode="auto">
            <a:xfrm>
              <a:off x="6760" y="6951"/>
              <a:ext cx="0" cy="255"/>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0">
              <a:extLst>
                <a:ext uri="{FF2B5EF4-FFF2-40B4-BE49-F238E27FC236}">
                  <a16:creationId xmlns:a16="http://schemas.microsoft.com/office/drawing/2014/main" id="{533F0614-C60E-4C79-AE3B-8298369F42CB}"/>
                </a:ext>
              </a:extLst>
            </p:cNvPr>
            <p:cNvSpPr>
              <a:spLocks noChangeShapeType="1"/>
            </p:cNvSpPr>
            <p:nvPr/>
          </p:nvSpPr>
          <p:spPr bwMode="auto">
            <a:xfrm>
              <a:off x="2132" y="4744"/>
              <a:ext cx="0" cy="2331"/>
            </a:xfrm>
            <a:prstGeom prst="line">
              <a:avLst/>
            </a:prstGeom>
            <a:noFill/>
            <a:ln w="19050">
              <a:solidFill>
                <a:srgbClr val="0000FF"/>
              </a:solidFill>
              <a:round/>
              <a:headEnd type="arrow" w="med" len="me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9">
              <a:extLst>
                <a:ext uri="{FF2B5EF4-FFF2-40B4-BE49-F238E27FC236}">
                  <a16:creationId xmlns:a16="http://schemas.microsoft.com/office/drawing/2014/main" id="{9E829F19-A332-433D-A5DB-79528728AC08}"/>
                </a:ext>
              </a:extLst>
            </p:cNvPr>
            <p:cNvSpPr>
              <a:spLocks noChangeShapeType="1"/>
            </p:cNvSpPr>
            <p:nvPr/>
          </p:nvSpPr>
          <p:spPr bwMode="auto">
            <a:xfrm flipV="1">
              <a:off x="4804" y="5151"/>
              <a:ext cx="0" cy="193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8">
              <a:extLst>
                <a:ext uri="{FF2B5EF4-FFF2-40B4-BE49-F238E27FC236}">
                  <a16:creationId xmlns:a16="http://schemas.microsoft.com/office/drawing/2014/main" id="{C11E65CB-E3E0-4316-928D-EE88244B01A8}"/>
                </a:ext>
              </a:extLst>
            </p:cNvPr>
            <p:cNvSpPr>
              <a:spLocks noChangeShapeType="1"/>
            </p:cNvSpPr>
            <p:nvPr/>
          </p:nvSpPr>
          <p:spPr bwMode="auto">
            <a:xfrm flipV="1">
              <a:off x="6762" y="4843"/>
              <a:ext cx="0" cy="2244"/>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7">
              <a:extLst>
                <a:ext uri="{FF2B5EF4-FFF2-40B4-BE49-F238E27FC236}">
                  <a16:creationId xmlns:a16="http://schemas.microsoft.com/office/drawing/2014/main" id="{17C669AE-34CE-4D04-AA08-60588728330A}"/>
                </a:ext>
              </a:extLst>
            </p:cNvPr>
            <p:cNvSpPr>
              <a:spLocks noChangeShapeType="1"/>
            </p:cNvSpPr>
            <p:nvPr/>
          </p:nvSpPr>
          <p:spPr bwMode="auto">
            <a:xfrm flipV="1">
              <a:off x="3134" y="5186"/>
              <a:ext cx="1682" cy="190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Text Box 6">
              <a:extLst>
                <a:ext uri="{FF2B5EF4-FFF2-40B4-BE49-F238E27FC236}">
                  <a16:creationId xmlns:a16="http://schemas.microsoft.com/office/drawing/2014/main" id="{74D4AF57-015D-455C-A2C5-EA0E71218617}"/>
                </a:ext>
              </a:extLst>
            </p:cNvPr>
            <p:cNvSpPr txBox="1">
              <a:spLocks noChangeArrowheads="1"/>
            </p:cNvSpPr>
            <p:nvPr/>
          </p:nvSpPr>
          <p:spPr bwMode="auto">
            <a:xfrm>
              <a:off x="2688" y="7206"/>
              <a:ext cx="7558" cy="369"/>
            </a:xfrm>
            <a:prstGeom prst="rect">
              <a:avLst/>
            </a:prstGeom>
            <a:solidFill>
              <a:srgbClr val="FFFFFF"/>
            </a:solidFill>
            <a:ln w="9525">
              <a:solidFill>
                <a:srgbClr val="FFFFFF"/>
              </a:solid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5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W                  C                       E                    Qu</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21" name="Line 5">
              <a:extLst>
                <a:ext uri="{FF2B5EF4-FFF2-40B4-BE49-F238E27FC236}">
                  <a16:creationId xmlns:a16="http://schemas.microsoft.com/office/drawing/2014/main" id="{B25AE3A4-03A4-4E5A-AB87-9034CE2976CF}"/>
                </a:ext>
              </a:extLst>
            </p:cNvPr>
            <p:cNvSpPr>
              <a:spLocks noChangeShapeType="1"/>
            </p:cNvSpPr>
            <p:nvPr/>
          </p:nvSpPr>
          <p:spPr bwMode="auto">
            <a:xfrm flipV="1">
              <a:off x="4804" y="4853"/>
              <a:ext cx="1958" cy="33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AutoShape 4">
              <a:extLst>
                <a:ext uri="{FF2B5EF4-FFF2-40B4-BE49-F238E27FC236}">
                  <a16:creationId xmlns:a16="http://schemas.microsoft.com/office/drawing/2014/main" id="{2E0B4985-35F4-4630-8A48-509F388F8A9C}"/>
                </a:ext>
              </a:extLst>
            </p:cNvPr>
            <p:cNvSpPr>
              <a:spLocks noChangeArrowheads="1"/>
            </p:cNvSpPr>
            <p:nvPr/>
          </p:nvSpPr>
          <p:spPr bwMode="auto">
            <a:xfrm>
              <a:off x="2678" y="2887"/>
              <a:ext cx="2468" cy="971"/>
            </a:xfrm>
            <a:prstGeom prst="wedgeRectCallout">
              <a:avLst>
                <a:gd name="adj1" fmla="val -61201"/>
                <a:gd name="adj2" fmla="val 111664"/>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0000FF"/>
                  </a:solidFill>
                  <a:effectLst/>
                  <a:latin typeface="Times New Roman" panose="02020603050405020304" pitchFamily="18" charset="0"/>
                  <a:ea typeface="黑体" panose="02010609060101010101" pitchFamily="49" charset="-122"/>
                  <a:cs typeface="Times New Roman" panose="02020603050405020304" pitchFamily="18" charset="0"/>
                </a:rPr>
                <a:t>系统所能达到的问题求解能力</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3" name="AutoShape 3">
              <a:extLst>
                <a:ext uri="{FF2B5EF4-FFF2-40B4-BE49-F238E27FC236}">
                  <a16:creationId xmlns:a16="http://schemas.microsoft.com/office/drawing/2014/main" id="{7FC8ABC0-643D-40C6-8D6C-366A6C4F6848}"/>
                </a:ext>
              </a:extLst>
            </p:cNvPr>
            <p:cNvSpPr>
              <a:spLocks noChangeArrowheads="1"/>
            </p:cNvSpPr>
            <p:nvPr/>
          </p:nvSpPr>
          <p:spPr bwMode="auto">
            <a:xfrm>
              <a:off x="8200" y="8799"/>
              <a:ext cx="2046" cy="1014"/>
            </a:xfrm>
            <a:prstGeom prst="wedgeRoundRectCallout">
              <a:avLst>
                <a:gd name="adj1" fmla="val -28396"/>
                <a:gd name="adj2" fmla="val -165766"/>
                <a:gd name="adj3" fmla="val 16667"/>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008000"/>
                  </a:solidFill>
                  <a:effectLst/>
                  <a:latin typeface="Times New Roman" panose="02020603050405020304" pitchFamily="18" charset="0"/>
                  <a:ea typeface="黑体" panose="02010609060101010101" pitchFamily="49" charset="-122"/>
                  <a:cs typeface="Times New Roman" panose="02020603050405020304" pitchFamily="18" charset="0"/>
                </a:rPr>
                <a:t>系统所拥有的知识</a:t>
              </a:r>
              <a:r>
                <a:rPr kumimoji="0" lang="zh-CN" altLang="zh-CN" sz="1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数量</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4" name="AutoShape 2">
              <a:extLst>
                <a:ext uri="{FF2B5EF4-FFF2-40B4-BE49-F238E27FC236}">
                  <a16:creationId xmlns:a16="http://schemas.microsoft.com/office/drawing/2014/main" id="{0D582A1D-B279-47CC-B141-0C66270E17E7}"/>
                </a:ext>
              </a:extLst>
            </p:cNvPr>
            <p:cNvSpPr>
              <a:spLocks noChangeArrowheads="1"/>
            </p:cNvSpPr>
            <p:nvPr/>
          </p:nvSpPr>
          <p:spPr bwMode="auto">
            <a:xfrm>
              <a:off x="616" y="8682"/>
              <a:ext cx="6578" cy="1149"/>
            </a:xfrm>
            <a:prstGeom prst="wedgeRoundRectCallout">
              <a:avLst>
                <a:gd name="adj1" fmla="val 5577"/>
                <a:gd name="adj2" fmla="val -186202"/>
                <a:gd name="adj3" fmla="val 16667"/>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系统拥有的知识数量在</a:t>
              </a:r>
              <a:r>
                <a:rPr kumimoji="0" lang="en-US" altLang="zh-CN" sz="15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W</a:t>
              </a:r>
              <a:r>
                <a:rPr kumimoji="0" lang="zh-CN" altLang="en-US" sz="15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与</a:t>
              </a:r>
              <a:r>
                <a:rPr kumimoji="0" lang="en-US" altLang="zh-CN" sz="15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C</a:t>
              </a:r>
              <a:r>
                <a:rPr kumimoji="0" lang="zh-CN" altLang="en-US" sz="1500" b="1" i="0" u="none" strike="noStrike" cap="none" normalizeH="0" baseline="0" dirty="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之间时，每给系统增加一些知识，都会使系统性能明显改善。</a:t>
              </a:r>
              <a:endParaRPr kumimoji="0" lang="zh-CN" altLang="en-US" sz="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gr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文本框 26">
            <a:extLst>
              <a:ext uri="{FF2B5EF4-FFF2-40B4-BE49-F238E27FC236}">
                <a16:creationId xmlns:a16="http://schemas.microsoft.com/office/drawing/2014/main" id="{2B25DBD2-05C7-45E6-807E-59ABBE3EA422}"/>
              </a:ext>
            </a:extLst>
          </p:cNvPr>
          <p:cNvSpPr txBox="1"/>
          <p:nvPr/>
        </p:nvSpPr>
        <p:spPr>
          <a:xfrm>
            <a:off x="828549" y="1848417"/>
            <a:ext cx="3624859" cy="4203651"/>
          </a:xfrm>
          <a:prstGeom prst="rect">
            <a:avLst/>
          </a:prstGeom>
          <a:noFill/>
        </p:spPr>
        <p:txBody>
          <a:bodyPr wrap="square">
            <a:spAutoFit/>
          </a:bodyPr>
          <a:lstStyle/>
          <a:p>
            <a:pPr algn="just">
              <a:lnSpc>
                <a:spcPct val="150000"/>
              </a:lnSpc>
            </a:pPr>
            <a:r>
              <a:rPr lang="zh-CN" altLang="en-US" b="1" dirty="0">
                <a:effectLst/>
                <a:latin typeface="微软雅黑" panose="020B0503020204020204" pitchFamily="34" charset="-122"/>
                <a:ea typeface="微软雅黑" panose="020B0503020204020204" pitchFamily="34" charset="-122"/>
              </a:rPr>
              <a:t>合式阈值（</a:t>
            </a:r>
            <a:r>
              <a:rPr lang="en-US" altLang="zh-CN" b="1" dirty="0">
                <a:effectLst/>
                <a:latin typeface="微软雅黑" panose="020B0503020204020204" pitchFamily="34" charset="-122"/>
                <a:ea typeface="微软雅黑" panose="020B0503020204020204" pitchFamily="34" charset="-122"/>
              </a:rPr>
              <a:t>W</a:t>
            </a:r>
            <a:r>
              <a:rPr lang="zh-CN" altLang="en-US" b="1" dirty="0">
                <a:effectLst/>
                <a:latin typeface="微软雅黑" panose="020B0503020204020204" pitchFamily="34" charset="-122"/>
                <a:ea typeface="微软雅黑" panose="020B0503020204020204" pitchFamily="34" charset="-122"/>
              </a:rPr>
              <a:t>）：明确表达一个任务所需要的</a:t>
            </a:r>
            <a:r>
              <a:rPr lang="zh-CN" altLang="en-US" b="1" dirty="0">
                <a:solidFill>
                  <a:srgbClr val="C00000"/>
                </a:solidFill>
                <a:effectLst/>
                <a:latin typeface="微软雅黑" panose="020B0503020204020204" pitchFamily="34" charset="-122"/>
                <a:ea typeface="微软雅黑" panose="020B0503020204020204" pitchFamily="34" charset="-122"/>
              </a:rPr>
              <a:t>最小</a:t>
            </a:r>
            <a:r>
              <a:rPr lang="zh-CN" altLang="en-US" b="1" dirty="0">
                <a:effectLst/>
                <a:latin typeface="微软雅黑" panose="020B0503020204020204" pitchFamily="34" charset="-122"/>
                <a:ea typeface="微软雅黑" panose="020B0503020204020204" pitchFamily="34" charset="-122"/>
              </a:rPr>
              <a:t>知识数量。</a:t>
            </a:r>
            <a:endParaRPr lang="en-US" altLang="zh-CN" b="1" dirty="0">
              <a:effectLst/>
              <a:latin typeface="微软雅黑" panose="020B0503020204020204" pitchFamily="34" charset="-122"/>
              <a:ea typeface="微软雅黑" panose="020B0503020204020204" pitchFamily="34" charset="-122"/>
            </a:endParaRPr>
          </a:p>
          <a:p>
            <a:pPr algn="just">
              <a:lnSpc>
                <a:spcPct val="150000"/>
              </a:lnSpc>
            </a:pPr>
            <a:endParaRPr lang="zh-CN" altLang="en-US" b="1" dirty="0">
              <a:effectLst/>
              <a:latin typeface="微软雅黑" panose="020B0503020204020204" pitchFamily="34" charset="-122"/>
              <a:ea typeface="微软雅黑" panose="020B0503020204020204" pitchFamily="34" charset="-122"/>
            </a:endParaRPr>
          </a:p>
          <a:p>
            <a:pPr algn="just">
              <a:lnSpc>
                <a:spcPct val="150000"/>
              </a:lnSpc>
            </a:pPr>
            <a:r>
              <a:rPr lang="zh-CN" altLang="en-US" b="1" dirty="0">
                <a:effectLst/>
                <a:latin typeface="微软雅黑" panose="020B0503020204020204" pitchFamily="34" charset="-122"/>
                <a:ea typeface="微软雅黑" panose="020B0503020204020204" pitchFamily="34" charset="-122"/>
              </a:rPr>
              <a:t>能力阈值（</a:t>
            </a:r>
            <a:r>
              <a:rPr lang="en-US" altLang="zh-CN" b="1" dirty="0">
                <a:effectLst/>
                <a:latin typeface="微软雅黑" panose="020B0503020204020204" pitchFamily="34" charset="-122"/>
                <a:ea typeface="微软雅黑" panose="020B0503020204020204" pitchFamily="34" charset="-122"/>
              </a:rPr>
              <a:t>C</a:t>
            </a:r>
            <a:r>
              <a:rPr lang="zh-CN" altLang="en-US" b="1" dirty="0">
                <a:effectLst/>
                <a:latin typeface="微软雅黑" panose="020B0503020204020204" pitchFamily="34" charset="-122"/>
                <a:ea typeface="微软雅黑" panose="020B0503020204020204" pitchFamily="34" charset="-122"/>
              </a:rPr>
              <a:t>）：系统拥有的知识数量使它足以解决相应的领域中的</a:t>
            </a:r>
            <a:r>
              <a:rPr lang="zh-CN" altLang="en-US" b="1" dirty="0">
                <a:solidFill>
                  <a:srgbClr val="C00000"/>
                </a:solidFill>
                <a:effectLst/>
                <a:latin typeface="微软雅黑" panose="020B0503020204020204" pitchFamily="34" charset="-122"/>
                <a:ea typeface="微软雅黑" panose="020B0503020204020204" pitchFamily="34" charset="-122"/>
              </a:rPr>
              <a:t>大部分问题</a:t>
            </a:r>
            <a:r>
              <a:rPr lang="zh-CN" altLang="en-US" b="1" dirty="0">
                <a:effectLst/>
                <a:latin typeface="微软雅黑" panose="020B0503020204020204" pitchFamily="34" charset="-122"/>
                <a:ea typeface="微软雅黑" panose="020B0503020204020204" pitchFamily="34" charset="-122"/>
              </a:rPr>
              <a:t>（约</a:t>
            </a:r>
            <a:r>
              <a:rPr lang="en-US" altLang="zh-CN" b="1" dirty="0">
                <a:effectLst/>
                <a:latin typeface="微软雅黑" panose="020B0503020204020204" pitchFamily="34" charset="-122"/>
                <a:ea typeface="微软雅黑" panose="020B0503020204020204" pitchFamily="34" charset="-122"/>
              </a:rPr>
              <a:t>90%</a:t>
            </a:r>
            <a:r>
              <a:rPr lang="zh-CN" altLang="en-US" b="1" dirty="0">
                <a:effectLst/>
                <a:latin typeface="微软雅黑" panose="020B0503020204020204" pitchFamily="34" charset="-122"/>
                <a:ea typeface="微软雅黑" panose="020B0503020204020204" pitchFamily="34" charset="-122"/>
              </a:rPr>
              <a:t>左右），这个知识数量称作能力阈值。</a:t>
            </a:r>
            <a:endParaRPr lang="en-US" altLang="zh-CN" b="1" dirty="0">
              <a:effectLst/>
              <a:latin typeface="微软雅黑" panose="020B0503020204020204" pitchFamily="34" charset="-122"/>
              <a:ea typeface="微软雅黑" panose="020B0503020204020204" pitchFamily="34" charset="-122"/>
            </a:endParaRPr>
          </a:p>
          <a:p>
            <a:pPr algn="just">
              <a:lnSpc>
                <a:spcPct val="150000"/>
              </a:lnSpc>
            </a:pPr>
            <a:endParaRPr lang="zh-CN" altLang="en-US" b="1" dirty="0">
              <a:effectLst/>
              <a:latin typeface="微软雅黑" panose="020B0503020204020204" pitchFamily="34" charset="-122"/>
              <a:ea typeface="微软雅黑" panose="020B0503020204020204" pitchFamily="34" charset="-122"/>
            </a:endParaRPr>
          </a:p>
          <a:p>
            <a:pPr algn="just">
              <a:lnSpc>
                <a:spcPct val="150000"/>
              </a:lnSpc>
            </a:pPr>
            <a:r>
              <a:rPr lang="zh-CN" altLang="en-US" b="1" dirty="0">
                <a:effectLst/>
                <a:latin typeface="微软雅黑" panose="020B0503020204020204" pitchFamily="34" charset="-122"/>
                <a:ea typeface="微软雅黑" panose="020B0503020204020204" pitchFamily="34" charset="-122"/>
              </a:rPr>
              <a:t>全体专家阈值（</a:t>
            </a:r>
            <a:r>
              <a:rPr lang="en-US" altLang="zh-CN" b="1" dirty="0">
                <a:effectLst/>
                <a:latin typeface="微软雅黑" panose="020B0503020204020204" pitchFamily="34" charset="-122"/>
                <a:ea typeface="微软雅黑" panose="020B0503020204020204" pitchFamily="34" charset="-122"/>
              </a:rPr>
              <a:t>E</a:t>
            </a:r>
            <a:r>
              <a:rPr lang="zh-CN" altLang="en-US" b="1" dirty="0">
                <a:effectLst/>
                <a:latin typeface="微软雅黑" panose="020B0503020204020204" pitchFamily="34" charset="-122"/>
                <a:ea typeface="微软雅黑" panose="020B0503020204020204" pitchFamily="34" charset="-122"/>
              </a:rPr>
              <a:t>）：一个领域中所有人类专家的专门知识的</a:t>
            </a:r>
            <a:r>
              <a:rPr lang="zh-CN" altLang="en-US" b="1" dirty="0">
                <a:solidFill>
                  <a:srgbClr val="C00000"/>
                </a:solidFill>
                <a:effectLst/>
                <a:latin typeface="微软雅黑" panose="020B0503020204020204" pitchFamily="34" charset="-122"/>
                <a:ea typeface="微软雅黑" panose="020B0503020204020204" pitchFamily="34" charset="-122"/>
              </a:rPr>
              <a:t>总和</a:t>
            </a:r>
            <a:r>
              <a:rPr lang="zh-CN" altLang="en-US" b="1" dirty="0">
                <a:effectLst/>
                <a:latin typeface="微软雅黑" panose="020B0503020204020204" pitchFamily="34" charset="-122"/>
                <a:ea typeface="微软雅黑" panose="020B0503020204020204" pitchFamily="34" charset="-122"/>
              </a:rPr>
              <a:t>。</a:t>
            </a:r>
            <a:endParaRPr lang="zh-CN" altLang="en-US" dirty="0"/>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4.</a:t>
            </a:r>
            <a:r>
              <a:rPr lang="zh-CN" altLang="en-US" sz="4400" b="1" dirty="0">
                <a:solidFill>
                  <a:srgbClr val="0000FF"/>
                </a:solidFill>
                <a:effectLst/>
                <a:latin typeface="黑体" panose="02010609060101010101" pitchFamily="49" charset="-122"/>
                <a:ea typeface="黑体" panose="02010609060101010101" pitchFamily="49" charset="-122"/>
              </a:rPr>
              <a:t>知识的阈值</a:t>
            </a:r>
            <a:endParaRPr lang="zh-CN" altLang="en-US" dirty="0">
              <a:solidFill>
                <a:srgbClr val="C00000"/>
              </a:solidFill>
            </a:endParaRPr>
          </a:p>
        </p:txBody>
      </p:sp>
    </p:spTree>
    <p:extLst>
      <p:ext uri="{BB962C8B-B14F-4D97-AF65-F5344CB8AC3E}">
        <p14:creationId xmlns:p14="http://schemas.microsoft.com/office/powerpoint/2010/main" val="2434207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5.</a:t>
            </a:r>
            <a:r>
              <a:rPr lang="zh-CN" altLang="en-US" sz="4400" b="1" dirty="0">
                <a:solidFill>
                  <a:srgbClr val="0000FF"/>
                </a:solidFill>
                <a:effectLst/>
                <a:latin typeface="黑体" panose="02010609060101010101" pitchFamily="49" charset="-122"/>
                <a:ea typeface="黑体" panose="02010609060101010101" pitchFamily="49" charset="-122"/>
              </a:rPr>
              <a:t>知识的类型</a:t>
            </a:r>
            <a:endParaRPr lang="zh-CN" altLang="en-US" dirty="0">
              <a:solidFill>
                <a:srgbClr val="C00000"/>
              </a:solidFill>
            </a:endParaRPr>
          </a:p>
        </p:txBody>
      </p:sp>
      <p:graphicFrame>
        <p:nvGraphicFramePr>
          <p:cNvPr id="2" name="内容占位符 1">
            <a:extLst>
              <a:ext uri="{FF2B5EF4-FFF2-40B4-BE49-F238E27FC236}">
                <a16:creationId xmlns:a16="http://schemas.microsoft.com/office/drawing/2014/main" id="{7F71F86B-17EA-4818-BE8F-D2E332BBB814}"/>
              </a:ext>
            </a:extLst>
          </p:cNvPr>
          <p:cNvGraphicFramePr>
            <a:graphicFrameLocks noGrp="1"/>
          </p:cNvGraphicFramePr>
          <p:nvPr>
            <p:ph idx="1"/>
            <p:extLst>
              <p:ext uri="{D42A27DB-BD31-4B8C-83A1-F6EECF244321}">
                <p14:modId xmlns:p14="http://schemas.microsoft.com/office/powerpoint/2010/main" val="1330530484"/>
              </p:ext>
            </p:extLst>
          </p:nvPr>
        </p:nvGraphicFramePr>
        <p:xfrm>
          <a:off x="775753" y="1508930"/>
          <a:ext cx="10515600" cy="4851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8796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5.</a:t>
            </a:r>
            <a:r>
              <a:rPr lang="zh-CN" altLang="en-US" sz="4400" b="1" dirty="0">
                <a:solidFill>
                  <a:srgbClr val="0000FF"/>
                </a:solidFill>
                <a:effectLst/>
                <a:latin typeface="黑体" panose="02010609060101010101" pitchFamily="49" charset="-122"/>
                <a:ea typeface="黑体" panose="02010609060101010101" pitchFamily="49" charset="-122"/>
              </a:rPr>
              <a:t>知识的类型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marL="0" indent="0" algn="just">
              <a:lnSpc>
                <a:spcPct val="150000"/>
              </a:lnSpc>
              <a:buNone/>
            </a:pPr>
            <a:r>
              <a:rPr lang="zh-CN" altLang="en-US" sz="3000" b="1" dirty="0">
                <a:latin typeface="微软雅黑" panose="020B0503020204020204" pitchFamily="34" charset="-122"/>
                <a:ea typeface="微软雅黑" panose="020B0503020204020204" pitchFamily="34" charset="-122"/>
              </a:rPr>
              <a:t>（</a:t>
            </a:r>
            <a:r>
              <a:rPr lang="en-US" altLang="zh-CN" sz="3000" b="1" dirty="0">
                <a:latin typeface="微软雅黑" panose="020B0503020204020204" pitchFamily="34" charset="-122"/>
                <a:ea typeface="微软雅黑" panose="020B0503020204020204" pitchFamily="34" charset="-122"/>
              </a:rPr>
              <a:t>1</a:t>
            </a:r>
            <a:r>
              <a:rPr lang="zh-CN" altLang="en-US" sz="3000" b="1" dirty="0">
                <a:latin typeface="微软雅黑" panose="020B0503020204020204" pitchFamily="34" charset="-122"/>
                <a:ea typeface="微软雅黑" panose="020B0503020204020204" pitchFamily="34" charset="-122"/>
              </a:rPr>
              <a:t>）事实性知识：指人类对</a:t>
            </a:r>
            <a:r>
              <a:rPr lang="zh-CN" altLang="en-US" sz="3000" b="1" dirty="0">
                <a:solidFill>
                  <a:srgbClr val="C00000"/>
                </a:solidFill>
                <a:latin typeface="微软雅黑" panose="020B0503020204020204" pitchFamily="34" charset="-122"/>
                <a:ea typeface="微软雅黑" panose="020B0503020204020204" pitchFamily="34" charset="-122"/>
              </a:rPr>
              <a:t>客观</a:t>
            </a:r>
            <a:r>
              <a:rPr lang="zh-CN" altLang="en-US" sz="3000" b="1" dirty="0">
                <a:latin typeface="微软雅黑" panose="020B0503020204020204" pitchFamily="34" charset="-122"/>
                <a:ea typeface="微软雅黑" panose="020B0503020204020204" pitchFamily="34" charset="-122"/>
              </a:rPr>
              <a:t>事物属性的描述。一般这种知识中不包含任何变量，可以用一个命题陈述来表达。</a:t>
            </a:r>
          </a:p>
          <a:p>
            <a:pPr marL="0" indent="0" algn="just">
              <a:lnSpc>
                <a:spcPct val="150000"/>
              </a:lnSpc>
              <a:buNone/>
            </a:pPr>
            <a:r>
              <a:rPr lang="zh-CN" altLang="en-US" sz="3000" b="1" dirty="0">
                <a:solidFill>
                  <a:srgbClr val="C00000"/>
                </a:solidFill>
                <a:latin typeface="微软雅黑" panose="020B0503020204020204" pitchFamily="34" charset="-122"/>
                <a:ea typeface="微软雅黑" panose="020B0503020204020204" pitchFamily="34" charset="-122"/>
              </a:rPr>
              <a:t>例</a:t>
            </a:r>
            <a:r>
              <a:rPr lang="zh-CN" altLang="en-US" sz="3000" b="1" dirty="0">
                <a:latin typeface="微软雅黑" panose="020B0503020204020204" pitchFamily="34" charset="-122"/>
                <a:ea typeface="微软雅黑" panose="020B0503020204020204" pitchFamily="34" charset="-122"/>
              </a:rPr>
              <a:t>：“北京有三千万人口”，“太阳从东方升起”；</a:t>
            </a:r>
          </a:p>
          <a:p>
            <a:pPr algn="just">
              <a:lnSpc>
                <a:spcPct val="150000"/>
              </a:lnSpc>
            </a:pPr>
            <a:r>
              <a:rPr lang="zh-CN" altLang="en-US" sz="3000" b="1" dirty="0">
                <a:latin typeface="微软雅黑" panose="020B0503020204020204" pitchFamily="34" charset="-122"/>
                <a:ea typeface="微软雅黑" panose="020B0503020204020204" pitchFamily="34" charset="-122"/>
              </a:rPr>
              <a:t> 若事实性知识是批量的、有规律的，可用表格、图册和数据库（</a:t>
            </a:r>
            <a:r>
              <a:rPr lang="en-US" altLang="zh-CN" sz="3000" b="1" dirty="0">
                <a:latin typeface="微软雅黑" panose="020B0503020204020204" pitchFamily="34" charset="-122"/>
                <a:ea typeface="微软雅黑" panose="020B0503020204020204" pitchFamily="34" charset="-122"/>
              </a:rPr>
              <a:t>DB</a:t>
            </a:r>
            <a:r>
              <a:rPr lang="zh-CN" altLang="en-US" sz="3000" b="1" dirty="0">
                <a:latin typeface="微软雅黑" panose="020B0503020204020204" pitchFamily="34" charset="-122"/>
                <a:ea typeface="微软雅黑" panose="020B0503020204020204" pitchFamily="34" charset="-122"/>
              </a:rPr>
              <a:t>）来表示；</a:t>
            </a:r>
          </a:p>
          <a:p>
            <a:pPr algn="just">
              <a:lnSpc>
                <a:spcPct val="150000"/>
              </a:lnSpc>
            </a:pPr>
            <a:r>
              <a:rPr lang="zh-CN" altLang="en-US" sz="3000" b="1" dirty="0">
                <a:latin typeface="微软雅黑" panose="020B0503020204020204" pitchFamily="34" charset="-122"/>
                <a:ea typeface="微软雅黑" panose="020B0503020204020204" pitchFamily="34" charset="-122"/>
              </a:rPr>
              <a:t>一些事实性知识可用规则来表示。</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899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5.</a:t>
            </a:r>
            <a:r>
              <a:rPr lang="zh-CN" altLang="en-US" sz="4400" b="1" dirty="0">
                <a:solidFill>
                  <a:srgbClr val="0000FF"/>
                </a:solidFill>
                <a:effectLst/>
                <a:latin typeface="黑体" panose="02010609060101010101" pitchFamily="49" charset="-122"/>
                <a:ea typeface="黑体" panose="02010609060101010101" pitchFamily="49" charset="-122"/>
              </a:rPr>
              <a:t>知识的类型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marL="0" indent="0" algn="just">
              <a:lnSpc>
                <a:spcPct val="150000"/>
              </a:lnSpc>
              <a:buNone/>
            </a:pPr>
            <a:r>
              <a:rPr lang="zh-CN" altLang="en-US" sz="3200" b="1" dirty="0">
                <a:latin typeface="微软雅黑" panose="020B0503020204020204" pitchFamily="34" charset="-122"/>
                <a:ea typeface="微软雅黑" panose="020B0503020204020204" pitchFamily="34" charset="-122"/>
              </a:rPr>
              <a:t>（</a:t>
            </a:r>
            <a:r>
              <a:rPr lang="en-US" altLang="zh-CN" sz="3200" b="1" dirty="0">
                <a:latin typeface="微软雅黑" panose="020B0503020204020204" pitchFamily="34" charset="-122"/>
                <a:ea typeface="微软雅黑" panose="020B0503020204020204" pitchFamily="34" charset="-122"/>
              </a:rPr>
              <a:t>2</a:t>
            </a:r>
            <a:r>
              <a:rPr lang="zh-CN" altLang="en-US" sz="3200" b="1" dirty="0">
                <a:latin typeface="微软雅黑" panose="020B0503020204020204" pitchFamily="34" charset="-122"/>
                <a:ea typeface="微软雅黑" panose="020B0503020204020204" pitchFamily="34" charset="-122"/>
              </a:rPr>
              <a:t>）过程性知识：描述做某事的</a:t>
            </a:r>
            <a:r>
              <a:rPr lang="zh-CN" altLang="en-US" sz="3200" b="1" dirty="0">
                <a:solidFill>
                  <a:srgbClr val="C00000"/>
                </a:solidFill>
                <a:latin typeface="微软雅黑" panose="020B0503020204020204" pitchFamily="34" charset="-122"/>
                <a:ea typeface="微软雅黑" panose="020B0503020204020204" pitchFamily="34" charset="-122"/>
              </a:rPr>
              <a:t>过程</a:t>
            </a:r>
            <a:r>
              <a:rPr lang="zh-CN" altLang="en-US" sz="3200" b="1" dirty="0">
                <a:latin typeface="微软雅黑" panose="020B0503020204020204" pitchFamily="34" charset="-122"/>
                <a:ea typeface="微软雅黑" panose="020B0503020204020204" pitchFamily="34" charset="-122"/>
              </a:rPr>
              <a:t>，使人或计算机可照此去做。</a:t>
            </a:r>
          </a:p>
          <a:p>
            <a:pPr algn="just">
              <a:lnSpc>
                <a:spcPct val="150000"/>
              </a:lnSpc>
            </a:pPr>
            <a:r>
              <a:rPr lang="zh-CN" altLang="en-US" sz="3200" b="1" dirty="0">
                <a:solidFill>
                  <a:srgbClr val="C00000"/>
                </a:solidFill>
                <a:latin typeface="微软雅黑" panose="020B0503020204020204" pitchFamily="34" charset="-122"/>
                <a:ea typeface="微软雅黑" panose="020B0503020204020204" pitchFamily="34" charset="-122"/>
              </a:rPr>
              <a:t>例</a:t>
            </a:r>
            <a:r>
              <a:rPr lang="zh-CN" altLang="en-US" sz="3200" b="1" dirty="0">
                <a:latin typeface="微软雅黑" panose="020B0503020204020204" pitchFamily="34" charset="-122"/>
                <a:ea typeface="微软雅黑" panose="020B0503020204020204" pitchFamily="34" charset="-122"/>
              </a:rPr>
              <a:t>：“电视机的维修方法”，“怎样制作松花蛋”，标准子程序库可表示过程性知识。</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3270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5.</a:t>
            </a:r>
            <a:r>
              <a:rPr lang="zh-CN" altLang="en-US" sz="4400" b="1" dirty="0">
                <a:solidFill>
                  <a:srgbClr val="0000FF"/>
                </a:solidFill>
                <a:effectLst/>
                <a:latin typeface="黑体" panose="02010609060101010101" pitchFamily="49" charset="-122"/>
                <a:ea typeface="黑体" panose="02010609060101010101" pitchFamily="49" charset="-122"/>
              </a:rPr>
              <a:t>知识的类型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fontScale="62500" lnSpcReduction="20000"/>
          </a:bodyPr>
          <a:lstStyle/>
          <a:p>
            <a:pPr marL="0" indent="0" algn="just">
              <a:lnSpc>
                <a:spcPct val="170000"/>
              </a:lnSpc>
              <a:buNone/>
            </a:pPr>
            <a:r>
              <a:rPr lang="zh-CN" altLang="en-US" sz="4600" b="1" dirty="0">
                <a:latin typeface="微软雅黑" panose="020B0503020204020204" pitchFamily="34" charset="-122"/>
                <a:ea typeface="微软雅黑" panose="020B0503020204020204" pitchFamily="34" charset="-122"/>
              </a:rPr>
              <a:t>（</a:t>
            </a:r>
            <a:r>
              <a:rPr lang="en-US" altLang="zh-CN" sz="4600" b="1" dirty="0">
                <a:latin typeface="微软雅黑" panose="020B0503020204020204" pitchFamily="34" charset="-122"/>
                <a:ea typeface="微软雅黑" panose="020B0503020204020204" pitchFamily="34" charset="-122"/>
              </a:rPr>
              <a:t>3</a:t>
            </a:r>
            <a:r>
              <a:rPr lang="zh-CN" altLang="en-US" sz="4600" b="1" dirty="0">
                <a:latin typeface="微软雅黑" panose="020B0503020204020204" pitchFamily="34" charset="-122"/>
                <a:ea typeface="微软雅黑" panose="020B0503020204020204" pitchFamily="34" charset="-122"/>
              </a:rPr>
              <a:t>）实例性知识：只给出一些实例，关于某一事物的知识却</a:t>
            </a:r>
            <a:r>
              <a:rPr lang="zh-CN" altLang="en-US" sz="4600" b="1" dirty="0">
                <a:solidFill>
                  <a:srgbClr val="C00000"/>
                </a:solidFill>
                <a:latin typeface="微软雅黑" panose="020B0503020204020204" pitchFamily="34" charset="-122"/>
                <a:ea typeface="微软雅黑" panose="020B0503020204020204" pitchFamily="34" charset="-122"/>
              </a:rPr>
              <a:t>隐藏</a:t>
            </a:r>
            <a:r>
              <a:rPr lang="zh-CN" altLang="en-US" sz="4600" b="1" dirty="0">
                <a:latin typeface="微软雅黑" panose="020B0503020204020204" pitchFamily="34" charset="-122"/>
                <a:ea typeface="微软雅黑" panose="020B0503020204020204" pitchFamily="34" charset="-122"/>
              </a:rPr>
              <a:t>在这些实例之中；</a:t>
            </a:r>
          </a:p>
          <a:p>
            <a:pPr algn="just">
              <a:lnSpc>
                <a:spcPct val="170000"/>
              </a:lnSpc>
            </a:pPr>
            <a:r>
              <a:rPr lang="zh-CN" altLang="en-US" sz="4600" b="1" dirty="0">
                <a:solidFill>
                  <a:srgbClr val="C00000"/>
                </a:solidFill>
                <a:latin typeface="微软雅黑" panose="020B0503020204020204" pitchFamily="34" charset="-122"/>
                <a:ea typeface="微软雅黑" panose="020B0503020204020204" pitchFamily="34" charset="-122"/>
              </a:rPr>
              <a:t>例</a:t>
            </a:r>
            <a:r>
              <a:rPr lang="zh-CN" altLang="en-US" sz="4600" b="1" dirty="0">
                <a:latin typeface="微软雅黑" panose="020B0503020204020204" pitchFamily="34" charset="-122"/>
                <a:ea typeface="微软雅黑" panose="020B0503020204020204" pitchFamily="34" charset="-122"/>
              </a:rPr>
              <a:t>：给出某一超市在过去</a:t>
            </a:r>
            <a:r>
              <a:rPr lang="en-US" altLang="zh-CN" sz="4600" b="1" dirty="0">
                <a:latin typeface="微软雅黑" panose="020B0503020204020204" pitchFamily="34" charset="-122"/>
                <a:ea typeface="微软雅黑" panose="020B0503020204020204" pitchFamily="34" charset="-122"/>
              </a:rPr>
              <a:t>5</a:t>
            </a:r>
            <a:r>
              <a:rPr lang="zh-CN" altLang="en-US" sz="4600" b="1" dirty="0">
                <a:latin typeface="微软雅黑" panose="020B0503020204020204" pitchFamily="34" charset="-122"/>
                <a:ea typeface="微软雅黑" panose="020B0503020204020204" pitchFamily="34" charset="-122"/>
              </a:rPr>
              <a:t>年的销售情况数据，从中人们可以找到这样一条规律，“牛奶和面包摆放在同一货架上出售，可以大幅度的促进这两种商品的出售。”</a:t>
            </a:r>
          </a:p>
          <a:p>
            <a:pPr marL="0" indent="0" algn="just">
              <a:lnSpc>
                <a:spcPct val="170000"/>
              </a:lnSpc>
              <a:buNone/>
            </a:pPr>
            <a:r>
              <a:rPr lang="zh-CN" altLang="en-US" sz="4600" b="1" dirty="0">
                <a:latin typeface="微软雅黑" panose="020B0503020204020204" pitchFamily="34" charset="-122"/>
                <a:ea typeface="微软雅黑" panose="020B0503020204020204" pitchFamily="34" charset="-122"/>
              </a:rPr>
              <a:t>说明：人们所关心的不是实例本身，而恰恰是隐藏于其后的规律</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34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64E7C11-894B-41B7-B12C-DFC2EA798F49}"/>
              </a:ext>
            </a:extLst>
          </p:cNvPr>
          <p:cNvSpPr txBox="1"/>
          <p:nvPr/>
        </p:nvSpPr>
        <p:spPr>
          <a:xfrm>
            <a:off x="6626326" y="361109"/>
            <a:ext cx="4113112" cy="6135782"/>
          </a:xfrm>
          <a:prstGeom prst="rect">
            <a:avLst/>
          </a:prstGeom>
          <a:noFill/>
        </p:spPr>
        <p:txBody>
          <a:bodyPr wrap="square">
            <a:spAutoFit/>
          </a:bodyPr>
          <a:lstStyle/>
          <a:p>
            <a:pPr algn="ctr">
              <a:lnSpc>
                <a:spcPct val="125000"/>
              </a:lnSpc>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主要内容 </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25000"/>
              </a:lnSpc>
            </a:pPr>
            <a:endParaRPr lang="en-US" altLang="zh-CN" sz="24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章：绪论：专家系统概论</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400" b="1" dirty="0">
                <a:latin typeface="微软雅黑" panose="020B0503020204020204" pitchFamily="34" charset="-122"/>
                <a:ea typeface="微软雅黑" panose="020B0503020204020204" pitchFamily="34" charset="-122"/>
              </a:rPr>
              <a:t>第一部分 知识表示 </a:t>
            </a:r>
            <a:endParaRPr lang="en-US" altLang="zh-CN" sz="24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章：产生式系统 </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章：框架 </a:t>
            </a:r>
            <a:endParaRPr lang="en-US" altLang="zh-CN" sz="2000" b="1" dirty="0">
              <a:latin typeface="微软雅黑" panose="020B0503020204020204" pitchFamily="34" charset="-122"/>
              <a:ea typeface="微软雅黑" panose="020B0503020204020204" pitchFamily="34" charset="-122"/>
            </a:endParaRPr>
          </a:p>
          <a:p>
            <a:pPr>
              <a:lnSpc>
                <a:spcPct val="125000"/>
              </a:lnSpc>
            </a:pP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400" b="1" dirty="0">
                <a:latin typeface="微软雅黑" panose="020B0503020204020204" pitchFamily="34" charset="-122"/>
                <a:ea typeface="微软雅黑" panose="020B0503020204020204" pitchFamily="34" charset="-122"/>
              </a:rPr>
              <a:t>第二部分 不确定性处理 </a:t>
            </a:r>
            <a:endParaRPr lang="en-US" altLang="zh-CN" sz="2400" b="1" dirty="0">
              <a:latin typeface="微软雅黑" panose="020B0503020204020204" pitchFamily="34" charset="-122"/>
              <a:ea typeface="微软雅黑" panose="020B0503020204020204" pitchFamily="34" charset="-122"/>
            </a:endParaRPr>
          </a:p>
          <a:p>
            <a:pPr>
              <a:lnSpc>
                <a:spcPct val="125000"/>
              </a:lnSpc>
            </a:pPr>
            <a:r>
              <a:rPr lang="zh-CN" altLang="en-US" sz="2000" b="1" dirty="0">
                <a:solidFill>
                  <a:srgbClr val="7030A0"/>
                </a:solidFill>
                <a:latin typeface="微软雅黑" panose="020B0503020204020204" pitchFamily="34" charset="-122"/>
                <a:ea typeface="微软雅黑" panose="020B0503020204020204" pitchFamily="34" charset="-122"/>
              </a:rPr>
              <a:t>第 </a:t>
            </a:r>
            <a:r>
              <a:rPr lang="en-US" altLang="zh-CN" sz="2000" b="1" dirty="0">
                <a:solidFill>
                  <a:srgbClr val="7030A0"/>
                </a:solidFill>
                <a:latin typeface="微软雅黑" panose="020B0503020204020204" pitchFamily="34" charset="-122"/>
                <a:ea typeface="微软雅黑" panose="020B0503020204020204" pitchFamily="34" charset="-122"/>
              </a:rPr>
              <a:t>4 </a:t>
            </a:r>
            <a:r>
              <a:rPr lang="zh-CN" altLang="en-US" sz="2000" b="1" dirty="0">
                <a:solidFill>
                  <a:srgbClr val="7030A0"/>
                </a:solidFill>
                <a:latin typeface="微软雅黑" panose="020B0503020204020204" pitchFamily="34" charset="-122"/>
                <a:ea typeface="微软雅黑" panose="020B0503020204020204" pitchFamily="34" charset="-122"/>
              </a:rPr>
              <a:t>章：确定性理论 </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ct val="125000"/>
              </a:lnSpc>
            </a:pPr>
            <a:r>
              <a:rPr lang="zh-CN" altLang="en-US" sz="2000" b="1" dirty="0">
                <a:solidFill>
                  <a:srgbClr val="7030A0"/>
                </a:solidFill>
                <a:latin typeface="微软雅黑" panose="020B0503020204020204" pitchFamily="34" charset="-122"/>
                <a:ea typeface="微软雅黑" panose="020B0503020204020204" pitchFamily="34" charset="-122"/>
              </a:rPr>
              <a:t>第 </a:t>
            </a:r>
            <a:r>
              <a:rPr lang="en-US" altLang="zh-CN" sz="2000" b="1" dirty="0">
                <a:solidFill>
                  <a:srgbClr val="7030A0"/>
                </a:solidFill>
                <a:latin typeface="微软雅黑" panose="020B0503020204020204" pitchFamily="34" charset="-122"/>
                <a:ea typeface="微软雅黑" panose="020B0503020204020204" pitchFamily="34" charset="-122"/>
              </a:rPr>
              <a:t>5 </a:t>
            </a:r>
            <a:r>
              <a:rPr lang="zh-CN" altLang="en-US" sz="2000" b="1" dirty="0">
                <a:solidFill>
                  <a:srgbClr val="7030A0"/>
                </a:solidFill>
                <a:latin typeface="微软雅黑" panose="020B0503020204020204" pitchFamily="34" charset="-122"/>
                <a:ea typeface="微软雅黑" panose="020B0503020204020204" pitchFamily="34" charset="-122"/>
              </a:rPr>
              <a:t>章：主观贝叶斯方法 </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ct val="125000"/>
              </a:lnSpc>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第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6 </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章：证据理论</a:t>
            </a:r>
            <a:endParaRPr lang="en-US" altLang="zh-CN" sz="2000" b="1" dirty="0">
              <a:solidFill>
                <a:schemeClr val="accent6">
                  <a:lumMod val="50000"/>
                </a:schemeClr>
              </a:solidFill>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7 </a:t>
            </a:r>
            <a:r>
              <a:rPr lang="zh-CN" altLang="en-US" sz="2000" b="1" dirty="0">
                <a:latin typeface="微软雅黑" panose="020B0503020204020204" pitchFamily="34" charset="-122"/>
                <a:ea typeface="微软雅黑" panose="020B0503020204020204" pitchFamily="34" charset="-122"/>
              </a:rPr>
              <a:t>章：多智能体系统（强化学习） </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solidFill>
                  <a:srgbClr val="7030A0"/>
                </a:solidFill>
                <a:latin typeface="微软雅黑" panose="020B0503020204020204" pitchFamily="34" charset="-122"/>
                <a:ea typeface="微软雅黑" panose="020B0503020204020204" pitchFamily="34" charset="-122"/>
              </a:rPr>
              <a:t>第 </a:t>
            </a:r>
            <a:r>
              <a:rPr lang="en-US" altLang="zh-CN" sz="2000" b="1" dirty="0">
                <a:solidFill>
                  <a:srgbClr val="7030A0"/>
                </a:solidFill>
                <a:latin typeface="微软雅黑" panose="020B0503020204020204" pitchFamily="34" charset="-122"/>
                <a:ea typeface="微软雅黑" panose="020B0503020204020204" pitchFamily="34" charset="-122"/>
              </a:rPr>
              <a:t>8 </a:t>
            </a:r>
            <a:r>
              <a:rPr lang="zh-CN" altLang="en-US" sz="2000" b="1" dirty="0">
                <a:solidFill>
                  <a:srgbClr val="7030A0"/>
                </a:solidFill>
                <a:latin typeface="微软雅黑" panose="020B0503020204020204" pitchFamily="34" charset="-122"/>
                <a:ea typeface="微软雅黑" panose="020B0503020204020204" pitchFamily="34" charset="-122"/>
              </a:rPr>
              <a:t>章：贝叶斯网</a:t>
            </a:r>
            <a:endParaRPr lang="en-US" altLang="zh-CN" sz="2000" b="1" dirty="0">
              <a:solidFill>
                <a:srgbClr val="7030A0"/>
              </a:solidFill>
              <a:latin typeface="微软雅黑" panose="020B0503020204020204" pitchFamily="34" charset="-122"/>
              <a:ea typeface="微软雅黑" panose="020B0503020204020204" pitchFamily="34" charset="-122"/>
            </a:endParaRPr>
          </a:p>
          <a:p>
            <a:pPr>
              <a:lnSpc>
                <a:spcPct val="125000"/>
              </a:lnSpc>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第 </a:t>
            </a:r>
            <a:r>
              <a:rPr lang="en-US" altLang="zh-CN" sz="2000" b="1" dirty="0">
                <a:solidFill>
                  <a:schemeClr val="accent6">
                    <a:lumMod val="50000"/>
                  </a:schemeClr>
                </a:solidFill>
                <a:latin typeface="微软雅黑" panose="020B0503020204020204" pitchFamily="34" charset="-122"/>
                <a:ea typeface="微软雅黑" panose="020B0503020204020204" pitchFamily="34" charset="-122"/>
              </a:rPr>
              <a:t>9 </a:t>
            </a: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章：粗糙集理论</a:t>
            </a:r>
          </a:p>
        </p:txBody>
      </p:sp>
      <p:sp>
        <p:nvSpPr>
          <p:cNvPr id="4" name="文本框 3">
            <a:extLst>
              <a:ext uri="{FF2B5EF4-FFF2-40B4-BE49-F238E27FC236}">
                <a16:creationId xmlns:a16="http://schemas.microsoft.com/office/drawing/2014/main" id="{E9B9354D-C761-4DBF-8E8A-72C4FB5886A2}"/>
              </a:ext>
            </a:extLst>
          </p:cNvPr>
          <p:cNvSpPr txBox="1"/>
          <p:nvPr/>
        </p:nvSpPr>
        <p:spPr>
          <a:xfrm>
            <a:off x="495820" y="744081"/>
            <a:ext cx="4593763" cy="4985980"/>
          </a:xfrm>
          <a:prstGeom prst="rect">
            <a:avLst/>
          </a:prstGeom>
          <a:noFill/>
        </p:spPr>
        <p:txBody>
          <a:bodyPr wrap="square">
            <a:spAutoFit/>
          </a:bodyPr>
          <a:lstStyle/>
          <a:p>
            <a:pPr>
              <a:lnSpc>
                <a:spcPct val="125000"/>
              </a:lnSpc>
            </a:pPr>
            <a:r>
              <a:rPr lang="zh-CN" altLang="en-US" sz="2000" b="1" dirty="0">
                <a:solidFill>
                  <a:srgbClr val="C00000"/>
                </a:solidFill>
                <a:latin typeface="微软雅黑" panose="020B0503020204020204" pitchFamily="34" charset="-122"/>
                <a:ea typeface="微软雅黑" panose="020B0503020204020204" pitchFamily="34" charset="-122"/>
              </a:rPr>
              <a:t>课时</a:t>
            </a:r>
            <a:r>
              <a:rPr lang="zh-CN" altLang="en-US" sz="2000" b="1"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48</a:t>
            </a:r>
            <a:r>
              <a:rPr lang="zh-CN" altLang="en-US" sz="2000" dirty="0">
                <a:latin typeface="微软雅黑" panose="020B0503020204020204" pitchFamily="34" charset="-122"/>
                <a:ea typeface="微软雅黑" panose="020B0503020204020204" pitchFamily="34" charset="-122"/>
              </a:rPr>
              <a:t>学时（</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周）</a:t>
            </a:r>
            <a:endParaRPr lang="en-US" altLang="zh-CN" sz="2000" dirty="0">
              <a:latin typeface="微软雅黑" panose="020B0503020204020204" pitchFamily="34" charset="-122"/>
              <a:ea typeface="微软雅黑" panose="020B0503020204020204" pitchFamily="34" charset="-122"/>
            </a:endParaRPr>
          </a:p>
          <a:p>
            <a:pPr>
              <a:lnSpc>
                <a:spcPct val="125000"/>
              </a:lnSpc>
            </a:pP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000" b="1" dirty="0">
                <a:solidFill>
                  <a:srgbClr val="C00000"/>
                </a:solidFill>
                <a:latin typeface="微软雅黑" panose="020B0503020204020204" pitchFamily="34" charset="-122"/>
                <a:ea typeface="微软雅黑" panose="020B0503020204020204" pitchFamily="34" charset="-122"/>
              </a:rPr>
              <a:t>考核方式</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平时成绩（</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期末考试成绩（</a:t>
            </a:r>
            <a:r>
              <a:rPr lang="en-US" altLang="zh-CN" sz="2000" dirty="0">
                <a:latin typeface="微软雅黑" panose="020B0503020204020204" pitchFamily="34" charset="-122"/>
                <a:ea typeface="微软雅黑" panose="020B0503020204020204" pitchFamily="34" charset="-122"/>
              </a:rPr>
              <a:t>70%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25000"/>
              </a:lnSpc>
            </a:pPr>
            <a:endParaRPr lang="en-US" altLang="zh-CN" sz="2000"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20000"/>
              </a:spcBef>
              <a:spcAft>
                <a:spcPct val="0"/>
              </a:spcAft>
              <a:buClr>
                <a:srgbClr val="44546A"/>
              </a:buClr>
              <a:buSzPct val="65000"/>
              <a:buFontTx/>
              <a:buNone/>
              <a:tabLst/>
              <a:defRPr/>
            </a:pPr>
            <a:r>
              <a:rPr kumimoji="1" lang="zh-CN" altLang="en-US"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平时成绩主要包括：</a:t>
            </a:r>
            <a:endParaRPr kumimoji="1" lang="en-US" altLang="zh-CN"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20000"/>
              </a:spcBef>
              <a:spcAft>
                <a:spcPct val="0"/>
              </a:spcAft>
              <a:buClr>
                <a:srgbClr val="44546A"/>
              </a:buClr>
              <a:buSzPct val="65000"/>
              <a:buFontTx/>
              <a:buNone/>
              <a:tabLst/>
              <a:defRPr/>
            </a:pPr>
            <a:r>
              <a:rPr kumimoji="1" lang="en-US" altLang="zh-CN"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1" lang="zh-CN" altLang="en-US"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、慕课视频观看情况</a:t>
            </a:r>
            <a:endParaRPr kumimoji="1" lang="en-US" altLang="zh-CN"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20000"/>
              </a:spcBef>
              <a:spcAft>
                <a:spcPct val="0"/>
              </a:spcAft>
              <a:buClr>
                <a:srgbClr val="44546A"/>
              </a:buClr>
              <a:buSzPct val="65000"/>
              <a:buFontTx/>
              <a:buNone/>
              <a:tabLst/>
              <a:defRPr/>
            </a:pPr>
            <a:r>
              <a:rPr kumimoji="1" lang="en-US" altLang="zh-CN"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a:t>
            </a:r>
            <a:r>
              <a:rPr kumimoji="1" lang="zh-CN" altLang="en-US"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、作业完成情况</a:t>
            </a:r>
            <a:endParaRPr kumimoji="1" lang="en-US" altLang="zh-CN"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20000"/>
              </a:spcBef>
              <a:spcAft>
                <a:spcPct val="0"/>
              </a:spcAft>
              <a:buClr>
                <a:srgbClr val="44546A"/>
              </a:buClr>
              <a:buSzPct val="65000"/>
              <a:buFontTx/>
              <a:buNone/>
              <a:tabLst/>
              <a:defRPr/>
            </a:pPr>
            <a:r>
              <a:rPr kumimoji="1" lang="en-US" altLang="zh-CN"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a:t>
            </a:r>
            <a:r>
              <a:rPr kumimoji="1" lang="zh-CN" altLang="en-US"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、签到情况</a:t>
            </a:r>
            <a:endParaRPr kumimoji="1" lang="en-US" altLang="zh-CN"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20000"/>
              </a:spcBef>
              <a:spcAft>
                <a:spcPct val="0"/>
              </a:spcAft>
              <a:buClr>
                <a:srgbClr val="44546A"/>
              </a:buClr>
              <a:buSzPct val="65000"/>
              <a:buFontTx/>
              <a:buNone/>
              <a:tabLst/>
              <a:defRPr/>
            </a:pPr>
            <a:endParaRPr kumimoji="1" lang="en-US" altLang="zh-CN" sz="2000" kern="0" dirty="0">
              <a:solidFill>
                <a:prstClr val="black"/>
              </a:solidFill>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20000"/>
              </a:spcBef>
              <a:spcAft>
                <a:spcPct val="0"/>
              </a:spcAft>
              <a:buClr>
                <a:srgbClr val="44546A"/>
              </a:buClr>
              <a:buSzPct val="65000"/>
              <a:buFontTx/>
              <a:buNone/>
              <a:tabLst/>
              <a:defRPr/>
            </a:pPr>
            <a:r>
              <a:rPr kumimoji="1" lang="zh-CN" altLang="en-US"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作业：</a:t>
            </a:r>
            <a:endParaRPr kumimoji="1" lang="en-US" altLang="zh-CN"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20000"/>
              </a:spcBef>
              <a:spcAft>
                <a:spcPct val="0"/>
              </a:spcAft>
              <a:buClr>
                <a:srgbClr val="44546A"/>
              </a:buClr>
              <a:buSzPct val="65000"/>
              <a:buFontTx/>
              <a:buNone/>
              <a:tabLst/>
              <a:defRPr/>
            </a:pPr>
            <a:r>
              <a:rPr kumimoji="1" lang="zh-CN" altLang="en-US" sz="2000" kern="0" dirty="0">
                <a:solidFill>
                  <a:prstClr val="black"/>
                </a:solidFill>
                <a:latin typeface="微软雅黑" panose="020B0503020204020204" pitchFamily="34" charset="-122"/>
                <a:ea typeface="微软雅黑" panose="020B0503020204020204" pitchFamily="34" charset="-122"/>
              </a:rPr>
              <a:t>编程：实验报告</a:t>
            </a:r>
            <a:r>
              <a:rPr kumimoji="1" lang="en-US" altLang="zh-CN" sz="2000" kern="0" dirty="0">
                <a:solidFill>
                  <a:prstClr val="black"/>
                </a:solidFill>
                <a:latin typeface="微软雅黑" panose="020B0503020204020204" pitchFamily="34" charset="-122"/>
                <a:ea typeface="微软雅黑" panose="020B0503020204020204" pitchFamily="34" charset="-122"/>
              </a:rPr>
              <a:t>+</a:t>
            </a:r>
            <a:r>
              <a:rPr kumimoji="1" lang="zh-CN" altLang="en-US" sz="2000" kern="0" dirty="0">
                <a:solidFill>
                  <a:prstClr val="black"/>
                </a:solidFill>
                <a:latin typeface="微软雅黑" panose="020B0503020204020204" pitchFamily="34" charset="-122"/>
                <a:ea typeface="微软雅黑" panose="020B0503020204020204" pitchFamily="34" charset="-122"/>
              </a:rPr>
              <a:t>代码</a:t>
            </a:r>
            <a:endParaRPr kumimoji="1" lang="en-US" altLang="zh-CN" sz="200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9827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5.</a:t>
            </a:r>
            <a:r>
              <a:rPr lang="zh-CN" altLang="en-US" sz="4400" b="1" dirty="0">
                <a:solidFill>
                  <a:srgbClr val="0000FF"/>
                </a:solidFill>
                <a:effectLst/>
                <a:latin typeface="黑体" panose="02010609060101010101" pitchFamily="49" charset="-122"/>
                <a:ea typeface="黑体" panose="02010609060101010101" pitchFamily="49" charset="-122"/>
              </a:rPr>
              <a:t>知识的类型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vert="horz" lIns="91440" tIns="45720" rIns="91440" bIns="45720" rtlCol="0">
            <a:normAutofit/>
          </a:bodyPr>
          <a:lstStyle/>
          <a:p>
            <a:pPr marL="0" indent="0" algn="just">
              <a:lnSpc>
                <a:spcPct val="170000"/>
              </a:lnSpc>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）行为性知识：不直接给出事实本身，只给出它在某些（或某一）方面的行为；</a:t>
            </a:r>
          </a:p>
          <a:p>
            <a:pPr marL="0" indent="0" algn="just">
              <a:lnSpc>
                <a:spcPct val="170000"/>
              </a:lnSpc>
              <a:buNone/>
            </a:pPr>
            <a:r>
              <a:rPr lang="zh-CN" altLang="en-US" sz="2400" b="1" dirty="0">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例</a:t>
            </a:r>
            <a:r>
              <a:rPr lang="zh-CN" altLang="en-US" sz="2400" b="1" dirty="0">
                <a:latin typeface="微软雅黑" panose="020B0503020204020204" pitchFamily="34" charset="-122"/>
                <a:ea typeface="微软雅黑" panose="020B0503020204020204" pitchFamily="34" charset="-122"/>
              </a:rPr>
              <a:t>：给出函数</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的若干性质，但没有给出</a:t>
            </a:r>
            <a:r>
              <a:rPr lang="en-US" altLang="zh-CN" sz="2400" b="1" dirty="0">
                <a:latin typeface="微软雅黑" panose="020B0503020204020204" pitchFamily="34" charset="-122"/>
                <a:ea typeface="微软雅黑" panose="020B0503020204020204" pitchFamily="34" charset="-122"/>
              </a:rPr>
              <a:t>f</a:t>
            </a:r>
            <a:r>
              <a:rPr lang="zh-CN" altLang="en-US" sz="2400" b="1" dirty="0">
                <a:latin typeface="微软雅黑" panose="020B0503020204020204" pitchFamily="34" charset="-122"/>
                <a:ea typeface="微软雅黑" panose="020B0503020204020204" pitchFamily="34" charset="-122"/>
              </a:rPr>
              <a:t>的解析表达式</a:t>
            </a:r>
          </a:p>
          <a:p>
            <a:pPr marL="0" indent="0" algn="just">
              <a:lnSpc>
                <a:spcPct val="170000"/>
              </a:lnSpc>
              <a:buNone/>
            </a:pPr>
            <a:r>
              <a:rPr lang="zh-CN" altLang="en-US" sz="2400" b="1" dirty="0">
                <a:latin typeface="微软雅黑" panose="020B0503020204020204" pitchFamily="34" charset="-122"/>
                <a:ea typeface="微软雅黑" panose="020B0503020204020204" pitchFamily="34" charset="-122"/>
              </a:rPr>
              <a:t> 说明：行为知识经常被表示成某种数学模型；从某种意义上说，行为知识描述事物的内涵，而不描述事物的外延。</a:t>
            </a:r>
            <a:endParaRPr lang="en-US" altLang="zh-CN" sz="2400" b="1" dirty="0">
              <a:latin typeface="微软雅黑" panose="020B0503020204020204" pitchFamily="34" charset="-122"/>
              <a:ea typeface="微软雅黑" panose="020B0503020204020204" pitchFamily="34" charset="-122"/>
            </a:endParaRPr>
          </a:p>
          <a:p>
            <a:pPr marL="0" indent="0" algn="just">
              <a:lnSpc>
                <a:spcPct val="170000"/>
              </a:lnSpc>
              <a:buNone/>
            </a:pPr>
            <a:r>
              <a:rPr lang="zh-CN" altLang="en-US" sz="2400" b="1" dirty="0">
                <a:solidFill>
                  <a:srgbClr val="C00000"/>
                </a:solidFill>
                <a:latin typeface="微软雅黑" panose="020B0503020204020204" pitchFamily="34" charset="-122"/>
                <a:ea typeface="微软雅黑" panose="020B0503020204020204" pitchFamily="34" charset="-122"/>
              </a:rPr>
              <a:t>内涵</a:t>
            </a:r>
            <a:r>
              <a:rPr lang="zh-CN" altLang="en-US" sz="2400" b="1" dirty="0">
                <a:latin typeface="微软雅黑" panose="020B0503020204020204" pitchFamily="34" charset="-122"/>
                <a:ea typeface="微软雅黑" panose="020B0503020204020204" pitchFamily="34" charset="-122"/>
              </a:rPr>
              <a:t>指概念所反映的客观事物的本质属性。</a:t>
            </a:r>
            <a:r>
              <a:rPr lang="zh-CN" altLang="en-US" sz="2400" b="1" dirty="0">
                <a:solidFill>
                  <a:srgbClr val="C00000"/>
                </a:solidFill>
                <a:latin typeface="微软雅黑" panose="020B0503020204020204" pitchFamily="34" charset="-122"/>
                <a:ea typeface="微软雅黑" panose="020B0503020204020204" pitchFamily="34" charset="-122"/>
              </a:rPr>
              <a:t>外延</a:t>
            </a:r>
            <a:r>
              <a:rPr lang="zh-CN" altLang="en-US" sz="2400" b="1" dirty="0">
                <a:latin typeface="微软雅黑" panose="020B0503020204020204" pitchFamily="34" charset="-122"/>
                <a:ea typeface="微软雅黑" panose="020B0503020204020204" pitchFamily="34" charset="-122"/>
              </a:rPr>
              <a:t>指概念所反映的一切事物，与“内涵”相对。如“商品”这一概念的外延是古今中外所存在的一切商品。</a:t>
            </a:r>
          </a:p>
        </p:txBody>
      </p:sp>
    </p:spTree>
    <p:extLst>
      <p:ext uri="{BB962C8B-B14F-4D97-AF65-F5344CB8AC3E}">
        <p14:creationId xmlns:p14="http://schemas.microsoft.com/office/powerpoint/2010/main" val="1044086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5.</a:t>
            </a:r>
            <a:r>
              <a:rPr lang="zh-CN" altLang="en-US" sz="4400" b="1" dirty="0">
                <a:solidFill>
                  <a:srgbClr val="0000FF"/>
                </a:solidFill>
                <a:effectLst/>
                <a:latin typeface="黑体" panose="02010609060101010101" pitchFamily="49" charset="-122"/>
                <a:ea typeface="黑体" panose="02010609060101010101" pitchFamily="49" charset="-122"/>
              </a:rPr>
              <a:t>知识的类型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fontScale="77500" lnSpcReduction="20000"/>
          </a:bodyPr>
          <a:lstStyle/>
          <a:p>
            <a:pPr marL="0" lvl="0" indent="0">
              <a:lnSpc>
                <a:spcPct val="135000"/>
              </a:lnSpc>
              <a:buSzPts val="1600"/>
              <a:buNone/>
              <a:tabLst>
                <a:tab pos="-1816100" algn="l"/>
              </a:tabLst>
            </a:pPr>
            <a:r>
              <a:rPr lang="zh-CN" altLang="en-US" b="1" kern="100" dirty="0">
                <a:effectLst/>
                <a:latin typeface="微软雅黑" panose="020B0503020204020204" pitchFamily="34" charset="-122"/>
                <a:ea typeface="微软雅黑" panose="020B0503020204020204" pitchFamily="34" charset="-122"/>
              </a:rPr>
              <a:t>（</a:t>
            </a:r>
            <a:r>
              <a:rPr lang="en-US" altLang="zh-CN" b="1" kern="100" dirty="0">
                <a:effectLst/>
                <a:latin typeface="微软雅黑" panose="020B0503020204020204" pitchFamily="34" charset="-122"/>
                <a:ea typeface="微软雅黑" panose="020B0503020204020204" pitchFamily="34" charset="-122"/>
              </a:rPr>
              <a:t>5</a:t>
            </a:r>
            <a:r>
              <a:rPr lang="zh-CN" altLang="en-US" b="1" kern="100" dirty="0">
                <a:effectLst/>
                <a:latin typeface="微软雅黑" panose="020B0503020204020204" pitchFamily="34" charset="-122"/>
                <a:ea typeface="微软雅黑" panose="020B0503020204020204" pitchFamily="34" charset="-122"/>
              </a:rPr>
              <a:t>）</a:t>
            </a:r>
            <a:r>
              <a:rPr lang="zh-CN" altLang="zh-CN" b="1" kern="100" dirty="0">
                <a:effectLst/>
                <a:latin typeface="微软雅黑" panose="020B0503020204020204" pitchFamily="34" charset="-122"/>
                <a:ea typeface="微软雅黑" panose="020B0503020204020204" pitchFamily="34" charset="-122"/>
              </a:rPr>
              <a:t>类比知识</a:t>
            </a:r>
            <a:r>
              <a:rPr lang="zh-CN" altLang="en-US" b="1" kern="100" dirty="0">
                <a:latin typeface="微软雅黑" panose="020B0503020204020204" pitchFamily="34" charset="-122"/>
                <a:ea typeface="微软雅黑" panose="020B0503020204020204" pitchFamily="34" charset="-122"/>
              </a:rPr>
              <a:t>：</a:t>
            </a:r>
            <a:r>
              <a:rPr lang="zh-CN" altLang="zh-CN" b="1" kern="100" dirty="0">
                <a:effectLst/>
                <a:latin typeface="微软雅黑" panose="020B0503020204020204" pitchFamily="34" charset="-122"/>
                <a:ea typeface="微软雅黑" panose="020B0503020204020204" pitchFamily="34" charset="-122"/>
              </a:rPr>
              <a:t>既不给出某事物的外延，也不给出其内涵，只给出它与其它事物的某些相似之处</a:t>
            </a:r>
            <a:endParaRPr lang="en-US" altLang="zh-CN" b="1" kern="100" dirty="0">
              <a:effectLst/>
              <a:latin typeface="微软雅黑" panose="020B0503020204020204" pitchFamily="34" charset="-122"/>
              <a:ea typeface="微软雅黑" panose="020B0503020204020204" pitchFamily="34" charset="-122"/>
            </a:endParaRPr>
          </a:p>
          <a:p>
            <a:pPr marL="0" lvl="0" indent="0" algn="just">
              <a:lnSpc>
                <a:spcPct val="135000"/>
              </a:lnSpc>
              <a:buSzPts val="1600"/>
              <a:buNone/>
              <a:tabLst>
                <a:tab pos="-1816100" algn="l"/>
              </a:tabLst>
            </a:pPr>
            <a:br>
              <a:rPr lang="en-US" altLang="zh-CN" b="1" kern="100" dirty="0">
                <a:effectLst/>
                <a:latin typeface="微软雅黑" panose="020B0503020204020204" pitchFamily="34" charset="-122"/>
                <a:ea typeface="微软雅黑" panose="020B0503020204020204" pitchFamily="34" charset="-122"/>
              </a:rPr>
            </a:br>
            <a:r>
              <a:rPr lang="zh-CN" altLang="zh-CN" b="1" kern="100" dirty="0">
                <a:effectLst/>
                <a:latin typeface="微软雅黑" panose="020B0503020204020204" pitchFamily="34" charset="-122"/>
                <a:ea typeface="微软雅黑" panose="020B0503020204020204" pitchFamily="34" charset="-122"/>
              </a:rPr>
              <a:t>例</a:t>
            </a:r>
            <a:r>
              <a:rPr lang="en-US" altLang="zh-CN" b="1" kern="100" dirty="0">
                <a:effectLst/>
                <a:latin typeface="微软雅黑" panose="020B0503020204020204" pitchFamily="34" charset="-122"/>
                <a:ea typeface="微软雅黑" panose="020B0503020204020204" pitchFamily="34" charset="-122"/>
              </a:rPr>
              <a:t> </a:t>
            </a:r>
            <a:r>
              <a:rPr lang="zh-CN" altLang="zh-CN" kern="100" dirty="0">
                <a:effectLst/>
                <a:latin typeface="微软雅黑" panose="020B0503020204020204" pitchFamily="34" charset="-122"/>
                <a:ea typeface="微软雅黑" panose="020B0503020204020204" pitchFamily="34" charset="-122"/>
              </a:rPr>
              <a:t>谜语一则：</a:t>
            </a:r>
            <a:r>
              <a:rPr lang="zh-CN" altLang="zh-CN" kern="100" dirty="0">
                <a:solidFill>
                  <a:srgbClr val="FF0000"/>
                </a:solidFill>
                <a:effectLst/>
                <a:latin typeface="微软雅黑" panose="020B0503020204020204" pitchFamily="34" charset="-122"/>
                <a:ea typeface="微软雅黑" panose="020B0503020204020204" pitchFamily="34" charset="-122"/>
              </a:rPr>
              <a:t>山叠叠而不高</a:t>
            </a:r>
            <a:r>
              <a:rPr lang="zh-CN" altLang="en-US" kern="100" dirty="0">
                <a:solidFill>
                  <a:srgbClr val="FF0000"/>
                </a:solidFill>
                <a:effectLst/>
                <a:latin typeface="微软雅黑" panose="020B0503020204020204" pitchFamily="34" charset="-122"/>
                <a:ea typeface="微软雅黑" panose="020B0503020204020204" pitchFamily="34" charset="-122"/>
              </a:rPr>
              <a:t>，</a:t>
            </a:r>
            <a:r>
              <a:rPr lang="zh-CN" altLang="zh-CN" kern="100" dirty="0">
                <a:solidFill>
                  <a:srgbClr val="FF0000"/>
                </a:solidFill>
                <a:effectLst/>
                <a:latin typeface="微软雅黑" panose="020B0503020204020204" pitchFamily="34" charset="-122"/>
                <a:ea typeface="微软雅黑" panose="020B0503020204020204" pitchFamily="34" charset="-122"/>
              </a:rPr>
              <a:t>路遥遥而不远，雷轰轰而不雨，雪飘飘而不寒</a:t>
            </a:r>
            <a:r>
              <a:rPr lang="zh-CN" altLang="zh-CN" kern="100" dirty="0">
                <a:effectLst/>
                <a:latin typeface="微软雅黑" panose="020B0503020204020204" pitchFamily="34" charset="-122"/>
                <a:ea typeface="微软雅黑" panose="020B0503020204020204" pitchFamily="34" charset="-122"/>
              </a:rPr>
              <a:t>。</a:t>
            </a:r>
            <a:endParaRPr lang="en-US" altLang="zh-CN" kern="100" dirty="0">
              <a:effectLst/>
              <a:latin typeface="微软雅黑" panose="020B0503020204020204" pitchFamily="34" charset="-122"/>
              <a:ea typeface="微软雅黑" panose="020B0503020204020204" pitchFamily="34" charset="-122"/>
            </a:endParaRPr>
          </a:p>
          <a:p>
            <a:pPr marL="0" lvl="0" indent="0" algn="just">
              <a:lnSpc>
                <a:spcPct val="135000"/>
              </a:lnSpc>
              <a:buSzPts val="1600"/>
              <a:buNone/>
              <a:tabLst>
                <a:tab pos="-1816100" algn="l"/>
              </a:tabLst>
            </a:pPr>
            <a:endParaRPr lang="en-US" altLang="zh-CN" kern="100" dirty="0">
              <a:effectLst/>
              <a:latin typeface="微软雅黑" panose="020B0503020204020204" pitchFamily="34" charset="-122"/>
              <a:ea typeface="微软雅黑" panose="020B0503020204020204" pitchFamily="34" charset="-122"/>
            </a:endParaRPr>
          </a:p>
          <a:p>
            <a:pPr marL="0" lvl="0" indent="0" algn="just">
              <a:lnSpc>
                <a:spcPct val="135000"/>
              </a:lnSpc>
              <a:buSzPts val="1600"/>
              <a:buNone/>
              <a:tabLst>
                <a:tab pos="-1816100" algn="l"/>
              </a:tabLst>
            </a:pPr>
            <a:r>
              <a:rPr lang="zh-CN" altLang="zh-CN" kern="100" dirty="0">
                <a:effectLst/>
                <a:latin typeface="微软雅黑" panose="020B0503020204020204" pitchFamily="34" charset="-122"/>
                <a:ea typeface="微软雅黑" panose="020B0503020204020204" pitchFamily="34" charset="-122"/>
              </a:rPr>
              <a:t>以</a:t>
            </a:r>
            <a:r>
              <a:rPr lang="zh-CN" altLang="zh-CN" kern="100" dirty="0">
                <a:solidFill>
                  <a:srgbClr val="FF0000"/>
                </a:solidFill>
                <a:effectLst/>
                <a:latin typeface="微软雅黑" panose="020B0503020204020204" pitchFamily="34" charset="-122"/>
                <a:ea typeface="微软雅黑" panose="020B0503020204020204" pitchFamily="34" charset="-122"/>
              </a:rPr>
              <a:t>山</a:t>
            </a:r>
            <a:r>
              <a:rPr lang="zh-CN" altLang="zh-CN" kern="100" dirty="0">
                <a:effectLst/>
                <a:latin typeface="微软雅黑" panose="020B0503020204020204" pitchFamily="34" charset="-122"/>
                <a:ea typeface="微软雅黑" panose="020B0503020204020204" pitchFamily="34" charset="-122"/>
              </a:rPr>
              <a:t>拟其</a:t>
            </a:r>
            <a:r>
              <a:rPr lang="zh-CN" altLang="zh-CN" kern="100" dirty="0">
                <a:solidFill>
                  <a:srgbClr val="0000FF"/>
                </a:solidFill>
                <a:effectLst/>
                <a:latin typeface="微软雅黑" panose="020B0503020204020204" pitchFamily="34" charset="-122"/>
                <a:ea typeface="微软雅黑" panose="020B0503020204020204" pitchFamily="34" charset="-122"/>
              </a:rPr>
              <a:t>形</a:t>
            </a:r>
            <a:r>
              <a:rPr lang="zh-CN" altLang="zh-CN" kern="100" dirty="0">
                <a:effectLst/>
                <a:latin typeface="微软雅黑" panose="020B0503020204020204" pitchFamily="34" charset="-122"/>
                <a:ea typeface="微软雅黑" panose="020B0503020204020204" pitchFamily="34" charset="-122"/>
              </a:rPr>
              <a:t>，以</a:t>
            </a:r>
            <a:r>
              <a:rPr lang="zh-CN" altLang="zh-CN" kern="100" dirty="0">
                <a:solidFill>
                  <a:srgbClr val="FF0000"/>
                </a:solidFill>
                <a:effectLst/>
                <a:latin typeface="微软雅黑" panose="020B0503020204020204" pitchFamily="34" charset="-122"/>
                <a:ea typeface="微软雅黑" panose="020B0503020204020204" pitchFamily="34" charset="-122"/>
              </a:rPr>
              <a:t>路</a:t>
            </a:r>
            <a:r>
              <a:rPr lang="zh-CN" altLang="zh-CN" kern="100" dirty="0">
                <a:effectLst/>
                <a:latin typeface="微软雅黑" panose="020B0503020204020204" pitchFamily="34" charset="-122"/>
                <a:ea typeface="微软雅黑" panose="020B0503020204020204" pitchFamily="34" charset="-122"/>
              </a:rPr>
              <a:t>拟其</a:t>
            </a:r>
            <a:r>
              <a:rPr lang="zh-CN" altLang="zh-CN" kern="100" dirty="0">
                <a:solidFill>
                  <a:srgbClr val="0000FF"/>
                </a:solidFill>
                <a:effectLst/>
                <a:latin typeface="微软雅黑" panose="020B0503020204020204" pitchFamily="34" charset="-122"/>
                <a:ea typeface="微软雅黑" panose="020B0503020204020204" pitchFamily="34" charset="-122"/>
              </a:rPr>
              <a:t>圈</a:t>
            </a:r>
            <a:r>
              <a:rPr lang="zh-CN" altLang="zh-CN" kern="100" dirty="0">
                <a:effectLst/>
                <a:latin typeface="微软雅黑" panose="020B0503020204020204" pitchFamily="34" charset="-122"/>
                <a:ea typeface="微软雅黑" panose="020B0503020204020204" pitchFamily="34" charset="-122"/>
              </a:rPr>
              <a:t>，以</a:t>
            </a:r>
            <a:r>
              <a:rPr lang="zh-CN" altLang="zh-CN" kern="100" dirty="0">
                <a:solidFill>
                  <a:srgbClr val="FF0000"/>
                </a:solidFill>
                <a:effectLst/>
                <a:latin typeface="微软雅黑" panose="020B0503020204020204" pitchFamily="34" charset="-122"/>
                <a:ea typeface="微软雅黑" panose="020B0503020204020204" pitchFamily="34" charset="-122"/>
              </a:rPr>
              <a:t>雷</a:t>
            </a:r>
            <a:r>
              <a:rPr lang="zh-CN" altLang="zh-CN" kern="100" dirty="0">
                <a:effectLst/>
                <a:latin typeface="微软雅黑" panose="020B0503020204020204" pitchFamily="34" charset="-122"/>
                <a:ea typeface="微软雅黑" panose="020B0503020204020204" pitchFamily="34" charset="-122"/>
              </a:rPr>
              <a:t>拟其</a:t>
            </a:r>
            <a:r>
              <a:rPr lang="zh-CN" altLang="zh-CN" kern="100" dirty="0">
                <a:solidFill>
                  <a:srgbClr val="0000FF"/>
                </a:solidFill>
                <a:effectLst/>
                <a:latin typeface="微软雅黑" panose="020B0503020204020204" pitchFamily="34" charset="-122"/>
                <a:ea typeface="微软雅黑" panose="020B0503020204020204" pitchFamily="34" charset="-122"/>
              </a:rPr>
              <a:t>声</a:t>
            </a:r>
            <a:r>
              <a:rPr lang="zh-CN" altLang="zh-CN" kern="100" dirty="0">
                <a:effectLst/>
                <a:latin typeface="微软雅黑" panose="020B0503020204020204" pitchFamily="34" charset="-122"/>
                <a:ea typeface="微软雅黑" panose="020B0503020204020204" pitchFamily="34" charset="-122"/>
              </a:rPr>
              <a:t>，以</a:t>
            </a:r>
            <a:r>
              <a:rPr lang="zh-CN" altLang="zh-CN" kern="100" dirty="0">
                <a:solidFill>
                  <a:srgbClr val="FF0000"/>
                </a:solidFill>
                <a:effectLst/>
                <a:latin typeface="微软雅黑" panose="020B0503020204020204" pitchFamily="34" charset="-122"/>
                <a:ea typeface="微软雅黑" panose="020B0503020204020204" pitchFamily="34" charset="-122"/>
              </a:rPr>
              <a:t>雪</a:t>
            </a:r>
            <a:r>
              <a:rPr lang="zh-CN" altLang="zh-CN" kern="100" dirty="0">
                <a:effectLst/>
                <a:latin typeface="微软雅黑" panose="020B0503020204020204" pitchFamily="34" charset="-122"/>
                <a:ea typeface="微软雅黑" panose="020B0503020204020204" pitchFamily="34" charset="-122"/>
              </a:rPr>
              <a:t>拟其</a:t>
            </a:r>
            <a:r>
              <a:rPr lang="zh-CN" altLang="zh-CN" kern="100" dirty="0">
                <a:solidFill>
                  <a:srgbClr val="0000FF"/>
                </a:solidFill>
                <a:effectLst/>
                <a:latin typeface="微软雅黑" panose="020B0503020204020204" pitchFamily="34" charset="-122"/>
                <a:ea typeface="微软雅黑" panose="020B0503020204020204" pitchFamily="34" charset="-122"/>
              </a:rPr>
              <a:t>粉</a:t>
            </a:r>
            <a:r>
              <a:rPr lang="zh-CN" altLang="zh-CN" kern="100" dirty="0">
                <a:effectLst/>
                <a:latin typeface="微软雅黑" panose="020B0503020204020204" pitchFamily="34" charset="-122"/>
                <a:ea typeface="微软雅黑" panose="020B0503020204020204" pitchFamily="34" charset="-122"/>
              </a:rPr>
              <a:t>。</a:t>
            </a:r>
            <a:endParaRPr lang="en-US" altLang="zh-CN" kern="100" dirty="0">
              <a:effectLst/>
              <a:latin typeface="微软雅黑" panose="020B0503020204020204" pitchFamily="34" charset="-122"/>
              <a:ea typeface="微软雅黑" panose="020B0503020204020204" pitchFamily="34" charset="-122"/>
            </a:endParaRPr>
          </a:p>
          <a:p>
            <a:pPr marL="0" lvl="0" indent="0" algn="just">
              <a:lnSpc>
                <a:spcPct val="135000"/>
              </a:lnSpc>
              <a:buSzPts val="1600"/>
              <a:buNone/>
              <a:tabLst>
                <a:tab pos="-1816100" algn="l"/>
              </a:tabLst>
            </a:pPr>
            <a:r>
              <a:rPr lang="zh-CN" altLang="zh-CN" b="1" kern="100" dirty="0">
                <a:effectLst/>
                <a:latin typeface="微软雅黑" panose="020B0503020204020204" pitchFamily="34" charset="-122"/>
                <a:ea typeface="微软雅黑" panose="020B0503020204020204" pitchFamily="34" charset="-122"/>
              </a:rPr>
              <a:t> </a:t>
            </a:r>
            <a:br>
              <a:rPr lang="en-US" altLang="zh-CN" b="1" kern="100" dirty="0">
                <a:effectLst/>
                <a:latin typeface="微软雅黑" panose="020B0503020204020204" pitchFamily="34" charset="-122"/>
                <a:ea typeface="微软雅黑" panose="020B0503020204020204" pitchFamily="34" charset="-122"/>
              </a:rPr>
            </a:br>
            <a:r>
              <a:rPr lang="zh-CN" altLang="zh-CN" b="1" kern="100" dirty="0">
                <a:effectLst/>
                <a:latin typeface="微软雅黑" panose="020B0503020204020204" pitchFamily="34" charset="-122"/>
                <a:ea typeface="微软雅黑" panose="020B0503020204020204" pitchFamily="34" charset="-122"/>
              </a:rPr>
              <a:t>类比知识一般不能完整刻画事物，有时会犯瞎子摸象的毛病</a:t>
            </a:r>
            <a:endParaRPr lang="en-US" altLang="zh-CN" b="1" kern="100" dirty="0">
              <a:effectLst/>
              <a:latin typeface="微软雅黑" panose="020B0503020204020204" pitchFamily="34" charset="-122"/>
              <a:ea typeface="微软雅黑" panose="020B0503020204020204" pitchFamily="34" charset="-122"/>
            </a:endParaRPr>
          </a:p>
          <a:p>
            <a:pPr marL="0" lvl="0" indent="0">
              <a:lnSpc>
                <a:spcPct val="135000"/>
              </a:lnSpc>
              <a:buSzPts val="1600"/>
              <a:buNone/>
              <a:tabLst>
                <a:tab pos="-1816100" algn="l"/>
              </a:tabLst>
            </a:pPr>
            <a:r>
              <a:rPr lang="zh-CN" altLang="zh-CN" b="1" kern="100" dirty="0">
                <a:effectLst/>
                <a:latin typeface="微软雅黑" panose="020B0503020204020204" pitchFamily="34" charset="-122"/>
                <a:ea typeface="微软雅黑" panose="020B0503020204020204" pitchFamily="34" charset="-122"/>
              </a:rPr>
              <a:t>类比知识，或者说类比，可启发人们用一个领域的知识去解决另一个领域的问题。</a:t>
            </a:r>
            <a:endParaRPr lang="en-US" altLang="zh-CN" b="1" kern="100" dirty="0">
              <a:effectLst/>
              <a:latin typeface="微软雅黑" panose="020B0503020204020204" pitchFamily="34" charset="-122"/>
              <a:ea typeface="微软雅黑" panose="020B0503020204020204" pitchFamily="34" charset="-122"/>
            </a:endParaRPr>
          </a:p>
          <a:p>
            <a:pPr marL="0" lvl="0" indent="0" algn="just">
              <a:buSzPts val="1600"/>
              <a:buNone/>
              <a:tabLst>
                <a:tab pos="-1816100" algn="l"/>
              </a:tabLst>
            </a:pPr>
            <a:endParaRPr lang="zh-CN" altLang="zh-CN" sz="1800" kern="100" dirty="0">
              <a:effectLst/>
              <a:latin typeface="Times New Roman" panose="02020603050405020304" pitchFamily="18" charset="0"/>
              <a:ea typeface="宋体" panose="02010600030101010101" pitchFamily="2"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4016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5.</a:t>
            </a:r>
            <a:r>
              <a:rPr lang="zh-CN" altLang="en-US" sz="4400" b="1" dirty="0">
                <a:solidFill>
                  <a:srgbClr val="0000FF"/>
                </a:solidFill>
                <a:effectLst/>
                <a:latin typeface="黑体" panose="02010609060101010101" pitchFamily="49" charset="-122"/>
                <a:ea typeface="黑体" panose="02010609060101010101" pitchFamily="49" charset="-122"/>
              </a:rPr>
              <a:t>知识的类型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marL="0" indent="0" algn="just">
              <a:lnSpc>
                <a:spcPct val="150000"/>
              </a:lnSpc>
              <a:buNone/>
            </a:pPr>
            <a:r>
              <a:rPr lang="zh-CN" altLang="en-US" b="1" kern="100" dirty="0">
                <a:effectLst/>
                <a:latin typeface="微软雅黑" panose="020B0503020204020204" pitchFamily="34" charset="-122"/>
                <a:ea typeface="微软雅黑" panose="020B0503020204020204" pitchFamily="34" charset="-122"/>
              </a:rPr>
              <a:t>（</a:t>
            </a:r>
            <a:r>
              <a:rPr lang="en-US" altLang="zh-CN" b="1" kern="100" dirty="0">
                <a:effectLst/>
                <a:latin typeface="微软雅黑" panose="020B0503020204020204" pitchFamily="34" charset="-122"/>
                <a:ea typeface="微软雅黑" panose="020B0503020204020204" pitchFamily="34" charset="-122"/>
              </a:rPr>
              <a:t>6</a:t>
            </a:r>
            <a:r>
              <a:rPr lang="zh-CN" altLang="en-US" b="1" kern="100" dirty="0">
                <a:effectLst/>
                <a:latin typeface="微软雅黑" panose="020B0503020204020204" pitchFamily="34" charset="-122"/>
                <a:ea typeface="微软雅黑" panose="020B0503020204020204" pitchFamily="34" charset="-122"/>
              </a:rPr>
              <a:t>）</a:t>
            </a:r>
            <a:r>
              <a:rPr lang="zh-CN" altLang="zh-CN" b="1" kern="100" dirty="0">
                <a:effectLst/>
                <a:latin typeface="微软雅黑" panose="020B0503020204020204" pitchFamily="34" charset="-122"/>
                <a:ea typeface="微软雅黑" panose="020B0503020204020204" pitchFamily="34" charset="-122"/>
              </a:rPr>
              <a:t>元级知识（简称元知识）</a:t>
            </a:r>
            <a:r>
              <a:rPr lang="zh-CN" altLang="en-US" b="1" kern="100" dirty="0">
                <a:effectLst/>
                <a:latin typeface="微软雅黑" panose="020B0503020204020204" pitchFamily="34" charset="-122"/>
                <a:ea typeface="微软雅黑" panose="020B0503020204020204" pitchFamily="34" charset="-122"/>
              </a:rPr>
              <a:t>：</a:t>
            </a:r>
            <a:r>
              <a:rPr lang="zh-CN" altLang="zh-CN" b="1" kern="100" dirty="0">
                <a:effectLst/>
                <a:latin typeface="微软雅黑" panose="020B0503020204020204" pitchFamily="34" charset="-122"/>
                <a:ea typeface="微软雅黑" panose="020B0503020204020204" pitchFamily="34" charset="-122"/>
              </a:rPr>
              <a:t>关于知识的知识</a:t>
            </a:r>
            <a:endParaRPr lang="en-US" altLang="zh-CN" b="1" kern="100" dirty="0">
              <a:effectLst/>
              <a:latin typeface="微软雅黑" panose="020B0503020204020204" pitchFamily="34" charset="-122"/>
              <a:ea typeface="微软雅黑" panose="020B0503020204020204" pitchFamily="34" charset="-122"/>
            </a:endParaRPr>
          </a:p>
          <a:p>
            <a:pPr algn="just">
              <a:lnSpc>
                <a:spcPct val="150000"/>
              </a:lnSpc>
            </a:pPr>
            <a:r>
              <a:rPr lang="zh-CN" altLang="zh-CN" b="1" kern="100" dirty="0">
                <a:effectLst/>
                <a:latin typeface="微软雅黑" panose="020B0503020204020204" pitchFamily="34" charset="-122"/>
                <a:ea typeface="微软雅黑" panose="020B0503020204020204" pitchFamily="34" charset="-122"/>
              </a:rPr>
              <a:t>最常用的元知识是关于如何使用知识的知识，即元控制知识。</a:t>
            </a:r>
            <a:endParaRPr lang="zh-CN" altLang="zh-CN" kern="100" dirty="0">
              <a:effectLst/>
              <a:latin typeface="微软雅黑" panose="020B0503020204020204" pitchFamily="34" charset="-122"/>
              <a:ea typeface="微软雅黑" panose="020B0503020204020204" pitchFamily="34"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7766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graphicFrame>
        <p:nvGraphicFramePr>
          <p:cNvPr id="3" name="内容占位符 2">
            <a:extLst>
              <a:ext uri="{FF2B5EF4-FFF2-40B4-BE49-F238E27FC236}">
                <a16:creationId xmlns:a16="http://schemas.microsoft.com/office/drawing/2014/main" id="{20511A2D-0AC4-4B83-8DBE-2D0AA7AF4F51}"/>
              </a:ext>
            </a:extLst>
          </p:cNvPr>
          <p:cNvGraphicFramePr>
            <a:graphicFrameLocks noGrp="1"/>
          </p:cNvGraphicFramePr>
          <p:nvPr>
            <p:ph idx="1"/>
            <p:extLst>
              <p:ext uri="{D42A27DB-BD31-4B8C-83A1-F6EECF244321}">
                <p14:modId xmlns:p14="http://schemas.microsoft.com/office/powerpoint/2010/main" val="2261099021"/>
              </p:ext>
            </p:extLst>
          </p:nvPr>
        </p:nvGraphicFramePr>
        <p:xfrm>
          <a:off x="775753" y="1508930"/>
          <a:ext cx="10515600" cy="4851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894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fontScale="92500" lnSpcReduction="20000"/>
          </a:bodyPr>
          <a:lstStyle/>
          <a:p>
            <a:pPr marL="0" indent="0" algn="just">
              <a:lnSpc>
                <a:spcPct val="120000"/>
              </a:lnSpc>
              <a:buNone/>
            </a:pPr>
            <a:r>
              <a:rPr lang="zh-CN" altLang="zh-CN" sz="2600" b="1" kern="100"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产生式</a:t>
            </a: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Productions</a:t>
            </a: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），也称为</a:t>
            </a:r>
            <a:r>
              <a:rPr lang="zh-CN" altLang="zh-CN" sz="2600" b="1" kern="10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产生式规则</a:t>
            </a: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，也简称为</a:t>
            </a:r>
            <a:r>
              <a:rPr lang="zh-CN" altLang="zh-CN" sz="26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规则</a:t>
            </a:r>
            <a:endParaRPr lang="en-US" altLang="zh-CN" sz="2600" b="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pPr>
            <a:r>
              <a:rPr lang="zh-CN" altLang="zh-CN" sz="26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规则</a:t>
            </a: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是最常用的知识表示形式；</a:t>
            </a:r>
            <a:endParaRPr lang="en-US" altLang="zh-CN" sz="26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endPar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20000"/>
              </a:lnSpc>
            </a:pP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例</a:t>
            </a:r>
            <a: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600" kern="100" dirty="0">
                <a:effectLst/>
                <a:latin typeface="Times New Roman" panose="02020603050405020304" pitchFamily="18" charset="0"/>
                <a:ea typeface="微软雅黑" panose="020B0503020204020204" pitchFamily="34" charset="-122"/>
                <a:cs typeface="Times New Roman" panose="02020603050405020304" pitchFamily="18" charset="0"/>
              </a:rPr>
              <a:t>专家系统</a:t>
            </a:r>
            <a:r>
              <a:rPr lang="en-US" altLang="zh-CN" sz="2600" kern="100" dirty="0" err="1">
                <a:effectLst/>
                <a:latin typeface="Times New Roman" panose="02020603050405020304" pitchFamily="18" charset="0"/>
                <a:ea typeface="微软雅黑" panose="020B0503020204020204" pitchFamily="34" charset="-122"/>
                <a:cs typeface="Times New Roman" panose="02020603050405020304" pitchFamily="18" charset="0"/>
              </a:rPr>
              <a:t>MYCIN</a:t>
            </a:r>
            <a:r>
              <a:rPr lang="zh-CN" altLang="zh-CN" sz="2600" kern="100" dirty="0">
                <a:effectLst/>
                <a:latin typeface="Times New Roman" panose="02020603050405020304" pitchFamily="18" charset="0"/>
                <a:ea typeface="微软雅黑" panose="020B0503020204020204" pitchFamily="34" charset="-122"/>
                <a:cs typeface="Times New Roman" panose="02020603050405020304" pitchFamily="18" charset="0"/>
              </a:rPr>
              <a:t>的一条规则（</a:t>
            </a:r>
            <a:r>
              <a:rPr lang="en-US" altLang="zh-CN" sz="2600" kern="100" dirty="0" err="1">
                <a:effectLst/>
                <a:latin typeface="Times New Roman" panose="02020603050405020304" pitchFamily="18" charset="0"/>
                <a:ea typeface="微软雅黑" panose="020B0503020204020204" pitchFamily="34" charset="-122"/>
                <a:cs typeface="Times New Roman" panose="02020603050405020304" pitchFamily="18" charset="0"/>
              </a:rPr>
              <a:t>Shortliffe</a:t>
            </a:r>
            <a:r>
              <a:rPr lang="zh-CN" altLang="zh-CN" sz="2600" kern="100" dirty="0">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600" kern="100" dirty="0">
                <a:effectLst/>
                <a:latin typeface="Times New Roman" panose="02020603050405020304" pitchFamily="18" charset="0"/>
                <a:ea typeface="微软雅黑" panose="020B0503020204020204" pitchFamily="34" charset="-122"/>
                <a:cs typeface="Times New Roman" panose="02020603050405020304" pitchFamily="18" charset="0"/>
              </a:rPr>
              <a:t>85</a:t>
            </a:r>
            <a:r>
              <a:rPr lang="zh-CN" altLang="zh-CN" sz="2600" kern="100" dirty="0">
                <a:effectLst/>
                <a:latin typeface="Times New Roman" panose="02020603050405020304" pitchFamily="18" charset="0"/>
                <a:ea typeface="微软雅黑" panose="020B0503020204020204" pitchFamily="34" charset="-122"/>
                <a:cs typeface="Times New Roman" panose="02020603050405020304" pitchFamily="18" charset="0"/>
              </a:rPr>
              <a:t>），规则中包含不确定性信息，规则强度</a:t>
            </a:r>
            <a:r>
              <a:rPr lang="en-US" altLang="zh-CN" sz="2600" kern="100" dirty="0">
                <a:effectLst/>
                <a:latin typeface="Times New Roman" panose="02020603050405020304" pitchFamily="18" charset="0"/>
                <a:ea typeface="微软雅黑" panose="020B0503020204020204" pitchFamily="34" charset="-122"/>
                <a:cs typeface="Times New Roman" panose="02020603050405020304" pitchFamily="18" charset="0"/>
              </a:rPr>
              <a:t> 0.7</a:t>
            </a:r>
            <a:b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6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IF </a:t>
            </a:r>
            <a: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 </a:t>
            </a:r>
            <a:b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   a) </a:t>
            </a: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微生物的染色体是革兰氏阳性，并且</a:t>
            </a:r>
            <a:b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   b) </a:t>
            </a: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微生物的结构是球菌，并且</a:t>
            </a:r>
            <a:b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   c) </a:t>
            </a: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微生物的生长形态是链状的</a:t>
            </a:r>
            <a:endParaRPr lang="en-US" altLang="zh-CN" sz="26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lnSpc>
                <a:spcPct val="120000"/>
              </a:lnSpc>
              <a:buNone/>
            </a:pPr>
            <a:r>
              <a:rPr lang="en-US" altLang="zh-CN" sz="26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       THEN  </a:t>
            </a:r>
            <a:br>
              <a:rPr lang="en-US" altLang="zh-CN" sz="26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br>
            <a:r>
              <a:rPr lang="en-US" altLang="zh-CN" sz="26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有一个强度为</a:t>
            </a:r>
            <a:r>
              <a:rPr lang="en-US"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0.7</a:t>
            </a:r>
            <a:r>
              <a:rPr lang="zh-CN" altLang="zh-CN" sz="2600" b="1" kern="100" dirty="0">
                <a:effectLst/>
                <a:latin typeface="Times New Roman" panose="02020603050405020304" pitchFamily="18" charset="0"/>
                <a:ea typeface="微软雅黑" panose="020B0503020204020204" pitchFamily="34" charset="-122"/>
                <a:cs typeface="Times New Roman" panose="02020603050405020304" pitchFamily="18" charset="0"/>
              </a:rPr>
              <a:t>的参考性证据说明该微生物的类别是链球菌</a:t>
            </a:r>
            <a:endParaRPr lang="zh-CN" altLang="zh-CN" sz="26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buNone/>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9423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759068" cy="4851726"/>
          </a:xfrm>
        </p:spPr>
        <p:txBody>
          <a:bodyPr>
            <a:normAutofit fontScale="92500"/>
          </a:bodyPr>
          <a:lstStyle/>
          <a:p>
            <a:pPr marL="0" indent="0" algn="just">
              <a:lnSpc>
                <a:spcPct val="150000"/>
              </a:lnSpc>
              <a:buNone/>
            </a:pPr>
            <a:r>
              <a:rPr lang="zh-CN" altLang="en-US" sz="2400" b="1" dirty="0">
                <a:solidFill>
                  <a:srgbClr val="C00000"/>
                </a:solidFill>
                <a:latin typeface="微软雅黑" panose="020B0503020204020204" pitchFamily="34" charset="-122"/>
                <a:ea typeface="微软雅黑" panose="020B0503020204020204" pitchFamily="34" charset="-122"/>
              </a:rPr>
              <a:t>逻辑表示</a:t>
            </a:r>
            <a:r>
              <a:rPr lang="zh-CN" altLang="en-US" sz="2400" b="1" dirty="0">
                <a:latin typeface="微软雅黑" panose="020B0503020204020204" pitchFamily="34" charset="-122"/>
                <a:ea typeface="微软雅黑" panose="020B0503020204020204" pitchFamily="34" charset="-122"/>
              </a:rPr>
              <a:t>：在基于逻辑的人工智能和专家系统中，运用符号逻辑</a:t>
            </a:r>
            <a:r>
              <a:rPr lang="en-US" altLang="zh-CN" sz="2400" b="1" dirty="0">
                <a:latin typeface="微软雅黑" panose="020B0503020204020204" pitchFamily="34" charset="-122"/>
                <a:ea typeface="微软雅黑" panose="020B0503020204020204" pitchFamily="34" charset="-122"/>
              </a:rPr>
              <a:t>(symbolic logic)</a:t>
            </a:r>
            <a:r>
              <a:rPr lang="zh-CN" altLang="en-US" sz="2400" b="1" dirty="0">
                <a:latin typeface="微软雅黑" panose="020B0503020204020204" pitchFamily="34" charset="-122"/>
                <a:ea typeface="微软雅黑" panose="020B0503020204020204" pitchFamily="34" charset="-122"/>
              </a:rPr>
              <a:t>的理论将自然语言描述的知识表示成机器能够理解和适于推理的符号。</a:t>
            </a:r>
            <a:endParaRPr lang="en-US" altLang="zh-CN" sz="2400" b="1" dirty="0">
              <a:latin typeface="微软雅黑" panose="020B0503020204020204" pitchFamily="34" charset="-122"/>
              <a:ea typeface="微软雅黑" panose="020B0503020204020204" pitchFamily="34" charset="-122"/>
            </a:endParaRPr>
          </a:p>
          <a:p>
            <a:pPr algn="just">
              <a:lnSpc>
                <a:spcPts val="1900"/>
              </a:lnSpc>
            </a:pPr>
            <a:endParaRPr lang="en-US" altLang="zh-CN" sz="1800" b="1" kern="100" dirty="0">
              <a:solidFill>
                <a:srgbClr val="000000"/>
              </a:solidFill>
              <a:effectLst/>
              <a:latin typeface="Times New Roman" panose="02020603050405020304" pitchFamily="18" charset="0"/>
              <a:ea typeface="黑体" panose="02010609060101010101" pitchFamily="49" charset="-122"/>
            </a:endParaRPr>
          </a:p>
          <a:p>
            <a:pPr marL="0" indent="0" algn="just">
              <a:lnSpc>
                <a:spcPct val="125000"/>
              </a:lnSpc>
              <a:buNone/>
            </a:pPr>
            <a:r>
              <a:rPr lang="zh-CN"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例：对任意的</a:t>
            </a:r>
            <a:r>
              <a:rPr lang="en-US"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ε &gt; 0</a:t>
            </a:r>
            <a:r>
              <a:rPr lang="zh-CN"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，总存在一个</a:t>
            </a:r>
            <a:r>
              <a:rPr lang="en-US"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δ &gt; 0</a:t>
            </a:r>
            <a:r>
              <a:rPr lang="zh-CN"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，使得对于所有的</a:t>
            </a:r>
            <a:r>
              <a:rPr lang="en-US"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，如果</a:t>
            </a:r>
            <a:r>
              <a:rPr lang="en-US"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|x – </a:t>
            </a:r>
            <a:r>
              <a:rPr lang="en-US" altLang="zh-CN" sz="2400" b="1" kern="100" dirty="0" err="1">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x0</a:t>
            </a:r>
            <a:r>
              <a:rPr lang="en-US"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 &lt; δ</a:t>
            </a:r>
            <a:r>
              <a:rPr lang="zh-CN"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，则 </a:t>
            </a:r>
            <a:r>
              <a:rPr lang="en-US"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|g(x) –g( </a:t>
            </a:r>
            <a:r>
              <a:rPr lang="en-US" altLang="zh-CN" sz="2400" b="1" kern="100" dirty="0" err="1">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x0</a:t>
            </a:r>
            <a:r>
              <a:rPr lang="en-US"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 &lt; ε</a:t>
            </a:r>
            <a:r>
              <a:rPr lang="zh-CN" altLang="zh-CN" sz="2400" b="1"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solidFill>
                <a:srgbClr val="002060"/>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25000"/>
              </a:lnSpc>
              <a:buNone/>
            </a:pP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根据以上命题的描述，可定义两个</a:t>
            </a:r>
            <a:r>
              <a:rPr lang="zh-CN"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谓词</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Real(x)</a:t>
            </a:r>
            <a:r>
              <a:rPr lang="zh-CN"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是实数</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Greater(x, y)</a:t>
            </a:r>
            <a:r>
              <a:rPr lang="zh-CN"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大于</a:t>
            </a:r>
            <a:r>
              <a:rPr lang="en-US"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，对命题中的“</a:t>
            </a:r>
            <a:r>
              <a:rPr lang="zh-CN" altLang="zh-CN" sz="2400" b="1" kern="100" dirty="0">
                <a:solidFill>
                  <a:schemeClr val="accent6">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任意</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chemeClr val="accent6">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所有的</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sz="2400" b="1" kern="100" dirty="0">
                <a:solidFill>
                  <a:schemeClr val="accent6">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存在一个</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”分别用</a:t>
            </a:r>
            <a:r>
              <a:rPr lang="zh-CN" altLang="zh-CN" sz="2400" b="1" kern="100" dirty="0">
                <a:solidFill>
                  <a:schemeClr val="accent6">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全称量词</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和</a:t>
            </a:r>
            <a:r>
              <a:rPr lang="zh-CN" altLang="zh-CN" sz="2400" b="1" kern="100" dirty="0">
                <a:solidFill>
                  <a:schemeClr val="accent6">
                    <a:lumMod val="50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存在量词</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表示，则上述命题符号化表示如下：</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41275" indent="0" algn="just">
              <a:lnSpc>
                <a:spcPct val="125000"/>
              </a:lnSpc>
              <a:buNone/>
            </a:pP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(∀ε)((Real(ε)</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Greater(</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ε,0</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Real(δ)</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Greater(</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δ,0</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2400" b="1" kern="100" dirty="0">
                <a:solidFill>
                  <a:srgbClr val="00B05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Real(x)</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Greater(</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δ,|x</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 </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x0</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Greater </a:t>
            </a:r>
            <a:r>
              <a:rPr lang="en-US"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ε, |g(x) –g(</a:t>
            </a:r>
            <a:r>
              <a:rPr lang="en-US" altLang="zh-CN" sz="24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x0</a:t>
            </a:r>
            <a:r>
              <a:rPr lang="en-US" altLang="zh-CN" sz="24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kern="100" dirty="0">
                <a:solidFill>
                  <a:srgbClr val="0070C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00B05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4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buNone/>
            </a:pPr>
            <a:endParaRPr lang="en-US" altLang="zh-CN" sz="3600" dirty="0">
              <a:latin typeface="微软雅黑" panose="020B0503020204020204" pitchFamily="34" charset="-122"/>
              <a:ea typeface="微软雅黑" panose="020B0503020204020204" pitchFamily="34" charset="-122"/>
            </a:endParaRPr>
          </a:p>
          <a:p>
            <a:pPr marL="0" indent="0" algn="just">
              <a:lnSpc>
                <a:spcPct val="150000"/>
              </a:lnSpc>
              <a:buNone/>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1570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a:solidFill>
                  <a:srgbClr val="0000FF"/>
                </a:solidFill>
                <a:effectLst/>
                <a:latin typeface="黑体" panose="02010609060101010101" pitchFamily="49" charset="-122"/>
                <a:ea typeface="黑体" panose="02010609060101010101" pitchFamily="49" charset="-122"/>
              </a:rPr>
              <a:t>6.</a:t>
            </a:r>
            <a:r>
              <a:rPr lang="zh-CN" altLang="en-US" sz="4400" b="1">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880678" cy="5163960"/>
          </a:xfrm>
        </p:spPr>
        <p:txBody>
          <a:bodyPr>
            <a:normAutofit fontScale="92500"/>
          </a:bodyPr>
          <a:lstStyle/>
          <a:p>
            <a:pPr marL="0" indent="0" algn="just">
              <a:lnSpc>
                <a:spcPct val="150000"/>
              </a:lnSpc>
              <a:buNone/>
            </a:pPr>
            <a:r>
              <a:rPr lang="zh-CN" altLang="en-US" b="1" dirty="0">
                <a:solidFill>
                  <a:srgbClr val="C00000"/>
                </a:solidFill>
                <a:latin typeface="微软雅黑" panose="020B0503020204020204" pitchFamily="34" charset="-122"/>
                <a:ea typeface="微软雅黑" panose="020B0503020204020204" pitchFamily="34" charset="-122"/>
              </a:rPr>
              <a:t>逻辑表示</a:t>
            </a:r>
            <a:endParaRPr lang="en-US" altLang="zh-CN" b="1" dirty="0">
              <a:solidFill>
                <a:srgbClr val="C00000"/>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r>
              <a:rPr lang="zh-CN" altLang="zh-CN" sz="2200" b="1" kern="100" dirty="0">
                <a:solidFill>
                  <a:srgbClr val="002060"/>
                </a:solidFill>
                <a:effectLst/>
                <a:latin typeface="Times New Roman" panose="02020603050405020304" pitchFamily="18" charset="0"/>
                <a:ea typeface="黑体" panose="02010609060101010101" pitchFamily="49" charset="-122"/>
              </a:rPr>
              <a:t>例：动态系统行为描述。在一个房间中，有一个机器人</a:t>
            </a:r>
            <a:r>
              <a:rPr lang="en-US" altLang="zh-CN" sz="2200" b="1" kern="100" dirty="0">
                <a:solidFill>
                  <a:srgbClr val="002060"/>
                </a:solidFill>
                <a:effectLst/>
                <a:latin typeface="Times New Roman" panose="02020603050405020304" pitchFamily="18" charset="0"/>
                <a:ea typeface="黑体" panose="02010609060101010101" pitchFamily="49" charset="-122"/>
              </a:rPr>
              <a:t>Robot</a:t>
            </a:r>
            <a:r>
              <a:rPr lang="zh-CN" altLang="zh-CN" sz="2200" b="1" kern="100" dirty="0">
                <a:solidFill>
                  <a:srgbClr val="002060"/>
                </a:solidFill>
                <a:effectLst/>
                <a:latin typeface="Times New Roman" panose="02020603050405020304" pitchFamily="18" charset="0"/>
                <a:ea typeface="黑体" panose="02010609060101010101" pitchFamily="49" charset="-122"/>
              </a:rPr>
              <a:t>，一个衣柜</a:t>
            </a:r>
            <a:r>
              <a:rPr lang="en-US" altLang="zh-CN" sz="2200" b="1" kern="100" dirty="0">
                <a:solidFill>
                  <a:srgbClr val="002060"/>
                </a:solidFill>
                <a:effectLst/>
                <a:latin typeface="Times New Roman" panose="02020603050405020304" pitchFamily="18" charset="0"/>
                <a:ea typeface="黑体" panose="02010609060101010101" pitchFamily="49" charset="-122"/>
              </a:rPr>
              <a:t>Wardrobe</a:t>
            </a:r>
            <a:r>
              <a:rPr lang="zh-CN" altLang="zh-CN" sz="2200" b="1" kern="100" dirty="0">
                <a:solidFill>
                  <a:srgbClr val="002060"/>
                </a:solidFill>
                <a:effectLst/>
                <a:latin typeface="Times New Roman" panose="02020603050405020304" pitchFamily="18" charset="0"/>
                <a:ea typeface="黑体" panose="02010609060101010101" pitchFamily="49" charset="-122"/>
              </a:rPr>
              <a:t>，一个箱子</a:t>
            </a:r>
            <a:r>
              <a:rPr lang="en-US" altLang="zh-CN" sz="2200" b="1" kern="100" dirty="0">
                <a:solidFill>
                  <a:srgbClr val="002060"/>
                </a:solidFill>
                <a:effectLst/>
                <a:latin typeface="Times New Roman" panose="02020603050405020304" pitchFamily="18" charset="0"/>
                <a:ea typeface="黑体" panose="02010609060101010101" pitchFamily="49" charset="-122"/>
              </a:rPr>
              <a:t>Box</a:t>
            </a:r>
            <a:r>
              <a:rPr lang="zh-CN" altLang="zh-CN" sz="2200" b="1" kern="100" dirty="0">
                <a:solidFill>
                  <a:srgbClr val="002060"/>
                </a:solidFill>
                <a:effectLst/>
                <a:latin typeface="Times New Roman" panose="02020603050405020304" pitchFamily="18" charset="0"/>
                <a:ea typeface="黑体" panose="02010609060101010101" pitchFamily="49" charset="-122"/>
              </a:rPr>
              <a:t>和两张桌子</a:t>
            </a:r>
            <a:r>
              <a:rPr lang="en-US" altLang="zh-CN" sz="2200" b="1" kern="100" dirty="0">
                <a:solidFill>
                  <a:srgbClr val="002060"/>
                </a:solidFill>
                <a:effectLst/>
                <a:latin typeface="Times New Roman" panose="02020603050405020304" pitchFamily="18" charset="0"/>
                <a:ea typeface="黑体" panose="02010609060101010101" pitchFamily="49" charset="-122"/>
              </a:rPr>
              <a:t>A</a:t>
            </a:r>
            <a:r>
              <a:rPr lang="zh-CN" altLang="zh-CN" sz="2200" b="1" kern="100" dirty="0">
                <a:solidFill>
                  <a:srgbClr val="002060"/>
                </a:solidFill>
                <a:effectLst/>
                <a:latin typeface="Times New Roman" panose="02020603050405020304" pitchFamily="18" charset="0"/>
                <a:ea typeface="黑体" panose="02010609060101010101" pitchFamily="49" charset="-122"/>
              </a:rPr>
              <a:t>、</a:t>
            </a:r>
            <a:r>
              <a:rPr lang="en-US" altLang="zh-CN" sz="2200" b="1" kern="100" dirty="0">
                <a:solidFill>
                  <a:srgbClr val="002060"/>
                </a:solidFill>
                <a:effectLst/>
                <a:latin typeface="Times New Roman" panose="02020603050405020304" pitchFamily="18" charset="0"/>
                <a:ea typeface="黑体" panose="02010609060101010101" pitchFamily="49" charset="-122"/>
              </a:rPr>
              <a:t>B</a:t>
            </a:r>
            <a:r>
              <a:rPr lang="zh-CN" altLang="zh-CN" sz="2200" b="1" kern="100" dirty="0">
                <a:solidFill>
                  <a:srgbClr val="002060"/>
                </a:solidFill>
                <a:effectLst/>
                <a:latin typeface="Times New Roman" panose="02020603050405020304" pitchFamily="18" charset="0"/>
                <a:ea typeface="黑体" panose="02010609060101010101" pitchFamily="49" charset="-122"/>
              </a:rPr>
              <a:t>。初始时，</a:t>
            </a:r>
            <a:r>
              <a:rPr lang="en-US" altLang="zh-CN" sz="2200" b="1" kern="100" dirty="0">
                <a:solidFill>
                  <a:srgbClr val="002060"/>
                </a:solidFill>
                <a:effectLst/>
                <a:latin typeface="Times New Roman" panose="02020603050405020304" pitchFamily="18" charset="0"/>
                <a:ea typeface="黑体" panose="02010609060101010101" pitchFamily="49" charset="-122"/>
              </a:rPr>
              <a:t>Robot</a:t>
            </a:r>
            <a:r>
              <a:rPr lang="zh-CN" altLang="zh-CN" sz="2200" b="1" kern="100" dirty="0">
                <a:solidFill>
                  <a:srgbClr val="002060"/>
                </a:solidFill>
                <a:effectLst/>
                <a:latin typeface="Times New Roman" panose="02020603050405020304" pitchFamily="18" charset="0"/>
                <a:ea typeface="黑体" panose="02010609060101010101" pitchFamily="49" charset="-122"/>
              </a:rPr>
              <a:t>在</a:t>
            </a:r>
            <a:r>
              <a:rPr lang="en-US" altLang="zh-CN" sz="2200" b="1" kern="100" dirty="0">
                <a:solidFill>
                  <a:srgbClr val="002060"/>
                </a:solidFill>
                <a:effectLst/>
                <a:latin typeface="Times New Roman" panose="02020603050405020304" pitchFamily="18" charset="0"/>
                <a:ea typeface="黑体" panose="02010609060101010101" pitchFamily="49" charset="-122"/>
              </a:rPr>
              <a:t>Wardrobe</a:t>
            </a:r>
            <a:r>
              <a:rPr lang="zh-CN" altLang="zh-CN" sz="2200" b="1" kern="100" dirty="0">
                <a:solidFill>
                  <a:srgbClr val="002060"/>
                </a:solidFill>
                <a:effectLst/>
                <a:latin typeface="Times New Roman" panose="02020603050405020304" pitchFamily="18" charset="0"/>
                <a:ea typeface="黑体" panose="02010609060101010101" pitchFamily="49" charset="-122"/>
              </a:rPr>
              <a:t>旁边，且两手是空的，</a:t>
            </a:r>
            <a:r>
              <a:rPr lang="en-US" altLang="zh-CN" sz="2200" b="1" kern="100" dirty="0">
                <a:solidFill>
                  <a:srgbClr val="002060"/>
                </a:solidFill>
                <a:effectLst/>
                <a:latin typeface="Times New Roman" panose="02020603050405020304" pitchFamily="18" charset="0"/>
                <a:ea typeface="黑体" panose="02010609060101010101" pitchFamily="49" charset="-122"/>
              </a:rPr>
              <a:t>Box</a:t>
            </a:r>
            <a:r>
              <a:rPr lang="zh-CN" altLang="zh-CN" sz="2200" b="1" kern="100" dirty="0">
                <a:solidFill>
                  <a:srgbClr val="002060"/>
                </a:solidFill>
                <a:effectLst/>
                <a:latin typeface="Times New Roman" panose="02020603050405020304" pitchFamily="18" charset="0"/>
                <a:ea typeface="黑体" panose="02010609060101010101" pitchFamily="49" charset="-122"/>
              </a:rPr>
              <a:t>在桌子</a:t>
            </a:r>
            <a:r>
              <a:rPr lang="en-US" altLang="zh-CN" sz="2200" b="1" kern="100" dirty="0">
                <a:solidFill>
                  <a:srgbClr val="002060"/>
                </a:solidFill>
                <a:effectLst/>
                <a:latin typeface="Times New Roman" panose="02020603050405020304" pitchFamily="18" charset="0"/>
                <a:ea typeface="黑体" panose="02010609060101010101" pitchFamily="49" charset="-122"/>
              </a:rPr>
              <a:t>A</a:t>
            </a:r>
            <a:r>
              <a:rPr lang="zh-CN" altLang="zh-CN" sz="2200" b="1" kern="100" dirty="0">
                <a:solidFill>
                  <a:srgbClr val="002060"/>
                </a:solidFill>
                <a:effectLst/>
                <a:latin typeface="Times New Roman" panose="02020603050405020304" pitchFamily="18" charset="0"/>
                <a:ea typeface="黑体" panose="02010609060101010101" pitchFamily="49" charset="-122"/>
              </a:rPr>
              <a:t>上。下面给出</a:t>
            </a:r>
            <a:r>
              <a:rPr lang="en-US" altLang="zh-CN" sz="2200" b="1" kern="100" dirty="0">
                <a:solidFill>
                  <a:srgbClr val="002060"/>
                </a:solidFill>
                <a:effectLst/>
                <a:latin typeface="Times New Roman" panose="02020603050405020304" pitchFamily="18" charset="0"/>
                <a:ea typeface="黑体" panose="02010609060101010101" pitchFamily="49" charset="-122"/>
              </a:rPr>
              <a:t>Robot</a:t>
            </a:r>
            <a:r>
              <a:rPr lang="zh-CN" altLang="zh-CN" sz="2200" b="1" kern="100" dirty="0">
                <a:solidFill>
                  <a:srgbClr val="002060"/>
                </a:solidFill>
                <a:effectLst/>
                <a:latin typeface="Times New Roman" panose="02020603050405020304" pitchFamily="18" charset="0"/>
                <a:ea typeface="黑体" panose="02010609060101010101" pitchFamily="49" charset="-122"/>
              </a:rPr>
              <a:t>将</a:t>
            </a:r>
            <a:r>
              <a:rPr lang="en-US" altLang="zh-CN" sz="2200" b="1" kern="100" dirty="0">
                <a:solidFill>
                  <a:srgbClr val="002060"/>
                </a:solidFill>
                <a:effectLst/>
                <a:latin typeface="Times New Roman" panose="02020603050405020304" pitchFamily="18" charset="0"/>
                <a:ea typeface="黑体" panose="02010609060101010101" pitchFamily="49" charset="-122"/>
              </a:rPr>
              <a:t>Box</a:t>
            </a:r>
            <a:r>
              <a:rPr lang="zh-CN" altLang="zh-CN" sz="2200" b="1" kern="100" dirty="0">
                <a:solidFill>
                  <a:srgbClr val="002060"/>
                </a:solidFill>
                <a:effectLst/>
                <a:latin typeface="Times New Roman" panose="02020603050405020304" pitchFamily="18" charset="0"/>
                <a:ea typeface="黑体" panose="02010609060101010101" pitchFamily="49" charset="-122"/>
              </a:rPr>
              <a:t>从桌子</a:t>
            </a:r>
            <a:r>
              <a:rPr lang="en-US" altLang="zh-CN" sz="2200" b="1" kern="100" dirty="0">
                <a:solidFill>
                  <a:srgbClr val="002060"/>
                </a:solidFill>
                <a:effectLst/>
                <a:latin typeface="Times New Roman" panose="02020603050405020304" pitchFamily="18" charset="0"/>
                <a:ea typeface="黑体" panose="02010609060101010101" pitchFamily="49" charset="-122"/>
              </a:rPr>
              <a:t>A</a:t>
            </a:r>
            <a:r>
              <a:rPr lang="zh-CN" altLang="zh-CN" sz="2200" b="1" kern="100" dirty="0">
                <a:solidFill>
                  <a:srgbClr val="002060"/>
                </a:solidFill>
                <a:effectLst/>
                <a:latin typeface="Times New Roman" panose="02020603050405020304" pitchFamily="18" charset="0"/>
                <a:ea typeface="黑体" panose="02010609060101010101" pitchFamily="49" charset="-122"/>
              </a:rPr>
              <a:t>上移到桌子</a:t>
            </a:r>
            <a:r>
              <a:rPr lang="en-US" altLang="zh-CN" sz="2200" b="1" kern="100" dirty="0">
                <a:solidFill>
                  <a:srgbClr val="002060"/>
                </a:solidFill>
                <a:effectLst/>
                <a:latin typeface="Times New Roman" panose="02020603050405020304" pitchFamily="18" charset="0"/>
                <a:ea typeface="黑体" panose="02010609060101010101" pitchFamily="49" charset="-122"/>
              </a:rPr>
              <a:t>B</a:t>
            </a:r>
            <a:r>
              <a:rPr lang="zh-CN" altLang="zh-CN" sz="2200" b="1" kern="100" dirty="0">
                <a:solidFill>
                  <a:srgbClr val="002060"/>
                </a:solidFill>
                <a:effectLst/>
                <a:latin typeface="Times New Roman" panose="02020603050405020304" pitchFamily="18" charset="0"/>
                <a:ea typeface="黑体" panose="02010609060101010101" pitchFamily="49" charset="-122"/>
              </a:rPr>
              <a:t>上并最后回到</a:t>
            </a:r>
            <a:r>
              <a:rPr lang="en-US" altLang="zh-CN" sz="2200" b="1" kern="100" dirty="0">
                <a:solidFill>
                  <a:srgbClr val="002060"/>
                </a:solidFill>
                <a:effectLst/>
                <a:latin typeface="Times New Roman" panose="02020603050405020304" pitchFamily="18" charset="0"/>
                <a:ea typeface="黑体" panose="02010609060101010101" pitchFamily="49" charset="-122"/>
              </a:rPr>
              <a:t>Wardrobe</a:t>
            </a:r>
            <a:r>
              <a:rPr lang="zh-CN" altLang="zh-CN" sz="2200" b="1" kern="100" dirty="0">
                <a:solidFill>
                  <a:srgbClr val="002060"/>
                </a:solidFill>
                <a:effectLst/>
                <a:latin typeface="Times New Roman" panose="02020603050405020304" pitchFamily="18" charset="0"/>
                <a:ea typeface="黑体" panose="02010609060101010101" pitchFamily="49" charset="-122"/>
              </a:rPr>
              <a:t>旁边的行为过程。</a:t>
            </a:r>
            <a:r>
              <a:rPr lang="zh-CN" altLang="en-US" sz="2200" b="1" kern="100" dirty="0">
                <a:solidFill>
                  <a:srgbClr val="002060"/>
                </a:solidFill>
                <a:effectLst/>
                <a:latin typeface="Times New Roman" panose="02020603050405020304" pitchFamily="18" charset="0"/>
                <a:ea typeface="黑体" panose="02010609060101010101" pitchFamily="49" charset="-122"/>
              </a:rPr>
              <a:t>（规划问题）</a:t>
            </a:r>
            <a:endParaRPr lang="en-US" altLang="zh-CN" sz="2200" b="1" kern="100" dirty="0">
              <a:solidFill>
                <a:srgbClr val="002060"/>
              </a:solidFill>
              <a:effectLst/>
              <a:latin typeface="Times New Roman" panose="02020603050405020304" pitchFamily="18" charset="0"/>
              <a:ea typeface="黑体" panose="02010609060101010101" pitchFamily="49" charset="-122"/>
            </a:endParaRPr>
          </a:p>
          <a:p>
            <a:pPr algn="just">
              <a:lnSpc>
                <a:spcPts val="1900"/>
              </a:lnSpc>
              <a:spcBef>
                <a:spcPts val="1800"/>
              </a:spcBef>
              <a:buFont typeface="+mj-ea"/>
              <a:buAutoNum type="circleNumDbPlain"/>
            </a:pPr>
            <a:r>
              <a:rPr lang="zh-CN" altLang="zh-CN" sz="2400" b="1" kern="100" dirty="0">
                <a:solidFill>
                  <a:srgbClr val="FF0000"/>
                </a:solidFill>
                <a:effectLst/>
                <a:latin typeface="Times New Roman" panose="02020603050405020304" pitchFamily="18" charset="0"/>
                <a:ea typeface="黑体" panose="02010609060101010101" pitchFamily="49" charset="-122"/>
              </a:rPr>
              <a:t>定义状态和位置谓词：</a:t>
            </a:r>
            <a:endParaRPr lang="zh-CN" altLang="zh-CN" sz="1850" kern="100" dirty="0">
              <a:solidFill>
                <a:srgbClr val="FF0000"/>
              </a:solidFill>
              <a:effectLst/>
              <a:latin typeface="Times New Roman" panose="02020603050405020304" pitchFamily="18" charset="0"/>
              <a:ea typeface="宋体" panose="02010600030101010101" pitchFamily="2" charset="-122"/>
            </a:endParaRPr>
          </a:p>
          <a:p>
            <a:pPr algn="just">
              <a:lnSpc>
                <a:spcPct val="120000"/>
              </a:lnSpc>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Table(x)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a:t>
            </a:r>
          </a:p>
          <a:p>
            <a:pPr algn="just">
              <a:lnSpc>
                <a:spcPct val="120000"/>
              </a:lnSpc>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Emptyhanded(y)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双手是空的，</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{Robot}</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At(y, 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的旁边，</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Wardrobe}     </a:t>
            </a:r>
          </a:p>
          <a:p>
            <a:pPr algn="just">
              <a:lnSpc>
                <a:spcPct val="120000"/>
              </a:lnSpc>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Holds(y, 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拿着</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{Box}</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20000"/>
              </a:lnSpc>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On(w, 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p>
          <a:p>
            <a:pPr algn="just">
              <a:lnSpc>
                <a:spcPct val="120000"/>
              </a:lnSpc>
              <a:spcBef>
                <a:spcPts val="600"/>
              </a:spcBef>
            </a:pPr>
            <a:r>
              <a:rPr lang="en-US" altLang="zh-CN" sz="18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Emptytable</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上是空的</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lgn="just">
              <a:lnSpc>
                <a:spcPct val="150000"/>
              </a:lnSpc>
              <a:buNone/>
            </a:pPr>
            <a:endParaRPr lang="en-US" altLang="zh-CN" sz="1800" b="1" kern="100" dirty="0">
              <a:solidFill>
                <a:srgbClr val="002060"/>
              </a:solidFill>
              <a:effectLst/>
              <a:latin typeface="Times New Roman" panose="02020603050405020304" pitchFamily="18" charset="0"/>
              <a:ea typeface="黑体" panose="02010609060101010101" pitchFamily="49" charset="-122"/>
            </a:endParaRPr>
          </a:p>
          <a:p>
            <a:pPr marL="0" indent="0" algn="just">
              <a:lnSpc>
                <a:spcPct val="150000"/>
              </a:lnSpc>
              <a:buNone/>
            </a:pPr>
            <a:endParaRPr lang="zh-CN" altLang="zh-CN" sz="1800" kern="100" dirty="0">
              <a:solidFill>
                <a:srgbClr val="002060"/>
              </a:solidFill>
              <a:effectLst/>
              <a:latin typeface="Times New Roman" panose="02020603050405020304" pitchFamily="18" charset="0"/>
              <a:ea typeface="宋体" panose="02010600030101010101" pitchFamily="2"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5470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a:solidFill>
                  <a:srgbClr val="0000FF"/>
                </a:solidFill>
                <a:effectLst/>
                <a:latin typeface="黑体" panose="02010609060101010101" pitchFamily="49" charset="-122"/>
                <a:ea typeface="黑体" panose="02010609060101010101" pitchFamily="49" charset="-122"/>
              </a:rPr>
              <a:t>6.</a:t>
            </a:r>
            <a:r>
              <a:rPr lang="zh-CN" altLang="en-US" sz="4400" b="1">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52272" y="1690688"/>
            <a:ext cx="10776910" cy="5262090"/>
          </a:xfrm>
        </p:spPr>
        <p:txBody>
          <a:bodyPr>
            <a:normAutofit/>
          </a:bodyPr>
          <a:lstStyle/>
          <a:p>
            <a:pPr marL="0" indent="0" algn="just">
              <a:lnSpc>
                <a:spcPct val="150000"/>
              </a:lnSpc>
              <a:buNone/>
            </a:pPr>
            <a:r>
              <a:rPr lang="zh-CN" altLang="en-US" b="1" dirty="0">
                <a:solidFill>
                  <a:srgbClr val="C00000"/>
                </a:solidFill>
                <a:latin typeface="微软雅黑" panose="020B0503020204020204" pitchFamily="34" charset="-122"/>
                <a:ea typeface="微软雅黑" panose="020B0503020204020204" pitchFamily="34" charset="-122"/>
              </a:rPr>
              <a:t>逻辑表示</a:t>
            </a:r>
            <a:endParaRPr lang="en-US" altLang="zh-CN" b="1" dirty="0">
              <a:solidFill>
                <a:srgbClr val="C00000"/>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例：动态系统行为描述。在一个房间中，有一个机器人</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，一个衣柜</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，一个箱子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和两张桌子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。初始时，</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在</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旁边，且两手是空的，</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在桌子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上。下面给出</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将</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从桌子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上移到桌子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上并最后回到</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旁边的行为过程。</a:t>
            </a:r>
            <a:r>
              <a:rPr lang="zh-CN" altLang="en-US"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（规划问题）</a:t>
            </a:r>
            <a:endPar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ts val="1900"/>
              </a:lnSpc>
              <a:buNone/>
            </a:pPr>
            <a:r>
              <a:rPr lang="zh-CN" altLang="zh-CN" sz="2400" b="1" kern="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②用上述定义的谓词和逻辑连接符表示系统的初始状态和目标状态。</a:t>
            </a:r>
            <a:endParaRPr lang="zh-CN" altLang="zh-CN" sz="24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00000"/>
              </a:lnSpc>
            </a:pP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初始状态：</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At(Robot, Wardrobe)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Emptyhanded(Robot)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On(Box, A)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Table(A)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Table(B)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kern="1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Emptytable</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(B)</a:t>
            </a:r>
            <a:endPar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just">
              <a:lnSpc>
                <a:spcPct val="100000"/>
              </a:lnSpc>
            </a:pP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目标状态：</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At(Robot, Wardrobe)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Emptyhanded(Robot)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On(Box, B)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Table(A)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Table(B) </a:t>
            </a:r>
            <a:r>
              <a:rPr lang="zh-CN"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kern="1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Emptytable</a:t>
            </a:r>
            <a:r>
              <a:rPr lang="en-US" altLang="zh-CN" sz="2400" b="1" kern="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4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FC4EFC8E-2378-4FD1-8A27-28EF26CD7F28}"/>
              </a:ext>
            </a:extLst>
          </p:cNvPr>
          <p:cNvSpPr txBox="1"/>
          <p:nvPr/>
        </p:nvSpPr>
        <p:spPr>
          <a:xfrm>
            <a:off x="6560091" y="86818"/>
            <a:ext cx="5550845" cy="2139047"/>
          </a:xfrm>
          <a:prstGeom prst="rect">
            <a:avLst/>
          </a:prstGeom>
          <a:solidFill>
            <a:schemeClr val="accent6">
              <a:lumMod val="20000"/>
              <a:lumOff val="80000"/>
            </a:schemeClr>
          </a:solidFill>
        </p:spPr>
        <p:txBody>
          <a:bodyPr wrap="square">
            <a:spAutoFit/>
          </a:bodyPr>
          <a:lstStyle/>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Table(x)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a:t>
            </a: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Emptyhanded(y)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双手是空的，</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{Robot}</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At(y, 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的旁边，</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Wardrobe}     </a:t>
            </a: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Holds(y, 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拿着</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{Box}</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On(w, 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p>
          <a:p>
            <a:pPr algn="just">
              <a:spcBef>
                <a:spcPts val="600"/>
              </a:spcBef>
            </a:pPr>
            <a:r>
              <a:rPr lang="en-US" altLang="zh-CN" sz="18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Emptytable</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上是空的</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09935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880678" cy="5262090"/>
          </a:xfrm>
        </p:spPr>
        <p:txBody>
          <a:bodyPr>
            <a:normAutofit/>
          </a:bodyPr>
          <a:lstStyle/>
          <a:p>
            <a:pPr marL="0" indent="0" algn="just">
              <a:lnSpc>
                <a:spcPct val="150000"/>
              </a:lnSpc>
              <a:buNone/>
            </a:pPr>
            <a:r>
              <a:rPr lang="zh-CN" altLang="en-US" sz="2400" b="1" dirty="0">
                <a:solidFill>
                  <a:srgbClr val="C00000"/>
                </a:solidFill>
                <a:latin typeface="微软雅黑" panose="020B0503020204020204" pitchFamily="34" charset="-122"/>
                <a:ea typeface="微软雅黑" panose="020B0503020204020204" pitchFamily="34" charset="-122"/>
              </a:rPr>
              <a:t>逻辑表示</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例：动态系统行为描述。在一个房间中，有一个机器人</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，一个衣柜</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，一个箱子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和两张桌子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。初始时，</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在</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旁边，且两手是空的，</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在桌子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上。下面给出</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将</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从桌子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上移到桌子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上并最后回到</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旁边的行为过程。</a:t>
            </a:r>
            <a:r>
              <a:rPr lang="zh-CN" altLang="en-US"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（规划问题）</a:t>
            </a:r>
            <a:endPar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20000"/>
              </a:lnSpc>
              <a:spcBef>
                <a:spcPts val="0"/>
              </a:spcBef>
              <a:buNone/>
            </a:pPr>
            <a:r>
              <a:rPr lang="zh-CN" altLang="zh-CN" sz="2000" b="1" kern="100" dirty="0">
                <a:solidFill>
                  <a:srgbClr val="FF0000"/>
                </a:solidFill>
                <a:effectLst/>
                <a:latin typeface="Times New Roman" panose="02020603050405020304" pitchFamily="18" charset="0"/>
                <a:ea typeface="黑体" panose="02010609060101010101" pitchFamily="49" charset="-122"/>
              </a:rPr>
              <a:t>③</a:t>
            </a:r>
            <a:r>
              <a:rPr lang="en-US" altLang="zh-CN" sz="2000" b="1" kern="100" dirty="0">
                <a:solidFill>
                  <a:srgbClr val="FF0000"/>
                </a:solidFill>
                <a:latin typeface="Times New Roman" panose="02020603050405020304" pitchFamily="18" charset="0"/>
                <a:ea typeface="黑体" panose="02010609060101010101" pitchFamily="49" charset="-122"/>
              </a:rPr>
              <a:t> </a:t>
            </a:r>
            <a:r>
              <a:rPr lang="zh-CN" altLang="zh-CN" sz="2000" b="1" kern="100" dirty="0">
                <a:solidFill>
                  <a:srgbClr val="FF0000"/>
                </a:solidFill>
                <a:effectLst/>
                <a:latin typeface="Times New Roman" panose="02020603050405020304" pitchFamily="18" charset="0"/>
                <a:ea typeface="黑体" panose="02010609060101010101" pitchFamily="49" charset="-122"/>
              </a:rPr>
              <a:t>定义</a:t>
            </a:r>
            <a:r>
              <a:rPr lang="en-US" altLang="zh-CN" sz="2000" b="1" kern="100" dirty="0">
                <a:solidFill>
                  <a:srgbClr val="FF0000"/>
                </a:solidFill>
                <a:effectLst/>
                <a:latin typeface="Times New Roman" panose="02020603050405020304" pitchFamily="18" charset="0"/>
                <a:ea typeface="黑体" panose="02010609060101010101" pitchFamily="49" charset="-122"/>
              </a:rPr>
              <a:t>Robot</a:t>
            </a:r>
            <a:r>
              <a:rPr lang="zh-CN" altLang="zh-CN" sz="2000" b="1" kern="100" dirty="0">
                <a:solidFill>
                  <a:srgbClr val="FF0000"/>
                </a:solidFill>
                <a:effectLst/>
                <a:latin typeface="Times New Roman" panose="02020603050405020304" pitchFamily="18" charset="0"/>
                <a:ea typeface="黑体" panose="02010609060101010101" pitchFamily="49" charset="-122"/>
              </a:rPr>
              <a:t>行为谓词</a:t>
            </a:r>
            <a:r>
              <a:rPr lang="zh-CN" altLang="en-US" sz="2000" b="1" kern="100" dirty="0">
                <a:solidFill>
                  <a:srgbClr val="000000"/>
                </a:solidFill>
                <a:effectLst/>
                <a:latin typeface="Times New Roman" panose="02020603050405020304" pitchFamily="18" charset="0"/>
                <a:ea typeface="黑体" panose="02010609060101010101" pitchFamily="49" charset="-122"/>
              </a:rPr>
              <a:t>。</a:t>
            </a:r>
            <a:endParaRPr lang="en-US" altLang="zh-CN" sz="2000" b="1" kern="100" dirty="0">
              <a:solidFill>
                <a:srgbClr val="000000"/>
              </a:solidFill>
              <a:effectLst/>
              <a:latin typeface="Times New Roman" panose="02020603050405020304" pitchFamily="18" charset="0"/>
              <a:ea typeface="黑体" panose="02010609060101010101" pitchFamily="49" charset="-122"/>
            </a:endParaRPr>
          </a:p>
          <a:p>
            <a:pPr marL="0" indent="0" algn="just">
              <a:lnSpc>
                <a:spcPct val="120000"/>
              </a:lnSpc>
              <a:spcBef>
                <a:spcPts val="0"/>
              </a:spcBef>
              <a:buNone/>
            </a:pPr>
            <a:r>
              <a:rPr lang="en-US" altLang="zh-CN" sz="2000" b="1" kern="100" dirty="0" err="1">
                <a:solidFill>
                  <a:schemeClr val="accent6">
                    <a:lumMod val="50000"/>
                  </a:schemeClr>
                </a:solidFill>
                <a:effectLst/>
                <a:latin typeface="Times New Roman" panose="02020603050405020304" pitchFamily="18" charset="0"/>
                <a:ea typeface="黑体" panose="02010609060101010101" pitchFamily="49" charset="-122"/>
              </a:rPr>
              <a:t>Goto</a:t>
            </a:r>
            <a:r>
              <a:rPr lang="en-US" altLang="zh-CN" sz="2000" b="1" kern="100" dirty="0">
                <a:solidFill>
                  <a:schemeClr val="accent6">
                    <a:lumMod val="50000"/>
                  </a:schemeClr>
                </a:solidFill>
                <a:effectLst/>
                <a:latin typeface="Times New Roman" panose="02020603050405020304" pitchFamily="18" charset="0"/>
                <a:ea typeface="黑体" panose="02010609060101010101" pitchFamily="49" charset="-122"/>
              </a:rPr>
              <a:t>(x, y)</a:t>
            </a:r>
            <a:r>
              <a:rPr lang="zh-CN" altLang="zh-CN" sz="2000" b="1" kern="100" dirty="0">
                <a:solidFill>
                  <a:schemeClr val="accent6">
                    <a:lumMod val="50000"/>
                  </a:schemeClr>
                </a:solidFill>
                <a:effectLst/>
                <a:latin typeface="Times New Roman" panose="02020603050405020304" pitchFamily="18" charset="0"/>
                <a:ea typeface="黑体" panose="02010609060101010101" pitchFamily="49" charset="-122"/>
              </a:rPr>
              <a:t>：</a:t>
            </a:r>
            <a:r>
              <a:rPr lang="zh-CN" altLang="zh-CN" sz="2000" b="1" kern="100" dirty="0">
                <a:solidFill>
                  <a:srgbClr val="000000"/>
                </a:solidFill>
                <a:effectLst/>
                <a:latin typeface="Times New Roman" panose="02020603050405020304" pitchFamily="18" charset="0"/>
                <a:ea typeface="黑体" panose="02010609060101010101" pitchFamily="49" charset="-122"/>
              </a:rPr>
              <a:t>从</a:t>
            </a:r>
            <a:r>
              <a:rPr lang="en-US" altLang="zh-CN" sz="2000" b="1" kern="100" dirty="0">
                <a:solidFill>
                  <a:srgbClr val="000000"/>
                </a:solidFill>
                <a:effectLst/>
                <a:latin typeface="Times New Roman" panose="02020603050405020304" pitchFamily="18" charset="0"/>
                <a:ea typeface="黑体" panose="02010609060101010101" pitchFamily="49" charset="-122"/>
              </a:rPr>
              <a:t>x</a:t>
            </a:r>
            <a:r>
              <a:rPr lang="zh-CN" altLang="zh-CN" sz="2000" b="1" kern="100" dirty="0">
                <a:solidFill>
                  <a:srgbClr val="000000"/>
                </a:solidFill>
                <a:effectLst/>
                <a:latin typeface="Times New Roman" panose="02020603050405020304" pitchFamily="18" charset="0"/>
                <a:ea typeface="黑体" panose="02010609060101010101" pitchFamily="49" charset="-122"/>
              </a:rPr>
              <a:t>处移动到</a:t>
            </a:r>
            <a:r>
              <a:rPr lang="en-US" altLang="zh-CN" sz="2000" b="1" kern="100" dirty="0">
                <a:solidFill>
                  <a:srgbClr val="000000"/>
                </a:solidFill>
                <a:effectLst/>
                <a:latin typeface="Times New Roman" panose="02020603050405020304" pitchFamily="18" charset="0"/>
                <a:ea typeface="黑体" panose="02010609060101010101" pitchFamily="49" charset="-122"/>
              </a:rPr>
              <a:t>y</a:t>
            </a:r>
            <a:r>
              <a:rPr lang="zh-CN" altLang="zh-CN" sz="2000" b="1" kern="100" dirty="0">
                <a:solidFill>
                  <a:srgbClr val="000000"/>
                </a:solidFill>
                <a:effectLst/>
                <a:latin typeface="Times New Roman" panose="02020603050405020304" pitchFamily="18" charset="0"/>
                <a:ea typeface="黑体" panose="02010609060101010101" pitchFamily="49" charset="-122"/>
              </a:rPr>
              <a:t>处</a:t>
            </a:r>
            <a:r>
              <a:rPr lang="zh-CN" altLang="en-US" sz="2000" b="1" kern="100" dirty="0">
                <a:solidFill>
                  <a:srgbClr val="000000"/>
                </a:solidFill>
                <a:latin typeface="Times New Roman" panose="02020603050405020304" pitchFamily="18" charset="0"/>
                <a:ea typeface="黑体" panose="02010609060101010101" pitchFamily="49" charset="-122"/>
              </a:rPr>
              <a:t>；</a:t>
            </a:r>
            <a:r>
              <a:rPr lang="en-US" altLang="zh-CN" sz="2000" b="1" kern="100" dirty="0">
                <a:solidFill>
                  <a:schemeClr val="accent6">
                    <a:lumMod val="50000"/>
                  </a:schemeClr>
                </a:solidFill>
                <a:effectLst/>
                <a:latin typeface="Times New Roman" panose="02020603050405020304" pitchFamily="18" charset="0"/>
                <a:ea typeface="黑体" panose="02010609060101010101" pitchFamily="49" charset="-122"/>
              </a:rPr>
              <a:t>Pickup(x)</a:t>
            </a:r>
            <a:r>
              <a:rPr lang="zh-CN" altLang="zh-CN" sz="2000" b="1" kern="100" dirty="0">
                <a:solidFill>
                  <a:srgbClr val="000000"/>
                </a:solidFill>
                <a:effectLst/>
                <a:latin typeface="Times New Roman" panose="02020603050405020304" pitchFamily="18" charset="0"/>
                <a:ea typeface="黑体" panose="02010609060101010101" pitchFamily="49" charset="-122"/>
              </a:rPr>
              <a:t>：在</a:t>
            </a:r>
            <a:r>
              <a:rPr lang="en-US" altLang="zh-CN" sz="2000" b="1" kern="100" dirty="0">
                <a:solidFill>
                  <a:srgbClr val="000000"/>
                </a:solidFill>
                <a:effectLst/>
                <a:latin typeface="Times New Roman" panose="02020603050405020304" pitchFamily="18" charset="0"/>
                <a:ea typeface="黑体" panose="02010609060101010101" pitchFamily="49" charset="-122"/>
              </a:rPr>
              <a:t>x</a:t>
            </a:r>
            <a:r>
              <a:rPr lang="zh-CN" altLang="zh-CN" sz="2000" b="1" kern="100" dirty="0">
                <a:solidFill>
                  <a:srgbClr val="000000"/>
                </a:solidFill>
                <a:effectLst/>
                <a:latin typeface="Times New Roman" panose="02020603050405020304" pitchFamily="18" charset="0"/>
                <a:ea typeface="黑体" panose="02010609060101010101" pitchFamily="49" charset="-122"/>
              </a:rPr>
              <a:t>处拿起</a:t>
            </a:r>
            <a:r>
              <a:rPr lang="en-US" altLang="zh-CN" sz="2000" b="1" kern="100" dirty="0">
                <a:solidFill>
                  <a:srgbClr val="000000"/>
                </a:solidFill>
                <a:effectLst/>
                <a:latin typeface="Times New Roman" panose="02020603050405020304" pitchFamily="18" charset="0"/>
                <a:ea typeface="黑体" panose="02010609060101010101" pitchFamily="49" charset="-122"/>
              </a:rPr>
              <a:t>Box</a:t>
            </a:r>
            <a:r>
              <a:rPr lang="zh-CN" altLang="en-US" sz="2000" b="1" kern="100" dirty="0">
                <a:solidFill>
                  <a:srgbClr val="000000"/>
                </a:solidFill>
                <a:effectLst/>
                <a:latin typeface="Times New Roman" panose="02020603050405020304" pitchFamily="18" charset="0"/>
                <a:ea typeface="黑体" panose="02010609060101010101" pitchFamily="49" charset="-122"/>
              </a:rPr>
              <a:t>；</a:t>
            </a:r>
            <a:r>
              <a:rPr lang="en-US" altLang="zh-CN" sz="2000" b="1" kern="100" dirty="0">
                <a:solidFill>
                  <a:schemeClr val="accent6">
                    <a:lumMod val="50000"/>
                  </a:schemeClr>
                </a:solidFill>
                <a:effectLst/>
                <a:latin typeface="Times New Roman" panose="02020603050405020304" pitchFamily="18" charset="0"/>
                <a:ea typeface="黑体" panose="02010609060101010101" pitchFamily="49" charset="-122"/>
              </a:rPr>
              <a:t>Putdown(x)</a:t>
            </a:r>
            <a:r>
              <a:rPr lang="zh-CN" altLang="zh-CN" sz="2000" b="1" kern="100" dirty="0">
                <a:solidFill>
                  <a:srgbClr val="000000"/>
                </a:solidFill>
                <a:effectLst/>
                <a:latin typeface="Times New Roman" panose="02020603050405020304" pitchFamily="18" charset="0"/>
                <a:ea typeface="黑体" panose="02010609060101010101" pitchFamily="49" charset="-122"/>
              </a:rPr>
              <a:t>：在</a:t>
            </a:r>
            <a:r>
              <a:rPr lang="en-US" altLang="zh-CN" sz="2000" b="1" kern="100" dirty="0">
                <a:solidFill>
                  <a:srgbClr val="000000"/>
                </a:solidFill>
                <a:effectLst/>
                <a:latin typeface="Times New Roman" panose="02020603050405020304" pitchFamily="18" charset="0"/>
                <a:ea typeface="黑体" panose="02010609060101010101" pitchFamily="49" charset="-122"/>
              </a:rPr>
              <a:t>x</a:t>
            </a:r>
            <a:r>
              <a:rPr lang="zh-CN" altLang="zh-CN" sz="2000" b="1" kern="100" dirty="0">
                <a:solidFill>
                  <a:srgbClr val="000000"/>
                </a:solidFill>
                <a:effectLst/>
                <a:latin typeface="Times New Roman" panose="02020603050405020304" pitchFamily="18" charset="0"/>
                <a:ea typeface="黑体" panose="02010609060101010101" pitchFamily="49" charset="-122"/>
              </a:rPr>
              <a:t>处放下</a:t>
            </a:r>
            <a:r>
              <a:rPr lang="en-US" altLang="zh-CN" sz="2000" b="1" kern="100" dirty="0">
                <a:solidFill>
                  <a:srgbClr val="000000"/>
                </a:solidFill>
                <a:effectLst/>
                <a:latin typeface="Times New Roman" panose="02020603050405020304" pitchFamily="18" charset="0"/>
                <a:ea typeface="黑体" panose="02010609060101010101" pitchFamily="49" charset="-122"/>
              </a:rPr>
              <a:t>Box</a:t>
            </a:r>
            <a:endParaRPr lang="zh-CN" altLang="zh-CN" sz="20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zh-CN" altLang="zh-CN" sz="2000" b="1" kern="100" dirty="0">
                <a:solidFill>
                  <a:srgbClr val="000000"/>
                </a:solidFill>
                <a:effectLst/>
                <a:latin typeface="Times New Roman" panose="02020603050405020304" pitchFamily="18" charset="0"/>
                <a:ea typeface="黑体" panose="02010609060101010101" pitchFamily="49" charset="-122"/>
              </a:rPr>
              <a:t>动作通过</a:t>
            </a:r>
            <a:r>
              <a:rPr lang="zh-CN" altLang="zh-CN" sz="2000" b="1" kern="100" dirty="0">
                <a:solidFill>
                  <a:srgbClr val="FF0000"/>
                </a:solidFill>
                <a:effectLst/>
                <a:latin typeface="Times New Roman" panose="02020603050405020304" pitchFamily="18" charset="0"/>
                <a:ea typeface="黑体" panose="02010609060101010101" pitchFamily="49" charset="-122"/>
              </a:rPr>
              <a:t>删除</a:t>
            </a:r>
            <a:r>
              <a:rPr lang="zh-CN" altLang="zh-CN" sz="2000" b="1" kern="100" dirty="0">
                <a:solidFill>
                  <a:srgbClr val="000000"/>
                </a:solidFill>
                <a:effectLst/>
                <a:latin typeface="Times New Roman" panose="02020603050405020304" pitchFamily="18" charset="0"/>
                <a:ea typeface="黑体" panose="02010609060101010101" pitchFamily="49" charset="-122"/>
              </a:rPr>
              <a:t>和</a:t>
            </a:r>
            <a:r>
              <a:rPr lang="zh-CN" altLang="zh-CN" sz="2000" b="1" kern="100" dirty="0">
                <a:solidFill>
                  <a:srgbClr val="FF0000"/>
                </a:solidFill>
                <a:effectLst/>
                <a:latin typeface="Times New Roman" panose="02020603050405020304" pitchFamily="18" charset="0"/>
                <a:ea typeface="黑体" panose="02010609060101010101" pitchFamily="49" charset="-122"/>
              </a:rPr>
              <a:t>增加</a:t>
            </a:r>
            <a:r>
              <a:rPr lang="zh-CN" altLang="zh-CN" sz="2000" b="1" kern="100" dirty="0">
                <a:solidFill>
                  <a:srgbClr val="000000"/>
                </a:solidFill>
                <a:effectLst/>
                <a:latin typeface="Times New Roman" panose="02020603050405020304" pitchFamily="18" charset="0"/>
                <a:ea typeface="黑体" panose="02010609060101010101" pitchFamily="49" charset="-122"/>
              </a:rPr>
              <a:t>谓词公式来描述系统状态的具体变化。</a:t>
            </a:r>
            <a:endParaRPr lang="zh-CN" altLang="zh-CN" sz="2000" kern="100" dirty="0">
              <a:effectLst/>
              <a:latin typeface="Times New Roman" panose="02020603050405020304" pitchFamily="18" charset="0"/>
              <a:ea typeface="宋体" panose="02010600030101010101" pitchFamily="2" charset="-122"/>
            </a:endParaRPr>
          </a:p>
          <a:p>
            <a:pPr marL="0" indent="0" algn="just">
              <a:lnSpc>
                <a:spcPct val="150000"/>
              </a:lnSpc>
              <a:spcBef>
                <a:spcPts val="0"/>
              </a:spcBef>
              <a:buNone/>
            </a:pPr>
            <a:endPar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D286657D-D235-41D3-8D11-C643AEA6F2A2}"/>
              </a:ext>
            </a:extLst>
          </p:cNvPr>
          <p:cNvSpPr txBox="1"/>
          <p:nvPr/>
        </p:nvSpPr>
        <p:spPr>
          <a:xfrm>
            <a:off x="1195250" y="4877502"/>
            <a:ext cx="2924198" cy="1390124"/>
          </a:xfrm>
          <a:prstGeom prst="rect">
            <a:avLst/>
          </a:prstGeom>
          <a:solidFill>
            <a:schemeClr val="accent6">
              <a:lumMod val="20000"/>
              <a:lumOff val="80000"/>
            </a:schemeClr>
          </a:solidFill>
        </p:spPr>
        <p:txBody>
          <a:bodyPr wrap="none" rtlCol="0">
            <a:spAutoFit/>
          </a:bodyPr>
          <a:lstStyle/>
          <a:p>
            <a:pPr algn="just">
              <a:lnSpc>
                <a:spcPct val="120000"/>
              </a:lnSpc>
              <a:spcBef>
                <a:spcPts val="0"/>
              </a:spcBef>
            </a:pPr>
            <a:r>
              <a:rPr lang="en-US" altLang="zh-CN" sz="1800" b="1" kern="100" dirty="0" err="1">
                <a:solidFill>
                  <a:srgbClr val="C00000"/>
                </a:solidFill>
                <a:effectLst/>
                <a:latin typeface="Times New Roman" panose="02020603050405020304" pitchFamily="18" charset="0"/>
                <a:ea typeface="黑体" panose="02010609060101010101" pitchFamily="49" charset="-122"/>
              </a:rPr>
              <a:t>Goto</a:t>
            </a:r>
            <a:r>
              <a:rPr lang="en-US" altLang="zh-CN" sz="1800" b="1" kern="100" dirty="0">
                <a:solidFill>
                  <a:srgbClr val="C00000"/>
                </a:solidFill>
                <a:effectLst/>
                <a:latin typeface="Times New Roman" panose="02020603050405020304" pitchFamily="18" charset="0"/>
                <a:ea typeface="黑体" panose="02010609060101010101" pitchFamily="49" charset="-122"/>
              </a:rPr>
              <a:t>(x, y)</a:t>
            </a: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条件：</a:t>
            </a:r>
            <a:r>
              <a:rPr lang="en-US" altLang="zh-CN" sz="1800" b="1" kern="100" dirty="0">
                <a:solidFill>
                  <a:srgbClr val="000000"/>
                </a:solidFill>
                <a:effectLst/>
                <a:latin typeface="Times New Roman" panose="02020603050405020304" pitchFamily="18" charset="0"/>
                <a:ea typeface="黑体" panose="02010609060101010101" pitchFamily="49" charset="-122"/>
              </a:rPr>
              <a:t>At(Robot, x)</a:t>
            </a: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动作：删除</a:t>
            </a:r>
            <a:r>
              <a:rPr lang="en-US" altLang="zh-CN" sz="1800" b="1" kern="100" dirty="0">
                <a:solidFill>
                  <a:srgbClr val="000000"/>
                </a:solidFill>
                <a:effectLst/>
                <a:latin typeface="Times New Roman" panose="02020603050405020304" pitchFamily="18" charset="0"/>
                <a:ea typeface="黑体" panose="02010609060101010101" pitchFamily="49" charset="-122"/>
              </a:rPr>
              <a:t>At(Robot, x)  </a:t>
            </a:r>
            <a:endParaRPr lang="en-US" altLang="zh-CN" sz="1800" kern="100" dirty="0">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en-US" altLang="zh-CN" sz="1800" b="1" kern="100" dirty="0">
                <a:solidFill>
                  <a:srgbClr val="000000"/>
                </a:solidFill>
                <a:effectLst/>
                <a:latin typeface="Times New Roman" panose="02020603050405020304" pitchFamily="18" charset="0"/>
                <a:ea typeface="宋体" panose="02010600030101010101" pitchFamily="2"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增加</a:t>
            </a:r>
            <a:r>
              <a:rPr lang="en-US" altLang="zh-CN" sz="1800" b="1" kern="100" dirty="0">
                <a:solidFill>
                  <a:srgbClr val="000000"/>
                </a:solidFill>
                <a:effectLst/>
                <a:latin typeface="Times New Roman" panose="02020603050405020304" pitchFamily="18" charset="0"/>
                <a:ea typeface="黑体" panose="02010609060101010101" pitchFamily="49" charset="-122"/>
              </a:rPr>
              <a:t>At(Robot, y)</a:t>
            </a:r>
            <a:endParaRPr lang="zh-CN" altLang="zh-CN" sz="1800" kern="100" dirty="0">
              <a:effectLst/>
              <a:latin typeface="Times New Roman" panose="02020603050405020304" pitchFamily="18" charset="0"/>
              <a:ea typeface="宋体" panose="02010600030101010101" pitchFamily="2" charset="-122"/>
            </a:endParaRPr>
          </a:p>
        </p:txBody>
      </p:sp>
      <p:sp>
        <p:nvSpPr>
          <p:cNvPr id="9" name="文本框 8">
            <a:extLst>
              <a:ext uri="{FF2B5EF4-FFF2-40B4-BE49-F238E27FC236}">
                <a16:creationId xmlns:a16="http://schemas.microsoft.com/office/drawing/2014/main" id="{70F41207-A8D8-4EC2-8EFB-4F45DCB14C78}"/>
              </a:ext>
            </a:extLst>
          </p:cNvPr>
          <p:cNvSpPr txBox="1"/>
          <p:nvPr/>
        </p:nvSpPr>
        <p:spPr>
          <a:xfrm>
            <a:off x="4475714" y="4895209"/>
            <a:ext cx="7348255" cy="1390124"/>
          </a:xfrm>
          <a:prstGeom prst="rect">
            <a:avLst/>
          </a:prstGeom>
          <a:solidFill>
            <a:schemeClr val="accent6">
              <a:lumMod val="20000"/>
              <a:lumOff val="80000"/>
            </a:schemeClr>
          </a:solidFill>
        </p:spPr>
        <p:txBody>
          <a:bodyPr wrap="square">
            <a:spAutoFit/>
          </a:bodyPr>
          <a:lstStyle/>
          <a:p>
            <a:pPr algn="just">
              <a:lnSpc>
                <a:spcPct val="120000"/>
              </a:lnSpc>
              <a:spcBef>
                <a:spcPts val="0"/>
              </a:spcBef>
            </a:pPr>
            <a:r>
              <a:rPr lang="en-US" altLang="zh-CN" sz="1800" b="1" kern="100" dirty="0">
                <a:solidFill>
                  <a:srgbClr val="C00000"/>
                </a:solidFill>
                <a:effectLst/>
                <a:latin typeface="Times New Roman" panose="02020603050405020304" pitchFamily="18" charset="0"/>
                <a:ea typeface="黑体" panose="02010609060101010101" pitchFamily="49" charset="-122"/>
              </a:rPr>
              <a:t>Pickup(x)</a:t>
            </a: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条件：</a:t>
            </a:r>
            <a:r>
              <a:rPr lang="en-US" altLang="zh-CN" sz="1800" b="1" kern="100" dirty="0">
                <a:solidFill>
                  <a:srgbClr val="000000"/>
                </a:solidFill>
                <a:effectLst/>
                <a:latin typeface="Times New Roman" panose="02020603050405020304" pitchFamily="18" charset="0"/>
                <a:ea typeface="黑体" panose="02010609060101010101" pitchFamily="49" charset="-122"/>
              </a:rPr>
              <a:t>On(Box, x)</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Table(x)</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At(Robot, x)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Emptyhanded(Robot)</a:t>
            </a: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动作：删除</a:t>
            </a:r>
            <a:r>
              <a:rPr lang="en-US" altLang="zh-CN" sz="1800" b="1" kern="100" dirty="0">
                <a:solidFill>
                  <a:srgbClr val="000000"/>
                </a:solidFill>
                <a:effectLst/>
                <a:latin typeface="Times New Roman" panose="02020603050405020304" pitchFamily="18" charset="0"/>
                <a:ea typeface="黑体" panose="02010609060101010101" pitchFamily="49" charset="-122"/>
              </a:rPr>
              <a:t>On(Box, x)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Emptyhanded(Robot)  </a:t>
            </a: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增加</a:t>
            </a:r>
            <a:r>
              <a:rPr lang="en-US" altLang="zh-CN" sz="1800" b="1" kern="100" dirty="0">
                <a:solidFill>
                  <a:srgbClr val="000000"/>
                </a:solidFill>
                <a:effectLst/>
                <a:latin typeface="Times New Roman" panose="02020603050405020304" pitchFamily="18" charset="0"/>
                <a:ea typeface="黑体" panose="02010609060101010101" pitchFamily="49" charset="-122"/>
              </a:rPr>
              <a:t>Holds(Robot, Box)</a:t>
            </a:r>
            <a:r>
              <a:rPr lang="zh-CN"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Emptytable</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endParaRPr lang="zh-CN" altLang="zh-CN" sz="1800" kern="100" dirty="0">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BCB494A1-10E8-495D-897D-BD633E80E1CA}"/>
              </a:ext>
            </a:extLst>
          </p:cNvPr>
          <p:cNvSpPr txBox="1"/>
          <p:nvPr/>
        </p:nvSpPr>
        <p:spPr>
          <a:xfrm>
            <a:off x="6560091" y="86818"/>
            <a:ext cx="5550845" cy="2139047"/>
          </a:xfrm>
          <a:prstGeom prst="rect">
            <a:avLst/>
          </a:prstGeom>
          <a:solidFill>
            <a:schemeClr val="accent6">
              <a:lumMod val="20000"/>
              <a:lumOff val="80000"/>
            </a:schemeClr>
          </a:solidFill>
        </p:spPr>
        <p:txBody>
          <a:bodyPr wrap="square">
            <a:spAutoFit/>
          </a:bodyPr>
          <a:lstStyle/>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Table(x)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a:t>
            </a: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Emptyhanded(y)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双手是空的，</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{Robot}</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At(y, 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的旁边，</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Wardrobe}     </a:t>
            </a: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Holds(y, 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拿着</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{Box}</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On(w, 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p>
          <a:p>
            <a:pPr algn="just">
              <a:spcBef>
                <a:spcPts val="600"/>
              </a:spcBef>
            </a:pPr>
            <a:r>
              <a:rPr lang="en-US" altLang="zh-CN" sz="18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Emptytable</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上是空的</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91646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880678" cy="5262090"/>
          </a:xfrm>
        </p:spPr>
        <p:txBody>
          <a:bodyPr>
            <a:normAutofit/>
          </a:bodyPr>
          <a:lstStyle/>
          <a:p>
            <a:pPr marL="0" indent="0" algn="just">
              <a:lnSpc>
                <a:spcPct val="150000"/>
              </a:lnSpc>
              <a:buNone/>
            </a:pPr>
            <a:r>
              <a:rPr lang="zh-CN" altLang="en-US" sz="2400" b="1" dirty="0">
                <a:solidFill>
                  <a:srgbClr val="C00000"/>
                </a:solidFill>
                <a:latin typeface="微软雅黑" panose="020B0503020204020204" pitchFamily="34" charset="-122"/>
                <a:ea typeface="微软雅黑" panose="020B0503020204020204" pitchFamily="34" charset="-122"/>
              </a:rPr>
              <a:t>逻辑表示</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例：动态系统行为描述。在一个房间中，有一个机器人</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，一个衣柜</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，一个箱子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和两张桌子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。初始时，</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在</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旁边，且两手是空的，</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在桌子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上。下面给出</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将</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从桌子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上移到桌子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上并最后回到</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旁边的行为过程。</a:t>
            </a:r>
            <a:r>
              <a:rPr lang="zh-CN" altLang="en-US"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（规划问题）</a:t>
            </a:r>
            <a:endPar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ct val="120000"/>
              </a:lnSpc>
              <a:spcBef>
                <a:spcPts val="0"/>
              </a:spcBef>
              <a:buNone/>
            </a:pPr>
            <a:r>
              <a:rPr lang="zh-CN" altLang="zh-CN" sz="2000" b="1" kern="100" dirty="0">
                <a:solidFill>
                  <a:srgbClr val="FF0000"/>
                </a:solidFill>
                <a:effectLst/>
                <a:latin typeface="Times New Roman" panose="02020603050405020304" pitchFamily="18" charset="0"/>
                <a:ea typeface="黑体" panose="02010609060101010101" pitchFamily="49" charset="-122"/>
              </a:rPr>
              <a:t>③</a:t>
            </a:r>
            <a:r>
              <a:rPr lang="en-US" altLang="zh-CN" sz="2000" b="1" kern="100" dirty="0">
                <a:solidFill>
                  <a:srgbClr val="FF0000"/>
                </a:solidFill>
                <a:latin typeface="Times New Roman" panose="02020603050405020304" pitchFamily="18" charset="0"/>
                <a:ea typeface="黑体" panose="02010609060101010101" pitchFamily="49" charset="-122"/>
              </a:rPr>
              <a:t> </a:t>
            </a:r>
            <a:r>
              <a:rPr lang="zh-CN" altLang="zh-CN" sz="2000" b="1" kern="100" dirty="0">
                <a:solidFill>
                  <a:srgbClr val="FF0000"/>
                </a:solidFill>
                <a:effectLst/>
                <a:latin typeface="Times New Roman" panose="02020603050405020304" pitchFamily="18" charset="0"/>
                <a:ea typeface="黑体" panose="02010609060101010101" pitchFamily="49" charset="-122"/>
              </a:rPr>
              <a:t>定义</a:t>
            </a:r>
            <a:r>
              <a:rPr lang="en-US" altLang="zh-CN" sz="2000" b="1" kern="100" dirty="0">
                <a:solidFill>
                  <a:srgbClr val="FF0000"/>
                </a:solidFill>
                <a:effectLst/>
                <a:latin typeface="Times New Roman" panose="02020603050405020304" pitchFamily="18" charset="0"/>
                <a:ea typeface="黑体" panose="02010609060101010101" pitchFamily="49" charset="-122"/>
              </a:rPr>
              <a:t>Robot</a:t>
            </a:r>
            <a:r>
              <a:rPr lang="zh-CN" altLang="zh-CN" sz="2000" b="1" kern="100" dirty="0">
                <a:solidFill>
                  <a:srgbClr val="FF0000"/>
                </a:solidFill>
                <a:effectLst/>
                <a:latin typeface="Times New Roman" panose="02020603050405020304" pitchFamily="18" charset="0"/>
                <a:ea typeface="黑体" panose="02010609060101010101" pitchFamily="49" charset="-122"/>
              </a:rPr>
              <a:t>行为谓词</a:t>
            </a:r>
            <a:r>
              <a:rPr lang="zh-CN" altLang="en-US" sz="2000" b="1" kern="100" dirty="0">
                <a:solidFill>
                  <a:srgbClr val="000000"/>
                </a:solidFill>
                <a:effectLst/>
                <a:latin typeface="Times New Roman" panose="02020603050405020304" pitchFamily="18" charset="0"/>
                <a:ea typeface="黑体" panose="02010609060101010101" pitchFamily="49" charset="-122"/>
              </a:rPr>
              <a:t>。</a:t>
            </a:r>
            <a:endParaRPr lang="en-US" altLang="zh-CN" sz="2000" b="1" kern="100" dirty="0">
              <a:solidFill>
                <a:srgbClr val="000000"/>
              </a:solidFill>
              <a:effectLst/>
              <a:latin typeface="Times New Roman" panose="02020603050405020304" pitchFamily="18" charset="0"/>
              <a:ea typeface="黑体" panose="02010609060101010101" pitchFamily="49" charset="-122"/>
            </a:endParaRPr>
          </a:p>
          <a:p>
            <a:pPr marL="0" indent="0" algn="just">
              <a:lnSpc>
                <a:spcPct val="120000"/>
              </a:lnSpc>
              <a:spcBef>
                <a:spcPts val="0"/>
              </a:spcBef>
              <a:buNone/>
            </a:pPr>
            <a:r>
              <a:rPr lang="en-US" altLang="zh-CN" sz="2000" b="1" kern="100" dirty="0" err="1">
                <a:solidFill>
                  <a:schemeClr val="accent6">
                    <a:lumMod val="50000"/>
                  </a:schemeClr>
                </a:solidFill>
                <a:effectLst/>
                <a:latin typeface="Times New Roman" panose="02020603050405020304" pitchFamily="18" charset="0"/>
                <a:ea typeface="黑体" panose="02010609060101010101" pitchFamily="49" charset="-122"/>
              </a:rPr>
              <a:t>Goto</a:t>
            </a:r>
            <a:r>
              <a:rPr lang="en-US" altLang="zh-CN" sz="2000" b="1" kern="100" dirty="0">
                <a:solidFill>
                  <a:schemeClr val="accent6">
                    <a:lumMod val="50000"/>
                  </a:schemeClr>
                </a:solidFill>
                <a:effectLst/>
                <a:latin typeface="Times New Roman" panose="02020603050405020304" pitchFamily="18" charset="0"/>
                <a:ea typeface="黑体" panose="02010609060101010101" pitchFamily="49" charset="-122"/>
              </a:rPr>
              <a:t>(x, y)</a:t>
            </a:r>
            <a:r>
              <a:rPr lang="zh-CN" altLang="zh-CN" sz="2000" b="1" kern="100" dirty="0">
                <a:solidFill>
                  <a:srgbClr val="000000"/>
                </a:solidFill>
                <a:effectLst/>
                <a:latin typeface="Times New Roman" panose="02020603050405020304" pitchFamily="18" charset="0"/>
                <a:ea typeface="黑体" panose="02010609060101010101" pitchFamily="49" charset="-122"/>
              </a:rPr>
              <a:t>：从</a:t>
            </a:r>
            <a:r>
              <a:rPr lang="en-US" altLang="zh-CN" sz="2000" b="1" kern="100" dirty="0">
                <a:solidFill>
                  <a:srgbClr val="000000"/>
                </a:solidFill>
                <a:effectLst/>
                <a:latin typeface="Times New Roman" panose="02020603050405020304" pitchFamily="18" charset="0"/>
                <a:ea typeface="黑体" panose="02010609060101010101" pitchFamily="49" charset="-122"/>
              </a:rPr>
              <a:t>x</a:t>
            </a:r>
            <a:r>
              <a:rPr lang="zh-CN" altLang="zh-CN" sz="2000" b="1" kern="100" dirty="0">
                <a:solidFill>
                  <a:srgbClr val="000000"/>
                </a:solidFill>
                <a:effectLst/>
                <a:latin typeface="Times New Roman" panose="02020603050405020304" pitchFamily="18" charset="0"/>
                <a:ea typeface="黑体" panose="02010609060101010101" pitchFamily="49" charset="-122"/>
              </a:rPr>
              <a:t>处移动到</a:t>
            </a:r>
            <a:r>
              <a:rPr lang="en-US" altLang="zh-CN" sz="2000" b="1" kern="100" dirty="0">
                <a:solidFill>
                  <a:srgbClr val="000000"/>
                </a:solidFill>
                <a:effectLst/>
                <a:latin typeface="Times New Roman" panose="02020603050405020304" pitchFamily="18" charset="0"/>
                <a:ea typeface="黑体" panose="02010609060101010101" pitchFamily="49" charset="-122"/>
              </a:rPr>
              <a:t>y</a:t>
            </a:r>
            <a:r>
              <a:rPr lang="zh-CN" altLang="zh-CN" sz="2000" b="1" kern="100" dirty="0">
                <a:solidFill>
                  <a:srgbClr val="000000"/>
                </a:solidFill>
                <a:effectLst/>
                <a:latin typeface="Times New Roman" panose="02020603050405020304" pitchFamily="18" charset="0"/>
                <a:ea typeface="黑体" panose="02010609060101010101" pitchFamily="49" charset="-122"/>
              </a:rPr>
              <a:t>处</a:t>
            </a:r>
            <a:r>
              <a:rPr lang="zh-CN" altLang="en-US" sz="2000" b="1" kern="100" dirty="0">
                <a:solidFill>
                  <a:srgbClr val="000000"/>
                </a:solidFill>
                <a:latin typeface="Times New Roman" panose="02020603050405020304" pitchFamily="18" charset="0"/>
                <a:ea typeface="黑体" panose="02010609060101010101" pitchFamily="49" charset="-122"/>
              </a:rPr>
              <a:t>；</a:t>
            </a:r>
            <a:r>
              <a:rPr lang="en-US" altLang="zh-CN" sz="2000" b="1" kern="100" dirty="0">
                <a:solidFill>
                  <a:schemeClr val="accent6">
                    <a:lumMod val="50000"/>
                  </a:schemeClr>
                </a:solidFill>
                <a:effectLst/>
                <a:latin typeface="Times New Roman" panose="02020603050405020304" pitchFamily="18" charset="0"/>
                <a:ea typeface="黑体" panose="02010609060101010101" pitchFamily="49" charset="-122"/>
              </a:rPr>
              <a:t>Pickup(x)</a:t>
            </a:r>
            <a:r>
              <a:rPr lang="zh-CN" altLang="zh-CN" sz="2000" b="1" kern="100" dirty="0">
                <a:solidFill>
                  <a:srgbClr val="000000"/>
                </a:solidFill>
                <a:effectLst/>
                <a:latin typeface="Times New Roman" panose="02020603050405020304" pitchFamily="18" charset="0"/>
                <a:ea typeface="黑体" panose="02010609060101010101" pitchFamily="49" charset="-122"/>
              </a:rPr>
              <a:t>：在</a:t>
            </a:r>
            <a:r>
              <a:rPr lang="en-US" altLang="zh-CN" sz="2000" b="1" kern="100" dirty="0">
                <a:solidFill>
                  <a:srgbClr val="000000"/>
                </a:solidFill>
                <a:effectLst/>
                <a:latin typeface="Times New Roman" panose="02020603050405020304" pitchFamily="18" charset="0"/>
                <a:ea typeface="黑体" panose="02010609060101010101" pitchFamily="49" charset="-122"/>
              </a:rPr>
              <a:t>x</a:t>
            </a:r>
            <a:r>
              <a:rPr lang="zh-CN" altLang="zh-CN" sz="2000" b="1" kern="100" dirty="0">
                <a:solidFill>
                  <a:srgbClr val="000000"/>
                </a:solidFill>
                <a:effectLst/>
                <a:latin typeface="Times New Roman" panose="02020603050405020304" pitchFamily="18" charset="0"/>
                <a:ea typeface="黑体" panose="02010609060101010101" pitchFamily="49" charset="-122"/>
              </a:rPr>
              <a:t>处拿起</a:t>
            </a:r>
            <a:r>
              <a:rPr lang="en-US" altLang="zh-CN" sz="2000" b="1" kern="100" dirty="0">
                <a:solidFill>
                  <a:srgbClr val="000000"/>
                </a:solidFill>
                <a:effectLst/>
                <a:latin typeface="Times New Roman" panose="02020603050405020304" pitchFamily="18" charset="0"/>
                <a:ea typeface="黑体" panose="02010609060101010101" pitchFamily="49" charset="-122"/>
              </a:rPr>
              <a:t>Box</a:t>
            </a:r>
            <a:r>
              <a:rPr lang="zh-CN" altLang="en-US" sz="2000" b="1" kern="100" dirty="0">
                <a:solidFill>
                  <a:srgbClr val="000000"/>
                </a:solidFill>
                <a:effectLst/>
                <a:latin typeface="Times New Roman" panose="02020603050405020304" pitchFamily="18" charset="0"/>
                <a:ea typeface="黑体" panose="02010609060101010101" pitchFamily="49" charset="-122"/>
              </a:rPr>
              <a:t>；</a:t>
            </a:r>
            <a:r>
              <a:rPr lang="en-US" altLang="zh-CN" sz="2000" b="1" kern="100" dirty="0">
                <a:solidFill>
                  <a:schemeClr val="accent6">
                    <a:lumMod val="50000"/>
                  </a:schemeClr>
                </a:solidFill>
                <a:effectLst/>
                <a:latin typeface="Times New Roman" panose="02020603050405020304" pitchFamily="18" charset="0"/>
                <a:ea typeface="黑体" panose="02010609060101010101" pitchFamily="49" charset="-122"/>
              </a:rPr>
              <a:t>Putdown(x)</a:t>
            </a:r>
            <a:r>
              <a:rPr lang="zh-CN" altLang="zh-CN" sz="2000" b="1" kern="100" dirty="0">
                <a:solidFill>
                  <a:srgbClr val="000000"/>
                </a:solidFill>
                <a:effectLst/>
                <a:latin typeface="Times New Roman" panose="02020603050405020304" pitchFamily="18" charset="0"/>
                <a:ea typeface="黑体" panose="02010609060101010101" pitchFamily="49" charset="-122"/>
              </a:rPr>
              <a:t>：在</a:t>
            </a:r>
            <a:r>
              <a:rPr lang="en-US" altLang="zh-CN" sz="2000" b="1" kern="100" dirty="0">
                <a:solidFill>
                  <a:srgbClr val="000000"/>
                </a:solidFill>
                <a:effectLst/>
                <a:latin typeface="Times New Roman" panose="02020603050405020304" pitchFamily="18" charset="0"/>
                <a:ea typeface="黑体" panose="02010609060101010101" pitchFamily="49" charset="-122"/>
              </a:rPr>
              <a:t>x</a:t>
            </a:r>
            <a:r>
              <a:rPr lang="zh-CN" altLang="zh-CN" sz="2000" b="1" kern="100" dirty="0">
                <a:solidFill>
                  <a:srgbClr val="000000"/>
                </a:solidFill>
                <a:effectLst/>
                <a:latin typeface="Times New Roman" panose="02020603050405020304" pitchFamily="18" charset="0"/>
                <a:ea typeface="黑体" panose="02010609060101010101" pitchFamily="49" charset="-122"/>
              </a:rPr>
              <a:t>处放下</a:t>
            </a:r>
            <a:r>
              <a:rPr lang="en-US" altLang="zh-CN" sz="2000" b="1" kern="100" dirty="0">
                <a:solidFill>
                  <a:srgbClr val="000000"/>
                </a:solidFill>
                <a:effectLst/>
                <a:latin typeface="Times New Roman" panose="02020603050405020304" pitchFamily="18" charset="0"/>
                <a:ea typeface="黑体" panose="02010609060101010101" pitchFamily="49" charset="-122"/>
              </a:rPr>
              <a:t>Box</a:t>
            </a:r>
            <a:endParaRPr lang="zh-CN" altLang="zh-CN" sz="20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zh-CN" altLang="zh-CN" sz="2000" b="1" kern="100" dirty="0">
                <a:solidFill>
                  <a:srgbClr val="000000"/>
                </a:solidFill>
                <a:effectLst/>
                <a:latin typeface="Times New Roman" panose="02020603050405020304" pitchFamily="18" charset="0"/>
                <a:ea typeface="黑体" panose="02010609060101010101" pitchFamily="49" charset="-122"/>
              </a:rPr>
              <a:t>动作通过</a:t>
            </a:r>
            <a:r>
              <a:rPr lang="zh-CN" altLang="zh-CN" sz="2000" b="1" kern="100" dirty="0">
                <a:solidFill>
                  <a:srgbClr val="FF0000"/>
                </a:solidFill>
                <a:effectLst/>
                <a:latin typeface="Times New Roman" panose="02020603050405020304" pitchFamily="18" charset="0"/>
                <a:ea typeface="黑体" panose="02010609060101010101" pitchFamily="49" charset="-122"/>
              </a:rPr>
              <a:t>删除</a:t>
            </a:r>
            <a:r>
              <a:rPr lang="zh-CN" altLang="zh-CN" sz="2000" b="1" kern="100" dirty="0">
                <a:solidFill>
                  <a:srgbClr val="000000"/>
                </a:solidFill>
                <a:effectLst/>
                <a:latin typeface="Times New Roman" panose="02020603050405020304" pitchFamily="18" charset="0"/>
                <a:ea typeface="黑体" panose="02010609060101010101" pitchFamily="49" charset="-122"/>
              </a:rPr>
              <a:t>和</a:t>
            </a:r>
            <a:r>
              <a:rPr lang="zh-CN" altLang="zh-CN" sz="2000" b="1" kern="100" dirty="0">
                <a:solidFill>
                  <a:srgbClr val="FF0000"/>
                </a:solidFill>
                <a:effectLst/>
                <a:latin typeface="Times New Roman" panose="02020603050405020304" pitchFamily="18" charset="0"/>
                <a:ea typeface="黑体" panose="02010609060101010101" pitchFamily="49" charset="-122"/>
              </a:rPr>
              <a:t>增加</a:t>
            </a:r>
            <a:r>
              <a:rPr lang="zh-CN" altLang="zh-CN" sz="2000" b="1" kern="100" dirty="0">
                <a:solidFill>
                  <a:srgbClr val="000000"/>
                </a:solidFill>
                <a:effectLst/>
                <a:latin typeface="Times New Roman" panose="02020603050405020304" pitchFamily="18" charset="0"/>
                <a:ea typeface="黑体" panose="02010609060101010101" pitchFamily="49" charset="-122"/>
              </a:rPr>
              <a:t>谓词公式来描述系统状态的具体变化。</a:t>
            </a:r>
            <a:endParaRPr lang="zh-CN" altLang="zh-CN" sz="2000" kern="100" dirty="0">
              <a:effectLst/>
              <a:latin typeface="Times New Roman" panose="02020603050405020304" pitchFamily="18" charset="0"/>
              <a:ea typeface="宋体" panose="02010600030101010101" pitchFamily="2" charset="-122"/>
            </a:endParaRPr>
          </a:p>
          <a:p>
            <a:pPr marL="0" indent="0" algn="just">
              <a:lnSpc>
                <a:spcPct val="150000"/>
              </a:lnSpc>
              <a:spcBef>
                <a:spcPts val="0"/>
              </a:spcBef>
              <a:buNone/>
            </a:pPr>
            <a:endPar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963D9841-8687-480A-91E4-E2B62D0B76BB}"/>
              </a:ext>
            </a:extLst>
          </p:cNvPr>
          <p:cNvSpPr txBox="1"/>
          <p:nvPr/>
        </p:nvSpPr>
        <p:spPr>
          <a:xfrm>
            <a:off x="838200" y="4783435"/>
            <a:ext cx="6095256" cy="1390124"/>
          </a:xfrm>
          <a:prstGeom prst="rect">
            <a:avLst/>
          </a:prstGeom>
          <a:solidFill>
            <a:schemeClr val="accent6">
              <a:lumMod val="20000"/>
              <a:lumOff val="80000"/>
            </a:schemeClr>
          </a:solidFill>
        </p:spPr>
        <p:txBody>
          <a:bodyPr wrap="square">
            <a:spAutoFit/>
          </a:bodyPr>
          <a:lstStyle/>
          <a:p>
            <a:pPr algn="just">
              <a:lnSpc>
                <a:spcPct val="120000"/>
              </a:lnSpc>
              <a:spcBef>
                <a:spcPts val="0"/>
              </a:spcBef>
            </a:pPr>
            <a:r>
              <a:rPr lang="en-US" altLang="zh-CN" sz="1800" b="1" kern="100" dirty="0">
                <a:solidFill>
                  <a:srgbClr val="C00000"/>
                </a:solidFill>
                <a:effectLst/>
                <a:latin typeface="Times New Roman" panose="02020603050405020304" pitchFamily="18" charset="0"/>
                <a:ea typeface="黑体" panose="02010609060101010101" pitchFamily="49" charset="-122"/>
              </a:rPr>
              <a:t>Putdown(x)</a:t>
            </a: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条件：</a:t>
            </a:r>
            <a:r>
              <a:rPr lang="en-US" altLang="zh-CN" sz="1800" b="1" kern="100" dirty="0">
                <a:solidFill>
                  <a:srgbClr val="000000"/>
                </a:solidFill>
                <a:effectLst/>
                <a:latin typeface="Times New Roman" panose="02020603050405020304" pitchFamily="18" charset="0"/>
                <a:ea typeface="黑体" panose="02010609060101010101" pitchFamily="49" charset="-122"/>
              </a:rPr>
              <a:t>Table(x)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At(Robot, x)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Holds(Robot, Box)</a:t>
            </a: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动作：删除</a:t>
            </a:r>
            <a:r>
              <a:rPr lang="en-US" altLang="zh-CN" sz="1800" b="1" kern="100" dirty="0">
                <a:solidFill>
                  <a:srgbClr val="000000"/>
                </a:solidFill>
                <a:effectLst/>
                <a:latin typeface="Times New Roman" panose="02020603050405020304" pitchFamily="18" charset="0"/>
                <a:ea typeface="黑体" panose="02010609060101010101" pitchFamily="49" charset="-122"/>
              </a:rPr>
              <a:t>Holds(Robot, Box)</a:t>
            </a:r>
            <a:r>
              <a:rPr lang="zh-CN"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Emptytable</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endParaRPr lang="zh-CN" altLang="zh-CN" sz="1800" kern="100" dirty="0">
              <a:effectLst/>
              <a:latin typeface="Times New Roman" panose="02020603050405020304" pitchFamily="18" charset="0"/>
              <a:ea typeface="宋体" panose="02010600030101010101" pitchFamily="2" charset="-122"/>
            </a:endParaRPr>
          </a:p>
          <a:p>
            <a:pPr marL="0" indent="0" algn="just">
              <a:lnSpc>
                <a:spcPct val="120000"/>
              </a:lnSpc>
              <a:spcBef>
                <a:spcPts val="0"/>
              </a:spcBef>
              <a:buNone/>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增加</a:t>
            </a:r>
            <a:r>
              <a:rPr lang="en-US" altLang="zh-CN" sz="1800" b="1" kern="100" dirty="0">
                <a:solidFill>
                  <a:srgbClr val="000000"/>
                </a:solidFill>
                <a:effectLst/>
                <a:latin typeface="Times New Roman" panose="02020603050405020304" pitchFamily="18" charset="0"/>
                <a:ea typeface="黑体" panose="02010609060101010101" pitchFamily="49" charset="-122"/>
              </a:rPr>
              <a:t>On(Box, x)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Emptyhanded(Robot)</a:t>
            </a:r>
            <a:endParaRPr lang="zh-CN" altLang="zh-CN" sz="1800" kern="100" dirty="0">
              <a:effectLst/>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BD4EB464-DB0B-4DD9-9DD6-5E3E1BF974F8}"/>
              </a:ext>
            </a:extLst>
          </p:cNvPr>
          <p:cNvSpPr txBox="1"/>
          <p:nvPr/>
        </p:nvSpPr>
        <p:spPr>
          <a:xfrm>
            <a:off x="6560091" y="86818"/>
            <a:ext cx="5550845" cy="2139047"/>
          </a:xfrm>
          <a:prstGeom prst="rect">
            <a:avLst/>
          </a:prstGeom>
          <a:solidFill>
            <a:schemeClr val="accent6">
              <a:lumMod val="20000"/>
              <a:lumOff val="80000"/>
            </a:schemeClr>
          </a:solidFill>
        </p:spPr>
        <p:txBody>
          <a:bodyPr wrap="square">
            <a:spAutoFit/>
          </a:bodyPr>
          <a:lstStyle/>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Table(x)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a:t>
            </a: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Emptyhanded(y)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双手是空的，</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{Robot}</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At(y, 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的旁边，</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Wardrobe}     </a:t>
            </a: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Holds(y, 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拿着</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{Box}</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On(w, 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p>
          <a:p>
            <a:pPr algn="just">
              <a:spcBef>
                <a:spcPts val="600"/>
              </a:spcBef>
            </a:pPr>
            <a:r>
              <a:rPr lang="en-US" altLang="zh-CN" sz="18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Emptytable</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上是空的</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36631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4">
            <a:extLst>
              <a:ext uri="{FF2B5EF4-FFF2-40B4-BE49-F238E27FC236}">
                <a16:creationId xmlns:a16="http://schemas.microsoft.com/office/drawing/2014/main" id="{B97ABCBA-4AB4-438C-91FD-BE65FAD6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90" y="2065508"/>
            <a:ext cx="1892532" cy="211324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2EF9BA38-65F2-41D3-962A-7702F99929B9}"/>
              </a:ext>
            </a:extLst>
          </p:cNvPr>
          <p:cNvSpPr txBox="1"/>
          <p:nvPr/>
        </p:nvSpPr>
        <p:spPr>
          <a:xfrm>
            <a:off x="2429106" y="2301974"/>
            <a:ext cx="9762894" cy="1195712"/>
          </a:xfrm>
          <a:prstGeom prst="rect">
            <a:avLst/>
          </a:prstGeom>
          <a:noFill/>
        </p:spPr>
        <p:txBody>
          <a:bodyPr wrap="square">
            <a:spAutoFit/>
          </a:bodyPr>
          <a:lstStyle/>
          <a:p>
            <a:pPr algn="just">
              <a:lnSpc>
                <a:spcPct val="120000"/>
              </a:lnSpc>
            </a:pPr>
            <a:r>
              <a:rPr lang="zh-CN" altLang="zh-CN" sz="3200" b="1" kern="1200" dirty="0">
                <a:solidFill>
                  <a:srgbClr val="C00000"/>
                </a:solidFill>
                <a:effectLst/>
                <a:latin typeface="宋体" panose="02010600030101010101" pitchFamily="2" charset="-122"/>
                <a:ea typeface="黑体" panose="02010609060101010101" pitchFamily="49" charset="-122"/>
                <a:cs typeface="Times New Roman" panose="02020603050405020304" pitchFamily="18" charset="0"/>
              </a:rPr>
              <a:t>知识工程是人工智能时代最有意义的课题之一。</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a:p>
            <a:pPr marR="916940" algn="ctr">
              <a:lnSpc>
                <a:spcPct val="120000"/>
              </a:lnSpc>
            </a:pPr>
            <a:r>
              <a:rPr lang="en-US" altLang="zh-CN" sz="3200" b="1" kern="1200" dirty="0">
                <a:solidFill>
                  <a:srgbClr val="002060"/>
                </a:solidFill>
                <a:effectLst/>
                <a:latin typeface="黑体" panose="02010609060101010101" pitchFamily="49" charset="-122"/>
                <a:ea typeface="宋体" panose="02010600030101010101" pitchFamily="2" charset="-122"/>
                <a:cs typeface="Times New Roman" panose="02020603050405020304" pitchFamily="18" charset="0"/>
              </a:rPr>
              <a:t>    </a:t>
            </a:r>
            <a:r>
              <a:rPr lang="en-US" altLang="zh-CN" sz="2800" b="1" kern="1200" dirty="0">
                <a:solidFill>
                  <a:srgbClr val="002060"/>
                </a:solidFill>
                <a:effectLst/>
                <a:latin typeface="黑体" panose="02010609060101010101" pitchFamily="49" charset="-122"/>
                <a:ea typeface="宋体" panose="02010600030101010101" pitchFamily="2" charset="-122"/>
                <a:cs typeface="Times New Roman" panose="02020603050405020304" pitchFamily="18" charset="0"/>
              </a:rPr>
              <a:t>---- </a:t>
            </a:r>
            <a:r>
              <a:rPr lang="zh-CN" altLang="zh-CN" sz="2800" b="1" kern="1200" dirty="0">
                <a:solidFill>
                  <a:srgbClr val="002060"/>
                </a:solidFill>
                <a:effectLst/>
                <a:latin typeface="宋体" panose="02010600030101010101" pitchFamily="2" charset="-122"/>
                <a:ea typeface="黑体" panose="02010609060101010101" pitchFamily="49" charset="-122"/>
                <a:cs typeface="Times New Roman" panose="02020603050405020304" pitchFamily="18" charset="0"/>
              </a:rPr>
              <a:t>中国人工智能学会前任理事长 李德毅院士</a:t>
            </a:r>
            <a:endParaRPr lang="zh-CN" altLang="zh-CN"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959759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588412" y="1311236"/>
            <a:ext cx="10880678" cy="5262090"/>
          </a:xfrm>
        </p:spPr>
        <p:txBody>
          <a:bodyPr>
            <a:normAutofit/>
          </a:bodyPr>
          <a:lstStyle/>
          <a:p>
            <a:pPr marL="0" indent="0" algn="just">
              <a:lnSpc>
                <a:spcPct val="150000"/>
              </a:lnSpc>
              <a:buNone/>
            </a:pPr>
            <a:r>
              <a:rPr lang="zh-CN" altLang="en-US" sz="2400" b="1" dirty="0">
                <a:solidFill>
                  <a:srgbClr val="C00000"/>
                </a:solidFill>
                <a:latin typeface="微软雅黑" panose="020B0503020204020204" pitchFamily="34" charset="-122"/>
                <a:ea typeface="微软雅黑" panose="020B0503020204020204" pitchFamily="34" charset="-122"/>
              </a:rPr>
              <a:t>逻辑表示</a:t>
            </a:r>
            <a:endParaRPr lang="en-US" altLang="zh-CN" sz="2400" b="1" dirty="0">
              <a:solidFill>
                <a:srgbClr val="C00000"/>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例：动态系统行为描述。在一个房间中，有一个机器人</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，一个衣柜</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，一个箱子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和两张桌子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。初始时，</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在</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旁边，且两手是空的，</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在桌子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上。下面给出</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Robot</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将</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Box</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从桌子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上移到桌子</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B</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上并最后回到</a:t>
            </a:r>
            <a:r>
              <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Wardrobe</a:t>
            </a:r>
            <a:r>
              <a:rPr lang="zh-CN"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旁边的行为过程。</a:t>
            </a:r>
            <a:r>
              <a:rPr lang="zh-CN" altLang="en-US"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rPr>
              <a:t>（规划问题）</a:t>
            </a:r>
            <a:endPar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indent="0" algn="just">
              <a:lnSpc>
                <a:spcPts val="1900"/>
              </a:lnSpc>
              <a:buNone/>
            </a:pPr>
            <a:r>
              <a:rPr lang="zh-CN" altLang="zh-CN" sz="2000" b="1" kern="100" dirty="0">
                <a:solidFill>
                  <a:srgbClr val="FF0000"/>
                </a:solidFill>
                <a:effectLst/>
                <a:latin typeface="微软雅黑" panose="020B0503020204020204" pitchFamily="34" charset="-122"/>
                <a:ea typeface="微软雅黑" panose="020B0503020204020204" pitchFamily="34" charset="-122"/>
              </a:rPr>
              <a:t>④</a:t>
            </a:r>
            <a:r>
              <a:rPr lang="en-US" altLang="zh-CN" sz="2000" b="1" kern="100" dirty="0">
                <a:solidFill>
                  <a:srgbClr val="FF0000"/>
                </a:solidFill>
                <a:latin typeface="微软雅黑" panose="020B0503020204020204" pitchFamily="34" charset="-122"/>
                <a:ea typeface="微软雅黑" panose="020B0503020204020204" pitchFamily="34" charset="-122"/>
              </a:rPr>
              <a:t> </a:t>
            </a:r>
            <a:r>
              <a:rPr lang="zh-CN" altLang="zh-CN" sz="2000" b="1" kern="100" dirty="0">
                <a:solidFill>
                  <a:srgbClr val="FF0000"/>
                </a:solidFill>
                <a:effectLst/>
                <a:latin typeface="微软雅黑" panose="020B0503020204020204" pitchFamily="34" charset="-122"/>
                <a:ea typeface="微软雅黑" panose="020B0503020204020204" pitchFamily="34" charset="-122"/>
              </a:rPr>
              <a:t>从初始状态出发，根据条件实施行为并改变系统状态，直至达到目标状态。</a:t>
            </a:r>
            <a:endParaRPr lang="zh-CN" altLang="zh-CN" sz="2000" kern="100" dirty="0">
              <a:solidFill>
                <a:srgbClr val="FF0000"/>
              </a:solidFill>
              <a:effectLst/>
              <a:latin typeface="微软雅黑" panose="020B0503020204020204" pitchFamily="34" charset="-122"/>
              <a:ea typeface="微软雅黑" panose="020B0503020204020204" pitchFamily="34" charset="-122"/>
            </a:endParaRPr>
          </a:p>
          <a:p>
            <a:pPr marL="0" indent="0" algn="just">
              <a:lnSpc>
                <a:spcPct val="150000"/>
              </a:lnSpc>
              <a:spcBef>
                <a:spcPts val="0"/>
              </a:spcBef>
              <a:buNone/>
            </a:pPr>
            <a:endPar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A16D72FA-E438-4A04-848E-BF2A0500A616}"/>
              </a:ext>
            </a:extLst>
          </p:cNvPr>
          <p:cNvSpPr txBox="1"/>
          <p:nvPr/>
        </p:nvSpPr>
        <p:spPr>
          <a:xfrm>
            <a:off x="218965" y="3673284"/>
            <a:ext cx="11619571" cy="3049553"/>
          </a:xfrm>
          <a:prstGeom prst="rect">
            <a:avLst/>
          </a:prstGeom>
          <a:solidFill>
            <a:schemeClr val="accent6">
              <a:lumMod val="20000"/>
              <a:lumOff val="80000"/>
            </a:schemeClr>
          </a:solidFill>
        </p:spPr>
        <p:txBody>
          <a:bodyPr wrap="square">
            <a:spAutoFit/>
          </a:bodyPr>
          <a:lstStyle/>
          <a:p>
            <a:pPr algn="just">
              <a:lnSpc>
                <a:spcPts val="1900"/>
              </a:lnSpc>
            </a:pPr>
            <a:r>
              <a:rPr lang="zh-CN" altLang="zh-CN" sz="1800" b="1" kern="100" dirty="0">
                <a:solidFill>
                  <a:srgbClr val="000000"/>
                </a:solidFill>
                <a:effectLst/>
                <a:highlight>
                  <a:srgbClr val="C0C0C0"/>
                </a:highlight>
                <a:latin typeface="Times New Roman" panose="02020603050405020304" pitchFamily="18" charset="0"/>
                <a:ea typeface="黑体" panose="02010609060101010101" pitchFamily="49" charset="-122"/>
              </a:rPr>
              <a:t>初始状态：</a:t>
            </a:r>
            <a:r>
              <a:rPr lang="en-US" altLang="zh-CN" sz="1800" b="1" kern="100" dirty="0">
                <a:solidFill>
                  <a:srgbClr val="000000"/>
                </a:solidFill>
                <a:effectLst/>
                <a:latin typeface="Times New Roman" panose="02020603050405020304" pitchFamily="18" charset="0"/>
                <a:ea typeface="黑体" panose="02010609060101010101" pitchFamily="49" charset="-122"/>
              </a:rPr>
              <a:t>At(Robot, Wardrobe)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Emptyhanded(Robot)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On(Box, 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Table(A)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Table(B)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Emptytable</a:t>
            </a:r>
            <a:r>
              <a:rPr lang="en-US" altLang="zh-CN" sz="1800" b="1" kern="100" dirty="0">
                <a:solidFill>
                  <a:srgbClr val="000000"/>
                </a:solidFill>
                <a:effectLst/>
                <a:latin typeface="Times New Roman" panose="02020603050405020304" pitchFamily="18" charset="0"/>
                <a:ea typeface="黑体" panose="02010609060101010101" pitchFamily="49" charset="-122"/>
              </a:rPr>
              <a:t>(B)</a:t>
            </a:r>
            <a:endParaRPr lang="zh-CN" altLang="zh-CN" sz="1100" kern="100" dirty="0">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C00000"/>
                </a:solidFill>
                <a:effectLst/>
                <a:latin typeface="Times New Roman" panose="02020603050405020304" pitchFamily="18" charset="0"/>
                <a:ea typeface="黑体" panose="02010609060101010101" pitchFamily="49" charset="-122"/>
              </a:rPr>
              <a:t>↓</a:t>
            </a:r>
            <a:r>
              <a:rPr lang="en-US" altLang="zh-CN" sz="1800" b="1" kern="100" dirty="0" err="1">
                <a:solidFill>
                  <a:srgbClr val="C00000"/>
                </a:solidFill>
                <a:effectLst/>
                <a:latin typeface="Times New Roman" panose="02020603050405020304" pitchFamily="18" charset="0"/>
                <a:ea typeface="黑体" panose="02010609060101010101" pitchFamily="49" charset="-122"/>
              </a:rPr>
              <a:t>Goto</a:t>
            </a:r>
            <a:r>
              <a:rPr lang="en-US" altLang="zh-CN" sz="1800" b="1" kern="100" dirty="0">
                <a:solidFill>
                  <a:srgbClr val="C00000"/>
                </a:solidFill>
                <a:effectLst/>
                <a:latin typeface="Times New Roman" panose="02020603050405020304" pitchFamily="18" charset="0"/>
                <a:ea typeface="黑体" panose="02010609060101010101" pitchFamily="49" charset="-122"/>
              </a:rPr>
              <a:t>(Wardrobe, A)</a:t>
            </a:r>
            <a:endParaRPr lang="zh-CN" altLang="zh-CN" sz="1100" kern="100" dirty="0">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000000"/>
                </a:solidFill>
                <a:effectLst/>
                <a:latin typeface="Times New Roman" panose="02020603050405020304" pitchFamily="18" charset="0"/>
                <a:ea typeface="黑体" panose="02010609060101010101" pitchFamily="49" charset="-122"/>
              </a:rPr>
              <a:t>中间状态</a:t>
            </a:r>
            <a:r>
              <a:rPr lang="en-US" altLang="zh-CN" sz="1800" b="1" kern="100" dirty="0">
                <a:solidFill>
                  <a:srgbClr val="000000"/>
                </a:solidFill>
                <a:effectLst/>
                <a:latin typeface="Times New Roman" panose="02020603050405020304" pitchFamily="18" charset="0"/>
                <a:ea typeface="黑体" panose="02010609060101010101" pitchFamily="49" charset="-122"/>
              </a:rPr>
              <a:t>1</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FF"/>
                </a:solidFill>
                <a:effectLst/>
                <a:latin typeface="Times New Roman" panose="02020603050405020304" pitchFamily="18" charset="0"/>
                <a:ea typeface="黑体" panose="02010609060101010101" pitchFamily="49" charset="-122"/>
              </a:rPr>
              <a:t>At(Robot, 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Emptyhanded(Robot)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On(Box, 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Table(B)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Emptytable</a:t>
            </a:r>
            <a:r>
              <a:rPr lang="en-US" altLang="zh-CN" sz="1800" b="1" kern="100" dirty="0">
                <a:solidFill>
                  <a:srgbClr val="000000"/>
                </a:solidFill>
                <a:effectLst/>
                <a:latin typeface="Times New Roman" panose="02020603050405020304" pitchFamily="18" charset="0"/>
                <a:ea typeface="黑体" panose="02010609060101010101" pitchFamily="49" charset="-122"/>
              </a:rPr>
              <a:t>(B)</a:t>
            </a:r>
            <a:endParaRPr lang="zh-CN" altLang="zh-CN" sz="1100" kern="100" dirty="0">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C00000"/>
                </a:solidFill>
                <a:effectLst/>
                <a:latin typeface="Times New Roman" panose="02020603050405020304" pitchFamily="18" charset="0"/>
                <a:ea typeface="黑体" panose="02010609060101010101" pitchFamily="49" charset="-122"/>
              </a:rPr>
              <a:t>↓</a:t>
            </a:r>
            <a:r>
              <a:rPr lang="en-US" altLang="zh-CN" sz="1800" b="1" kern="100" dirty="0">
                <a:solidFill>
                  <a:srgbClr val="C00000"/>
                </a:solidFill>
                <a:effectLst/>
                <a:latin typeface="Times New Roman" panose="02020603050405020304" pitchFamily="18" charset="0"/>
                <a:ea typeface="黑体" panose="02010609060101010101" pitchFamily="49" charset="-122"/>
              </a:rPr>
              <a:t>Pickup(A)</a:t>
            </a:r>
            <a:endParaRPr lang="zh-CN" altLang="zh-CN" sz="1100" kern="100" dirty="0">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000000"/>
                </a:solidFill>
                <a:effectLst/>
                <a:latin typeface="Times New Roman" panose="02020603050405020304" pitchFamily="18" charset="0"/>
                <a:ea typeface="黑体" panose="02010609060101010101" pitchFamily="49" charset="-122"/>
              </a:rPr>
              <a:t>中间状态</a:t>
            </a:r>
            <a:r>
              <a:rPr lang="en-US" altLang="zh-CN" sz="1800" b="1" kern="100" dirty="0">
                <a:solidFill>
                  <a:srgbClr val="000000"/>
                </a:solidFill>
                <a:effectLst/>
                <a:latin typeface="Times New Roman" panose="02020603050405020304" pitchFamily="18" charset="0"/>
                <a:ea typeface="黑体" panose="02010609060101010101" pitchFamily="49" charset="-122"/>
              </a:rPr>
              <a:t>2</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At(Robot, 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a:solidFill>
                  <a:srgbClr val="0000FF"/>
                </a:solidFill>
                <a:effectLst/>
                <a:latin typeface="Times New Roman" panose="02020603050405020304" pitchFamily="18" charset="0"/>
                <a:ea typeface="黑体" panose="02010609060101010101" pitchFamily="49" charset="-122"/>
              </a:rPr>
              <a:t>Holds(Robot, Box)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Table(B)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err="1">
                <a:solidFill>
                  <a:srgbClr val="000000"/>
                </a:solidFill>
                <a:effectLst/>
                <a:latin typeface="Times New Roman" panose="02020603050405020304" pitchFamily="18" charset="0"/>
                <a:ea typeface="黑体" panose="02010609060101010101" pitchFamily="49" charset="-122"/>
              </a:rPr>
              <a:t>Emptytable</a:t>
            </a:r>
            <a:r>
              <a:rPr lang="en-US" altLang="zh-CN" sz="1800" b="1" kern="100" dirty="0">
                <a:solidFill>
                  <a:srgbClr val="000000"/>
                </a:solidFill>
                <a:effectLst/>
                <a:latin typeface="Times New Roman" panose="02020603050405020304" pitchFamily="18" charset="0"/>
                <a:ea typeface="黑体" panose="02010609060101010101" pitchFamily="49" charset="-122"/>
              </a:rPr>
              <a:t>(B) ∧</a:t>
            </a:r>
            <a:r>
              <a:rPr lang="en-US" altLang="zh-CN" sz="1800" b="1" kern="100" dirty="0" err="1">
                <a:solidFill>
                  <a:srgbClr val="0000FF"/>
                </a:solidFill>
                <a:effectLst/>
                <a:latin typeface="Times New Roman" panose="02020603050405020304" pitchFamily="18" charset="0"/>
                <a:ea typeface="黑体" panose="02010609060101010101" pitchFamily="49" charset="-122"/>
              </a:rPr>
              <a:t>Emptytable</a:t>
            </a:r>
            <a:r>
              <a:rPr lang="en-US" altLang="zh-CN" sz="1800" b="1" kern="100" dirty="0">
                <a:solidFill>
                  <a:srgbClr val="0000FF"/>
                </a:solidFill>
                <a:effectLst/>
                <a:latin typeface="Times New Roman" panose="02020603050405020304" pitchFamily="18" charset="0"/>
                <a:ea typeface="黑体" panose="02010609060101010101" pitchFamily="49" charset="-122"/>
              </a:rPr>
              <a:t>(A)</a:t>
            </a:r>
            <a:endParaRPr lang="zh-CN" altLang="zh-CN" sz="1100" kern="100" dirty="0">
              <a:solidFill>
                <a:srgbClr val="0000FF"/>
              </a:solidFill>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C00000"/>
                </a:solidFill>
                <a:effectLst/>
                <a:latin typeface="Times New Roman" panose="02020603050405020304" pitchFamily="18" charset="0"/>
                <a:ea typeface="黑体" panose="02010609060101010101" pitchFamily="49" charset="-122"/>
              </a:rPr>
              <a:t>↓</a:t>
            </a:r>
            <a:r>
              <a:rPr lang="en-US" altLang="zh-CN" sz="1800" b="1" kern="100" dirty="0" err="1">
                <a:solidFill>
                  <a:srgbClr val="C00000"/>
                </a:solidFill>
                <a:effectLst/>
                <a:latin typeface="Times New Roman" panose="02020603050405020304" pitchFamily="18" charset="0"/>
                <a:ea typeface="黑体" panose="02010609060101010101" pitchFamily="49" charset="-122"/>
              </a:rPr>
              <a:t>Goto</a:t>
            </a:r>
            <a:r>
              <a:rPr lang="en-US" altLang="zh-CN" sz="1800" b="1" kern="100" dirty="0">
                <a:solidFill>
                  <a:srgbClr val="C00000"/>
                </a:solidFill>
                <a:effectLst/>
                <a:latin typeface="Times New Roman" panose="02020603050405020304" pitchFamily="18" charset="0"/>
                <a:ea typeface="黑体" panose="02010609060101010101" pitchFamily="49" charset="-122"/>
              </a:rPr>
              <a:t>(A, B)</a:t>
            </a:r>
            <a:endParaRPr lang="zh-CN" altLang="zh-CN" sz="1100" kern="100" dirty="0">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000000"/>
                </a:solidFill>
                <a:effectLst/>
                <a:latin typeface="Times New Roman" panose="02020603050405020304" pitchFamily="18" charset="0"/>
                <a:ea typeface="黑体" panose="02010609060101010101" pitchFamily="49" charset="-122"/>
              </a:rPr>
              <a:t>中间状态</a:t>
            </a:r>
            <a:r>
              <a:rPr lang="en-US" altLang="zh-CN" sz="1800" b="1" kern="100" dirty="0">
                <a:solidFill>
                  <a:srgbClr val="000000"/>
                </a:solidFill>
                <a:effectLst/>
                <a:latin typeface="Times New Roman" panose="02020603050405020304" pitchFamily="18" charset="0"/>
                <a:ea typeface="黑体" panose="02010609060101010101" pitchFamily="49" charset="-122"/>
              </a:rPr>
              <a:t>3</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FF"/>
                </a:solidFill>
                <a:effectLst/>
                <a:latin typeface="Times New Roman" panose="02020603050405020304" pitchFamily="18" charset="0"/>
                <a:ea typeface="黑体" panose="02010609060101010101" pitchFamily="49" charset="-122"/>
              </a:rPr>
              <a:t>At(Robot, B)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Holds(Robot, Box)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Table(B)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err="1">
                <a:solidFill>
                  <a:srgbClr val="000000"/>
                </a:solidFill>
                <a:effectLst/>
                <a:latin typeface="Times New Roman" panose="02020603050405020304" pitchFamily="18" charset="0"/>
                <a:ea typeface="黑体" panose="02010609060101010101" pitchFamily="49" charset="-122"/>
              </a:rPr>
              <a:t>Emptytable</a:t>
            </a:r>
            <a:r>
              <a:rPr lang="en-US" altLang="zh-CN" sz="1800" b="1" kern="100" dirty="0">
                <a:solidFill>
                  <a:srgbClr val="000000"/>
                </a:solidFill>
                <a:effectLst/>
                <a:latin typeface="Times New Roman" panose="02020603050405020304" pitchFamily="18" charset="0"/>
                <a:ea typeface="黑体" panose="02010609060101010101" pitchFamily="49" charset="-122"/>
              </a:rPr>
              <a:t>(B) ∧</a:t>
            </a:r>
            <a:r>
              <a:rPr lang="en-US" altLang="zh-CN" sz="1800" b="1" kern="100" dirty="0" err="1">
                <a:solidFill>
                  <a:srgbClr val="000000"/>
                </a:solidFill>
                <a:effectLst/>
                <a:latin typeface="Times New Roman" panose="02020603050405020304" pitchFamily="18" charset="0"/>
                <a:ea typeface="黑体" panose="02010609060101010101" pitchFamily="49" charset="-122"/>
              </a:rPr>
              <a:t>Emptytable</a:t>
            </a:r>
            <a:r>
              <a:rPr lang="en-US" altLang="zh-CN" sz="1800" b="1" kern="100" dirty="0">
                <a:solidFill>
                  <a:srgbClr val="000000"/>
                </a:solidFill>
                <a:effectLst/>
                <a:latin typeface="Times New Roman" panose="02020603050405020304" pitchFamily="18" charset="0"/>
                <a:ea typeface="黑体" panose="02010609060101010101" pitchFamily="49" charset="-122"/>
              </a:rPr>
              <a:t>(A)</a:t>
            </a:r>
            <a:endParaRPr lang="zh-CN" altLang="zh-CN" sz="1100" kern="100" dirty="0">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C00000"/>
                </a:solidFill>
                <a:effectLst/>
                <a:latin typeface="Times New Roman" panose="02020603050405020304" pitchFamily="18" charset="0"/>
                <a:ea typeface="黑体" panose="02010609060101010101" pitchFamily="49" charset="-122"/>
              </a:rPr>
              <a:t>↓</a:t>
            </a:r>
            <a:r>
              <a:rPr lang="en-US" altLang="zh-CN" sz="1800" b="1" kern="100" dirty="0">
                <a:solidFill>
                  <a:srgbClr val="C00000"/>
                </a:solidFill>
                <a:effectLst/>
                <a:latin typeface="Times New Roman" panose="02020603050405020304" pitchFamily="18" charset="0"/>
                <a:ea typeface="黑体" panose="02010609060101010101" pitchFamily="49" charset="-122"/>
              </a:rPr>
              <a:t>Putdown(B)</a:t>
            </a:r>
            <a:endParaRPr lang="zh-CN" altLang="zh-CN" sz="1100" kern="100" dirty="0">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000000"/>
                </a:solidFill>
                <a:effectLst/>
                <a:latin typeface="Times New Roman" panose="02020603050405020304" pitchFamily="18" charset="0"/>
                <a:ea typeface="黑体" panose="02010609060101010101" pitchFamily="49" charset="-122"/>
              </a:rPr>
              <a:t>中间状态</a:t>
            </a:r>
            <a:r>
              <a:rPr lang="en-US" altLang="zh-CN" sz="1800" b="1" kern="100" dirty="0">
                <a:solidFill>
                  <a:srgbClr val="000000"/>
                </a:solidFill>
                <a:effectLst/>
                <a:latin typeface="Times New Roman" panose="02020603050405020304" pitchFamily="18" charset="0"/>
                <a:ea typeface="黑体" panose="02010609060101010101" pitchFamily="49" charset="-122"/>
              </a:rPr>
              <a:t>4</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At(Robot, B)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a:solidFill>
                  <a:srgbClr val="0000FF"/>
                </a:solidFill>
                <a:effectLst/>
                <a:latin typeface="Times New Roman" panose="02020603050405020304" pitchFamily="18" charset="0"/>
                <a:ea typeface="黑体" panose="02010609060101010101" pitchFamily="49" charset="-122"/>
              </a:rPr>
              <a:t>Emptyhanded(Robot)</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a:solidFill>
                  <a:srgbClr val="0000FF"/>
                </a:solidFill>
                <a:effectLst/>
                <a:latin typeface="Times New Roman" panose="02020603050405020304" pitchFamily="18" charset="0"/>
                <a:ea typeface="黑体" panose="02010609060101010101" pitchFamily="49" charset="-122"/>
              </a:rPr>
              <a:t>On(Box, B)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Table(B)</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Emptytable</a:t>
            </a:r>
            <a:r>
              <a:rPr lang="en-US" altLang="zh-CN" sz="1800" b="1" kern="100" dirty="0">
                <a:solidFill>
                  <a:srgbClr val="000000"/>
                </a:solidFill>
                <a:effectLst/>
                <a:latin typeface="Times New Roman" panose="02020603050405020304" pitchFamily="18" charset="0"/>
                <a:ea typeface="黑体" panose="02010609060101010101" pitchFamily="49" charset="-122"/>
              </a:rPr>
              <a:t>(A)</a:t>
            </a:r>
            <a:endParaRPr lang="zh-CN" altLang="zh-CN" sz="1100" kern="100" dirty="0">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C00000"/>
                </a:solidFill>
                <a:effectLst/>
                <a:latin typeface="Times New Roman" panose="02020603050405020304" pitchFamily="18" charset="0"/>
                <a:ea typeface="黑体" panose="02010609060101010101" pitchFamily="49" charset="-122"/>
              </a:rPr>
              <a:t>↓</a:t>
            </a:r>
            <a:r>
              <a:rPr lang="en-US" altLang="zh-CN" sz="1800" b="1" kern="100" dirty="0" err="1">
                <a:solidFill>
                  <a:srgbClr val="C00000"/>
                </a:solidFill>
                <a:effectLst/>
                <a:latin typeface="Times New Roman" panose="02020603050405020304" pitchFamily="18" charset="0"/>
                <a:ea typeface="黑体" panose="02010609060101010101" pitchFamily="49" charset="-122"/>
              </a:rPr>
              <a:t>Goto</a:t>
            </a:r>
            <a:r>
              <a:rPr lang="en-US" altLang="zh-CN" sz="1800" b="1" kern="100" dirty="0">
                <a:solidFill>
                  <a:srgbClr val="C00000"/>
                </a:solidFill>
                <a:effectLst/>
                <a:latin typeface="Times New Roman" panose="02020603050405020304" pitchFamily="18" charset="0"/>
                <a:ea typeface="黑体" panose="02010609060101010101" pitchFamily="49" charset="-122"/>
              </a:rPr>
              <a:t>(B, Wardrobe)</a:t>
            </a:r>
            <a:endParaRPr lang="zh-CN" altLang="zh-CN" sz="1100" kern="100" dirty="0">
              <a:effectLst/>
              <a:latin typeface="Times New Roman" panose="02020603050405020304" pitchFamily="18" charset="0"/>
              <a:ea typeface="宋体" panose="02010600030101010101" pitchFamily="2" charset="-122"/>
            </a:endParaRPr>
          </a:p>
          <a:p>
            <a:pPr algn="just">
              <a:lnSpc>
                <a:spcPts val="1900"/>
              </a:lnSpc>
            </a:pPr>
            <a:r>
              <a:rPr lang="zh-CN" altLang="zh-CN" sz="1800" b="1" kern="100" dirty="0">
                <a:solidFill>
                  <a:srgbClr val="000000"/>
                </a:solidFill>
                <a:effectLst/>
                <a:highlight>
                  <a:srgbClr val="C0C0C0"/>
                </a:highlight>
                <a:latin typeface="Times New Roman" panose="02020603050405020304" pitchFamily="18" charset="0"/>
                <a:ea typeface="黑体" panose="02010609060101010101" pitchFamily="49" charset="-122"/>
              </a:rPr>
              <a:t>目标状态：</a:t>
            </a:r>
            <a:r>
              <a:rPr lang="en-US" altLang="zh-CN" sz="1800" b="1" kern="100" dirty="0">
                <a:solidFill>
                  <a:srgbClr val="0000FF"/>
                </a:solidFill>
                <a:effectLst/>
                <a:latin typeface="Times New Roman" panose="02020603050405020304" pitchFamily="18" charset="0"/>
                <a:ea typeface="黑体" panose="02010609060101010101" pitchFamily="49" charset="-122"/>
              </a:rPr>
              <a:t>At(Robot, Wardrobe)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Emptyhanded(Robot)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On(Box, B)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Table(A)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Table(B) </a:t>
            </a:r>
            <a:r>
              <a:rPr lang="zh-CN" altLang="zh-CN" sz="1800" b="1" kern="100" dirty="0">
                <a:solidFill>
                  <a:srgbClr val="000000"/>
                </a:solidFill>
                <a:effectLst/>
                <a:latin typeface="Times New Roman" panose="02020603050405020304" pitchFamily="18" charset="0"/>
                <a:ea typeface="黑体" panose="02010609060101010101" pitchFamily="49" charset="-122"/>
              </a:rPr>
              <a:t>∧</a:t>
            </a: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Emptytable</a:t>
            </a:r>
            <a:r>
              <a:rPr lang="en-US" altLang="zh-CN" sz="1800" b="1" kern="100" dirty="0">
                <a:solidFill>
                  <a:srgbClr val="000000"/>
                </a:solidFill>
                <a:effectLst/>
                <a:latin typeface="Times New Roman" panose="02020603050405020304" pitchFamily="18" charset="0"/>
                <a:ea typeface="黑体" panose="02010609060101010101" pitchFamily="49" charset="-122"/>
              </a:rPr>
              <a:t>(A)</a:t>
            </a:r>
          </a:p>
          <a:p>
            <a:pPr algn="just"/>
            <a:r>
              <a:rPr lang="zh-CN" altLang="zh-CN" b="1" kern="100" dirty="0">
                <a:solidFill>
                  <a:srgbClr val="000000"/>
                </a:solidFill>
                <a:effectLst/>
                <a:latin typeface="Times New Roman" panose="02020603050405020304" pitchFamily="18" charset="0"/>
                <a:ea typeface="黑体" panose="02010609060101010101" pitchFamily="49" charset="-122"/>
              </a:rPr>
              <a:t>因此，</a:t>
            </a:r>
            <a:r>
              <a:rPr lang="en-US" altLang="zh-CN" b="1" kern="100" dirty="0">
                <a:solidFill>
                  <a:srgbClr val="000000"/>
                </a:solidFill>
                <a:effectLst/>
                <a:latin typeface="Times New Roman" panose="02020603050405020304" pitchFamily="18" charset="0"/>
                <a:ea typeface="黑体" panose="02010609060101010101" pitchFamily="49" charset="-122"/>
              </a:rPr>
              <a:t>Robot</a:t>
            </a:r>
            <a:r>
              <a:rPr lang="zh-CN" altLang="zh-CN" b="1" kern="100" dirty="0">
                <a:solidFill>
                  <a:srgbClr val="000000"/>
                </a:solidFill>
                <a:effectLst/>
                <a:latin typeface="Times New Roman" panose="02020603050405020304" pitchFamily="18" charset="0"/>
                <a:ea typeface="黑体" panose="02010609060101010101" pitchFamily="49" charset="-122"/>
              </a:rPr>
              <a:t>的行为过程为：</a:t>
            </a:r>
            <a:r>
              <a:rPr lang="en-US" altLang="zh-CN" b="1" kern="100" dirty="0" err="1">
                <a:solidFill>
                  <a:srgbClr val="000000"/>
                </a:solidFill>
                <a:effectLst/>
                <a:latin typeface="Times New Roman" panose="02020603050405020304" pitchFamily="18" charset="0"/>
                <a:ea typeface="黑体" panose="02010609060101010101" pitchFamily="49" charset="-122"/>
              </a:rPr>
              <a:t>Goto</a:t>
            </a:r>
            <a:r>
              <a:rPr lang="en-US" altLang="zh-CN" b="1" kern="100" dirty="0">
                <a:solidFill>
                  <a:srgbClr val="000000"/>
                </a:solidFill>
                <a:effectLst/>
                <a:latin typeface="Times New Roman" panose="02020603050405020304" pitchFamily="18" charset="0"/>
                <a:ea typeface="黑体" panose="02010609060101010101" pitchFamily="49" charset="-122"/>
              </a:rPr>
              <a:t>(Wardrobe, A) </a:t>
            </a:r>
            <a:r>
              <a:rPr lang="zh-CN" altLang="zh-CN" b="1" kern="100" dirty="0">
                <a:solidFill>
                  <a:srgbClr val="000000"/>
                </a:solidFill>
                <a:effectLst/>
                <a:latin typeface="Times New Roman" panose="02020603050405020304" pitchFamily="18" charset="0"/>
                <a:ea typeface="黑体" panose="02010609060101010101" pitchFamily="49" charset="-122"/>
              </a:rPr>
              <a:t>→</a:t>
            </a:r>
            <a:r>
              <a:rPr lang="en-US" altLang="zh-CN" b="1" kern="100" dirty="0">
                <a:solidFill>
                  <a:srgbClr val="000000"/>
                </a:solidFill>
                <a:effectLst/>
                <a:latin typeface="Times New Roman" panose="02020603050405020304" pitchFamily="18" charset="0"/>
                <a:ea typeface="黑体" panose="02010609060101010101" pitchFamily="49" charset="-122"/>
              </a:rPr>
              <a:t> Pickup(A) </a:t>
            </a:r>
            <a:r>
              <a:rPr lang="zh-CN" altLang="zh-CN" b="1" kern="100" dirty="0">
                <a:solidFill>
                  <a:srgbClr val="000000"/>
                </a:solidFill>
                <a:effectLst/>
                <a:latin typeface="Times New Roman" panose="02020603050405020304" pitchFamily="18" charset="0"/>
                <a:ea typeface="黑体" panose="02010609060101010101" pitchFamily="49" charset="-122"/>
              </a:rPr>
              <a:t>→</a:t>
            </a:r>
            <a:r>
              <a:rPr lang="en-US" altLang="zh-CN" b="1" kern="100" dirty="0">
                <a:solidFill>
                  <a:srgbClr val="000000"/>
                </a:solidFill>
                <a:effectLst/>
                <a:latin typeface="Times New Roman" panose="02020603050405020304" pitchFamily="18" charset="0"/>
                <a:ea typeface="黑体" panose="02010609060101010101" pitchFamily="49" charset="-122"/>
              </a:rPr>
              <a:t> </a:t>
            </a:r>
            <a:r>
              <a:rPr lang="en-US" altLang="zh-CN" b="1" kern="100" dirty="0" err="1">
                <a:solidFill>
                  <a:srgbClr val="000000"/>
                </a:solidFill>
                <a:effectLst/>
                <a:latin typeface="Times New Roman" panose="02020603050405020304" pitchFamily="18" charset="0"/>
                <a:ea typeface="黑体" panose="02010609060101010101" pitchFamily="49" charset="-122"/>
              </a:rPr>
              <a:t>Goto</a:t>
            </a:r>
            <a:r>
              <a:rPr lang="en-US" altLang="zh-CN" b="1" kern="100" dirty="0">
                <a:solidFill>
                  <a:srgbClr val="000000"/>
                </a:solidFill>
                <a:effectLst/>
                <a:latin typeface="Times New Roman" panose="02020603050405020304" pitchFamily="18" charset="0"/>
                <a:ea typeface="黑体" panose="02010609060101010101" pitchFamily="49" charset="-122"/>
              </a:rPr>
              <a:t>(A, B) </a:t>
            </a:r>
            <a:r>
              <a:rPr lang="zh-CN" altLang="zh-CN" b="1" kern="100" dirty="0">
                <a:solidFill>
                  <a:srgbClr val="000000"/>
                </a:solidFill>
                <a:effectLst/>
                <a:latin typeface="Times New Roman" panose="02020603050405020304" pitchFamily="18" charset="0"/>
                <a:ea typeface="黑体" panose="02010609060101010101" pitchFamily="49" charset="-122"/>
              </a:rPr>
              <a:t>→</a:t>
            </a:r>
            <a:r>
              <a:rPr lang="en-US" altLang="zh-CN" b="1" kern="100" dirty="0">
                <a:solidFill>
                  <a:srgbClr val="000000"/>
                </a:solidFill>
                <a:effectLst/>
                <a:latin typeface="Times New Roman" panose="02020603050405020304" pitchFamily="18" charset="0"/>
                <a:ea typeface="黑体" panose="02010609060101010101" pitchFamily="49" charset="-122"/>
              </a:rPr>
              <a:t> Putdown(B)</a:t>
            </a:r>
            <a:r>
              <a:rPr lang="zh-CN" altLang="zh-CN" b="1" kern="100" dirty="0">
                <a:solidFill>
                  <a:srgbClr val="000000"/>
                </a:solidFill>
                <a:effectLst/>
                <a:latin typeface="Times New Roman" panose="02020603050405020304" pitchFamily="18" charset="0"/>
                <a:ea typeface="黑体" panose="02010609060101010101" pitchFamily="49" charset="-122"/>
              </a:rPr>
              <a:t>→</a:t>
            </a:r>
            <a:r>
              <a:rPr lang="en-US" altLang="zh-CN" b="1" kern="100" dirty="0">
                <a:solidFill>
                  <a:srgbClr val="000000"/>
                </a:solidFill>
                <a:effectLst/>
                <a:latin typeface="Times New Roman" panose="02020603050405020304" pitchFamily="18" charset="0"/>
                <a:ea typeface="黑体" panose="02010609060101010101" pitchFamily="49" charset="-122"/>
              </a:rPr>
              <a:t> </a:t>
            </a:r>
            <a:r>
              <a:rPr lang="en-US" altLang="zh-CN" b="1" kern="100" dirty="0" err="1">
                <a:solidFill>
                  <a:srgbClr val="000000"/>
                </a:solidFill>
                <a:effectLst/>
                <a:latin typeface="Times New Roman" panose="02020603050405020304" pitchFamily="18" charset="0"/>
                <a:ea typeface="黑体" panose="02010609060101010101" pitchFamily="49" charset="-122"/>
              </a:rPr>
              <a:t>Goto</a:t>
            </a:r>
            <a:r>
              <a:rPr lang="en-US" altLang="zh-CN" b="1" kern="100" dirty="0">
                <a:solidFill>
                  <a:srgbClr val="000000"/>
                </a:solidFill>
                <a:effectLst/>
                <a:latin typeface="Times New Roman" panose="02020603050405020304" pitchFamily="18" charset="0"/>
                <a:ea typeface="黑体" panose="02010609060101010101" pitchFamily="49" charset="-122"/>
              </a:rPr>
              <a:t>(B, Wardrobe)</a:t>
            </a:r>
            <a:endParaRPr lang="zh-CN" altLang="zh-CN" kern="100" dirty="0">
              <a:effectLst/>
              <a:latin typeface="Times New Roman" panose="02020603050405020304" pitchFamily="18" charset="0"/>
              <a:ea typeface="宋体" panose="02010600030101010101" pitchFamily="2" charset="-122"/>
            </a:endParaRPr>
          </a:p>
        </p:txBody>
      </p:sp>
      <p:sp>
        <p:nvSpPr>
          <p:cNvPr id="7" name="文本框 6">
            <a:extLst>
              <a:ext uri="{FF2B5EF4-FFF2-40B4-BE49-F238E27FC236}">
                <a16:creationId xmlns:a16="http://schemas.microsoft.com/office/drawing/2014/main" id="{A2CB8695-D52F-48DD-9607-EF43BF384441}"/>
              </a:ext>
            </a:extLst>
          </p:cNvPr>
          <p:cNvSpPr txBox="1"/>
          <p:nvPr/>
        </p:nvSpPr>
        <p:spPr>
          <a:xfrm>
            <a:off x="6589274" y="-102872"/>
            <a:ext cx="5550845" cy="2139047"/>
          </a:xfrm>
          <a:prstGeom prst="rect">
            <a:avLst/>
          </a:prstGeom>
          <a:solidFill>
            <a:schemeClr val="accent6">
              <a:lumMod val="20000"/>
              <a:lumOff val="80000"/>
            </a:schemeClr>
          </a:solidFill>
        </p:spPr>
        <p:txBody>
          <a:bodyPr wrap="square">
            <a:spAutoFit/>
          </a:bodyPr>
          <a:lstStyle/>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Table(x)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是桌子，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a:t>
            </a: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Emptyhanded(y)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双手是空的，</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{Robot}</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At(y, 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的旁边，</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z</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 B, Wardrobe}     </a:t>
            </a: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Holds(y, 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y</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拿着</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的个体域是</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{Box}</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spcBef>
                <a:spcPts val="600"/>
              </a:spcBef>
            </a:pP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On(w, 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w</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 </a:t>
            </a:r>
          </a:p>
          <a:p>
            <a:pPr algn="just">
              <a:spcBef>
                <a:spcPts val="600"/>
              </a:spcBef>
            </a:pPr>
            <a:r>
              <a:rPr lang="en-US" altLang="zh-CN" sz="1800" b="1" kern="100" dirty="0" err="1">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Emptytable</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：桌子</a:t>
            </a:r>
            <a:r>
              <a:rPr lang="en-US"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x</a:t>
            </a:r>
            <a:r>
              <a:rPr lang="zh-CN" altLang="zh-CN" sz="1800" b="1"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rPr>
              <a:t>上是空的</a:t>
            </a:r>
            <a:endParaRPr lang="zh-CN" altLang="zh-CN" sz="11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75567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655660" y="1230948"/>
            <a:ext cx="11012975" cy="5262090"/>
          </a:xfrm>
        </p:spPr>
        <p:txBody>
          <a:bodyPr>
            <a:normAutofit/>
          </a:bodyPr>
          <a:lstStyle/>
          <a:p>
            <a:pPr marL="0" indent="0" algn="just">
              <a:lnSpc>
                <a:spcPct val="125000"/>
              </a:lnSpc>
              <a:buNone/>
            </a:pPr>
            <a:r>
              <a:rPr lang="zh-CN" altLang="en-US" sz="2400" b="1" dirty="0">
                <a:solidFill>
                  <a:srgbClr val="C00000"/>
                </a:solidFill>
                <a:latin typeface="微软雅黑" panose="020B0503020204020204" pitchFamily="34" charset="-122"/>
                <a:ea typeface="微软雅黑" panose="020B0503020204020204" pitchFamily="34" charset="-122"/>
              </a:rPr>
              <a:t>语义网络：</a:t>
            </a:r>
            <a:r>
              <a:rPr lang="zh-CN" altLang="en-US" sz="2400" b="1" dirty="0">
                <a:latin typeface="微软雅黑" panose="020B0503020204020204" pitchFamily="34" charset="-122"/>
                <a:ea typeface="微软雅黑" panose="020B0503020204020204" pitchFamily="34" charset="-122"/>
              </a:rPr>
              <a:t>用</a:t>
            </a:r>
            <a:r>
              <a:rPr lang="zh-CN" altLang="en-US" sz="2400" b="1" dirty="0">
                <a:solidFill>
                  <a:srgbClr val="C00000"/>
                </a:solidFill>
                <a:latin typeface="微软雅黑" panose="020B0503020204020204" pitchFamily="34" charset="-122"/>
                <a:ea typeface="微软雅黑" panose="020B0503020204020204" pitchFamily="34" charset="-122"/>
              </a:rPr>
              <a:t>实体</a:t>
            </a:r>
            <a:r>
              <a:rPr lang="en-US" altLang="zh-CN" sz="2400" b="1" dirty="0">
                <a:latin typeface="微软雅黑" panose="020B0503020204020204" pitchFamily="34" charset="-122"/>
                <a:ea typeface="微软雅黑" panose="020B0503020204020204" pitchFamily="34" charset="-122"/>
              </a:rPr>
              <a:t>(entity)</a:t>
            </a:r>
            <a:r>
              <a:rPr lang="zh-CN" altLang="en-US" sz="2400" b="1" dirty="0">
                <a:latin typeface="微软雅黑" panose="020B0503020204020204" pitchFamily="34" charset="-122"/>
                <a:ea typeface="微软雅黑" panose="020B0503020204020204" pitchFamily="34" charset="-122"/>
              </a:rPr>
              <a:t>及</a:t>
            </a:r>
            <a:r>
              <a:rPr lang="zh-CN" altLang="en-US" sz="2400" b="1" dirty="0">
                <a:solidFill>
                  <a:srgbClr val="C00000"/>
                </a:solidFill>
                <a:latin typeface="微软雅黑" panose="020B0503020204020204" pitchFamily="34" charset="-122"/>
                <a:ea typeface="微软雅黑" panose="020B0503020204020204" pitchFamily="34" charset="-122"/>
              </a:rPr>
              <a:t>实体之间语义关系</a:t>
            </a:r>
            <a:r>
              <a:rPr lang="zh-CN" altLang="en-US" sz="2400" b="1" dirty="0">
                <a:latin typeface="微软雅黑" panose="020B0503020204020204" pitchFamily="34" charset="-122"/>
                <a:ea typeface="微软雅黑" panose="020B0503020204020204" pitchFamily="34" charset="-122"/>
              </a:rPr>
              <a:t>的表示知识的</a:t>
            </a:r>
            <a:r>
              <a:rPr lang="zh-CN" altLang="en-US" sz="2400" b="1" dirty="0">
                <a:solidFill>
                  <a:srgbClr val="C00000"/>
                </a:solidFill>
                <a:latin typeface="微软雅黑" panose="020B0503020204020204" pitchFamily="34" charset="-122"/>
                <a:ea typeface="微软雅黑" panose="020B0503020204020204" pitchFamily="34" charset="-122"/>
              </a:rPr>
              <a:t>有向图</a:t>
            </a:r>
            <a:r>
              <a:rPr lang="zh-CN" altLang="en-US" sz="2400" b="1" dirty="0">
                <a:latin typeface="微软雅黑" panose="020B0503020204020204" pitchFamily="34" charset="-122"/>
                <a:ea typeface="微软雅黑" panose="020B0503020204020204" pitchFamily="34" charset="-122"/>
              </a:rPr>
              <a:t>。实体是对象</a:t>
            </a:r>
            <a:r>
              <a:rPr lang="en-US" altLang="zh-CN" sz="2400" b="1" dirty="0">
                <a:latin typeface="微软雅黑" panose="020B0503020204020204" pitchFamily="34" charset="-122"/>
                <a:ea typeface="微软雅黑" panose="020B0503020204020204" pitchFamily="34" charset="-122"/>
              </a:rPr>
              <a:t>(object)</a:t>
            </a:r>
            <a:r>
              <a:rPr lang="zh-CN" altLang="en-US" sz="2400" b="1" dirty="0">
                <a:latin typeface="微软雅黑" panose="020B0503020204020204" pitchFamily="34" charset="-122"/>
                <a:ea typeface="微软雅黑" panose="020B0503020204020204" pitchFamily="34" charset="-122"/>
              </a:rPr>
              <a:t>或概念、状态、事件、情况和动作等。在有向图中，结点</a:t>
            </a:r>
            <a:r>
              <a:rPr lang="en-US" altLang="zh-CN" sz="2400" b="1" dirty="0">
                <a:latin typeface="微软雅黑" panose="020B0503020204020204" pitchFamily="34" charset="-122"/>
                <a:ea typeface="微软雅黑" panose="020B0503020204020204" pitchFamily="34" charset="-122"/>
              </a:rPr>
              <a:t>(nodes)</a:t>
            </a:r>
            <a:r>
              <a:rPr lang="zh-CN" altLang="en-US" sz="2400" b="1" dirty="0">
                <a:latin typeface="微软雅黑" panose="020B0503020204020204" pitchFamily="34" charset="-122"/>
                <a:ea typeface="微软雅黑" panose="020B0503020204020204" pitchFamily="34" charset="-122"/>
              </a:rPr>
              <a:t>表示实体，连接结点的有标识的弧</a:t>
            </a:r>
            <a:r>
              <a:rPr lang="en-US" altLang="zh-CN" sz="2400" b="1" dirty="0">
                <a:latin typeface="微软雅黑" panose="020B0503020204020204" pitchFamily="34" charset="-122"/>
                <a:ea typeface="微软雅黑" panose="020B0503020204020204" pitchFamily="34" charset="-122"/>
              </a:rPr>
              <a:t>(arcs)</a:t>
            </a:r>
            <a:r>
              <a:rPr lang="zh-CN" altLang="en-US" sz="2400" b="1" dirty="0">
                <a:latin typeface="微软雅黑" panose="020B0503020204020204" pitchFamily="34" charset="-122"/>
                <a:ea typeface="微软雅黑" panose="020B0503020204020204" pitchFamily="34" charset="-122"/>
              </a:rPr>
              <a:t>表示实体之间的语义关系，称为连接</a:t>
            </a:r>
            <a:r>
              <a:rPr lang="en-US" altLang="zh-CN" sz="2400" b="1" dirty="0">
                <a:latin typeface="微软雅黑" panose="020B0503020204020204" pitchFamily="34" charset="-122"/>
                <a:ea typeface="微软雅黑" panose="020B0503020204020204" pitchFamily="34" charset="-122"/>
              </a:rPr>
              <a:t>(links)</a:t>
            </a:r>
            <a:r>
              <a:rPr lang="zh-CN" altLang="en-US" sz="2400" b="1" dirty="0">
                <a:latin typeface="微软雅黑" panose="020B0503020204020204" pitchFamily="34" charset="-122"/>
                <a:ea typeface="微软雅黑" panose="020B0503020204020204" pitchFamily="34" charset="-122"/>
              </a:rPr>
              <a:t>或边</a:t>
            </a:r>
            <a:r>
              <a:rPr lang="en-US" altLang="zh-CN" sz="2400" b="1" dirty="0">
                <a:latin typeface="微软雅黑" panose="020B0503020204020204" pitchFamily="34" charset="-122"/>
                <a:ea typeface="微软雅黑" panose="020B0503020204020204" pitchFamily="34" charset="-122"/>
              </a:rPr>
              <a:t>(edges)</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0" indent="0" algn="just">
              <a:lnSpc>
                <a:spcPct val="150000"/>
              </a:lnSpc>
              <a:buNone/>
            </a:pPr>
            <a:r>
              <a:rPr lang="zh-CN" altLang="zh-CN" sz="2000" b="1" kern="100" dirty="0">
                <a:solidFill>
                  <a:srgbClr val="000000"/>
                </a:solidFill>
                <a:effectLst/>
                <a:latin typeface="Times New Roman" panose="02020603050405020304" pitchFamily="18" charset="0"/>
                <a:ea typeface="黑体" panose="02010609060101010101" pitchFamily="49" charset="-122"/>
              </a:rPr>
              <a:t>例：《红楼梦》中荣国府部分人物的关系语义网</a:t>
            </a:r>
            <a:endParaRPr lang="zh-CN" altLang="zh-CN" sz="2000" kern="100" dirty="0">
              <a:effectLst/>
              <a:latin typeface="Times New Roman" panose="02020603050405020304" pitchFamily="18" charset="0"/>
              <a:ea typeface="宋体" panose="02010600030101010101" pitchFamily="2" charset="-122"/>
            </a:endParaRPr>
          </a:p>
          <a:p>
            <a:pPr algn="just">
              <a:lnSpc>
                <a:spcPct val="150000"/>
              </a:lnSpc>
            </a:pPr>
            <a:endParaRPr lang="en-US" altLang="zh-CN" sz="2400" b="1" dirty="0">
              <a:latin typeface="微软雅黑" panose="020B0503020204020204" pitchFamily="34" charset="-122"/>
              <a:ea typeface="微软雅黑" panose="020B0503020204020204" pitchFamily="34" charset="-122"/>
            </a:endParaRPr>
          </a:p>
          <a:p>
            <a:pPr marL="0" indent="0" algn="just">
              <a:lnSpc>
                <a:spcPct val="150000"/>
              </a:lnSpc>
              <a:spcBef>
                <a:spcPts val="0"/>
              </a:spcBef>
              <a:buNone/>
            </a:pPr>
            <a:endPar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Rectangle 2">
            <a:extLst>
              <a:ext uri="{FF2B5EF4-FFF2-40B4-BE49-F238E27FC236}">
                <a16:creationId xmlns:a16="http://schemas.microsoft.com/office/drawing/2014/main" id="{D4D236F0-4080-4F2D-BF48-18227AAD14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1D864B48-FB17-434A-9CDD-5EFF43032999}"/>
              </a:ext>
            </a:extLst>
          </p:cNvPr>
          <p:cNvGraphicFramePr>
            <a:graphicFrameLocks noChangeAspect="1"/>
          </p:cNvGraphicFramePr>
          <p:nvPr>
            <p:extLst>
              <p:ext uri="{D42A27DB-BD31-4B8C-83A1-F6EECF244321}">
                <p14:modId xmlns:p14="http://schemas.microsoft.com/office/powerpoint/2010/main" val="1479457902"/>
              </p:ext>
            </p:extLst>
          </p:nvPr>
        </p:nvGraphicFramePr>
        <p:xfrm>
          <a:off x="3363207" y="3730548"/>
          <a:ext cx="4768262" cy="2958525"/>
        </p:xfrm>
        <a:graphic>
          <a:graphicData uri="http://schemas.openxmlformats.org/presentationml/2006/ole">
            <mc:AlternateContent xmlns:mc="http://schemas.openxmlformats.org/markup-compatibility/2006">
              <mc:Choice xmlns:v="urn:schemas-microsoft-com:vml" Requires="v">
                <p:oleObj spid="_x0000_s1132" r:id="rId4" imgW="6893210" imgH="4259012" progId="Visio.Drawing.11">
                  <p:embed/>
                </p:oleObj>
              </mc:Choice>
              <mc:Fallback>
                <p:oleObj r:id="rId4" imgW="6893210" imgH="4259012"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3207" y="3730548"/>
                        <a:ext cx="4768262" cy="2958525"/>
                      </a:xfrm>
                      <a:prstGeom prst="rect">
                        <a:avLst/>
                      </a:prstGeom>
                      <a:noFill/>
                    </p:spPr>
                  </p:pic>
                </p:oleObj>
              </mc:Fallback>
            </mc:AlternateContent>
          </a:graphicData>
        </a:graphic>
      </p:graphicFrame>
    </p:spTree>
    <p:extLst>
      <p:ext uri="{BB962C8B-B14F-4D97-AF65-F5344CB8AC3E}">
        <p14:creationId xmlns:p14="http://schemas.microsoft.com/office/powerpoint/2010/main" val="1598781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670047" y="1361335"/>
            <a:ext cx="11012975" cy="5262090"/>
          </a:xfrm>
        </p:spPr>
        <p:txBody>
          <a:bodyPr>
            <a:normAutofit/>
          </a:bodyPr>
          <a:lstStyle/>
          <a:p>
            <a:pPr marL="0" indent="0" algn="just">
              <a:lnSpc>
                <a:spcPct val="125000"/>
              </a:lnSpc>
              <a:buNone/>
            </a:pPr>
            <a:r>
              <a:rPr lang="zh-CN" altLang="en-US" sz="2400" b="1" dirty="0">
                <a:solidFill>
                  <a:srgbClr val="C00000"/>
                </a:solidFill>
                <a:latin typeface="微软雅黑" panose="020B0503020204020204" pitchFamily="34" charset="-122"/>
                <a:ea typeface="微软雅黑" panose="020B0503020204020204" pitchFamily="34" charset="-122"/>
              </a:rPr>
              <a:t>语义网络</a:t>
            </a:r>
            <a:endParaRPr lang="en-US" altLang="zh-CN" sz="2400" b="1" dirty="0">
              <a:solidFill>
                <a:srgbClr val="C00000"/>
              </a:solidFill>
              <a:latin typeface="微软雅黑" panose="020B0503020204020204" pitchFamily="34" charset="-122"/>
              <a:ea typeface="微软雅黑" panose="020B0503020204020204" pitchFamily="34" charset="-122"/>
            </a:endParaRPr>
          </a:p>
          <a:p>
            <a:pPr algn="just">
              <a:lnSpc>
                <a:spcPct val="125000"/>
              </a:lnSpc>
            </a:pPr>
            <a:r>
              <a:rPr lang="zh-CN" altLang="en-US" sz="2000" b="1" kern="100" dirty="0">
                <a:solidFill>
                  <a:schemeClr val="accent1">
                    <a:lumMod val="50000"/>
                  </a:schemeClr>
                </a:solidFill>
                <a:effectLst/>
                <a:latin typeface="微软雅黑" panose="020B0503020204020204" pitchFamily="34" charset="-122"/>
                <a:ea typeface="微软雅黑" panose="020B0503020204020204" pitchFamily="34" charset="-122"/>
              </a:rPr>
              <a:t>例：交通工具有快速、高效的特点；飞机是一种交通工具，飞机能飞、有驾驶杆、油门杆和方向舵；汽车是一种交通工具，汽车有方向盘和离合器。</a:t>
            </a:r>
            <a:endParaRPr lang="en-US" altLang="zh-CN" sz="2400" b="1" dirty="0">
              <a:solidFill>
                <a:schemeClr val="accent1">
                  <a:lumMod val="50000"/>
                </a:schemeClr>
              </a:solidFill>
              <a:latin typeface="微软雅黑" panose="020B0503020204020204" pitchFamily="34" charset="-122"/>
              <a:ea typeface="微软雅黑" panose="020B0503020204020204" pitchFamily="34" charset="-122"/>
            </a:endParaRPr>
          </a:p>
          <a:p>
            <a:pPr marL="0" indent="0" algn="just">
              <a:lnSpc>
                <a:spcPct val="150000"/>
              </a:lnSpc>
              <a:spcBef>
                <a:spcPts val="0"/>
              </a:spcBef>
              <a:buNone/>
            </a:pPr>
            <a:endParaRPr lang="en-US" altLang="zh-CN" sz="2000" b="1" kern="100" dirty="0">
              <a:solidFill>
                <a:srgbClr val="00206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Rectangle 2">
            <a:extLst>
              <a:ext uri="{FF2B5EF4-FFF2-40B4-BE49-F238E27FC236}">
                <a16:creationId xmlns:a16="http://schemas.microsoft.com/office/drawing/2014/main" id="{D4D236F0-4080-4F2D-BF48-18227AAD141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33">
            <a:extLst>
              <a:ext uri="{FF2B5EF4-FFF2-40B4-BE49-F238E27FC236}">
                <a16:creationId xmlns:a16="http://schemas.microsoft.com/office/drawing/2014/main" id="{105ADA3E-9C4F-4E9F-9F63-EA1AB725C6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5" name="Group 1">
            <a:extLst>
              <a:ext uri="{FF2B5EF4-FFF2-40B4-BE49-F238E27FC236}">
                <a16:creationId xmlns:a16="http://schemas.microsoft.com/office/drawing/2014/main" id="{0091B5E9-3B95-4732-A3B4-B4769785CA28}"/>
              </a:ext>
            </a:extLst>
          </p:cNvPr>
          <p:cNvGrpSpPr>
            <a:grpSpLocks/>
          </p:cNvGrpSpPr>
          <p:nvPr/>
        </p:nvGrpSpPr>
        <p:grpSpPr bwMode="auto">
          <a:xfrm>
            <a:off x="3289293" y="2980597"/>
            <a:ext cx="5426500" cy="3143652"/>
            <a:chOff x="2160" y="1695"/>
            <a:chExt cx="7980" cy="4350"/>
          </a:xfrm>
        </p:grpSpPr>
        <p:sp>
          <p:nvSpPr>
            <p:cNvPr id="6" name="Rectangle 32">
              <a:extLst>
                <a:ext uri="{FF2B5EF4-FFF2-40B4-BE49-F238E27FC236}">
                  <a16:creationId xmlns:a16="http://schemas.microsoft.com/office/drawing/2014/main" id="{A18C6F7E-8A3C-4116-B7D1-0E6AACBD513D}"/>
                </a:ext>
              </a:extLst>
            </p:cNvPr>
            <p:cNvSpPr>
              <a:spLocks noChangeArrowheads="1"/>
            </p:cNvSpPr>
            <p:nvPr/>
          </p:nvSpPr>
          <p:spPr bwMode="auto">
            <a:xfrm>
              <a:off x="5340" y="2895"/>
              <a:ext cx="1395"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交通工具</a:t>
              </a:r>
              <a:endParaRPr kumimoji="0" lang="zh-CN" altLang="zh-CN" sz="3200" b="1" i="0" u="none" strike="noStrike" cap="none" normalizeH="0" baseline="0" dirty="0">
                <a:ln>
                  <a:noFill/>
                </a:ln>
                <a:solidFill>
                  <a:schemeClr val="tx1"/>
                </a:solidFill>
                <a:effectLst/>
                <a:latin typeface="Arial" panose="020B0604020202020204" pitchFamily="34" charset="0"/>
              </a:endParaRPr>
            </a:p>
          </p:txBody>
        </p:sp>
        <p:sp>
          <p:nvSpPr>
            <p:cNvPr id="7" name="Rectangle 31">
              <a:extLst>
                <a:ext uri="{FF2B5EF4-FFF2-40B4-BE49-F238E27FC236}">
                  <a16:creationId xmlns:a16="http://schemas.microsoft.com/office/drawing/2014/main" id="{76CD0C90-87A5-4F77-9CB0-51E2F521D79B}"/>
                </a:ext>
              </a:extLst>
            </p:cNvPr>
            <p:cNvSpPr>
              <a:spLocks noChangeArrowheads="1"/>
            </p:cNvSpPr>
            <p:nvPr/>
          </p:nvSpPr>
          <p:spPr bwMode="auto">
            <a:xfrm>
              <a:off x="4035" y="1695"/>
              <a:ext cx="855"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快速</a:t>
              </a:r>
              <a:endParaRPr kumimoji="0" lang="zh-CN" altLang="zh-CN" sz="3200" b="1" i="0" u="none" strike="noStrike" cap="none" normalizeH="0" baseline="0">
                <a:ln>
                  <a:noFill/>
                </a:ln>
                <a:solidFill>
                  <a:schemeClr val="tx1"/>
                </a:solidFill>
                <a:effectLst/>
                <a:latin typeface="Arial" panose="020B0604020202020204" pitchFamily="34" charset="0"/>
              </a:endParaRPr>
            </a:p>
          </p:txBody>
        </p:sp>
        <p:sp>
          <p:nvSpPr>
            <p:cNvPr id="9" name="Rectangle 30">
              <a:extLst>
                <a:ext uri="{FF2B5EF4-FFF2-40B4-BE49-F238E27FC236}">
                  <a16:creationId xmlns:a16="http://schemas.microsoft.com/office/drawing/2014/main" id="{237EC98E-086C-4F75-9B4B-968DE54071E8}"/>
                </a:ext>
              </a:extLst>
            </p:cNvPr>
            <p:cNvSpPr>
              <a:spLocks noChangeArrowheads="1"/>
            </p:cNvSpPr>
            <p:nvPr/>
          </p:nvSpPr>
          <p:spPr bwMode="auto">
            <a:xfrm>
              <a:off x="6945" y="1695"/>
              <a:ext cx="855"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高效</a:t>
              </a:r>
              <a:endParaRPr kumimoji="0" lang="zh-CN" altLang="zh-CN" sz="3200" b="1" i="0" u="none" strike="noStrike" cap="none" normalizeH="0" baseline="0">
                <a:ln>
                  <a:noFill/>
                </a:ln>
                <a:solidFill>
                  <a:schemeClr val="tx1"/>
                </a:solidFill>
                <a:effectLst/>
                <a:latin typeface="Arial" panose="020B0604020202020204" pitchFamily="34" charset="0"/>
              </a:endParaRPr>
            </a:p>
          </p:txBody>
        </p:sp>
        <p:sp>
          <p:nvSpPr>
            <p:cNvPr id="10" name="AutoShape 29">
              <a:extLst>
                <a:ext uri="{FF2B5EF4-FFF2-40B4-BE49-F238E27FC236}">
                  <a16:creationId xmlns:a16="http://schemas.microsoft.com/office/drawing/2014/main" id="{33AAEB04-4995-438C-93D6-3265165E8BCB}"/>
                </a:ext>
              </a:extLst>
            </p:cNvPr>
            <p:cNvSpPr>
              <a:spLocks noChangeShapeType="1"/>
            </p:cNvSpPr>
            <p:nvPr/>
          </p:nvSpPr>
          <p:spPr bwMode="auto">
            <a:xfrm flipH="1" flipV="1">
              <a:off x="4515" y="2175"/>
              <a:ext cx="1455" cy="72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11" name="AutoShape 28">
              <a:extLst>
                <a:ext uri="{FF2B5EF4-FFF2-40B4-BE49-F238E27FC236}">
                  <a16:creationId xmlns:a16="http://schemas.microsoft.com/office/drawing/2014/main" id="{2B784A8D-3AFF-4CA5-859F-B8B124AD1145}"/>
                </a:ext>
              </a:extLst>
            </p:cNvPr>
            <p:cNvSpPr>
              <a:spLocks noChangeShapeType="1"/>
            </p:cNvSpPr>
            <p:nvPr/>
          </p:nvSpPr>
          <p:spPr bwMode="auto">
            <a:xfrm flipV="1">
              <a:off x="5970" y="2175"/>
              <a:ext cx="1395" cy="72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12" name="Rectangle 27">
              <a:extLst>
                <a:ext uri="{FF2B5EF4-FFF2-40B4-BE49-F238E27FC236}">
                  <a16:creationId xmlns:a16="http://schemas.microsoft.com/office/drawing/2014/main" id="{90513401-CC3D-4F70-862D-0A4763D0EC02}"/>
                </a:ext>
              </a:extLst>
            </p:cNvPr>
            <p:cNvSpPr>
              <a:spLocks noChangeArrowheads="1"/>
            </p:cNvSpPr>
            <p:nvPr/>
          </p:nvSpPr>
          <p:spPr bwMode="auto">
            <a:xfrm>
              <a:off x="4335" y="2355"/>
              <a:ext cx="1005"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HAVE</a:t>
              </a:r>
              <a:endParaRPr kumimoji="0" lang="en-US" altLang="zh-CN" sz="3200" b="1" i="0" u="none" strike="noStrike" cap="none" normalizeH="0" baseline="0" dirty="0">
                <a:ln>
                  <a:noFill/>
                </a:ln>
                <a:solidFill>
                  <a:schemeClr val="tx1"/>
                </a:solidFill>
                <a:effectLst/>
                <a:latin typeface="Arial" panose="020B0604020202020204" pitchFamily="34" charset="0"/>
              </a:endParaRPr>
            </a:p>
          </p:txBody>
        </p:sp>
        <p:sp>
          <p:nvSpPr>
            <p:cNvPr id="13" name="Rectangle 26">
              <a:extLst>
                <a:ext uri="{FF2B5EF4-FFF2-40B4-BE49-F238E27FC236}">
                  <a16:creationId xmlns:a16="http://schemas.microsoft.com/office/drawing/2014/main" id="{AF233416-5001-440F-B3A0-08CF872042A8}"/>
                </a:ext>
              </a:extLst>
            </p:cNvPr>
            <p:cNvSpPr>
              <a:spLocks noChangeArrowheads="1"/>
            </p:cNvSpPr>
            <p:nvPr/>
          </p:nvSpPr>
          <p:spPr bwMode="auto">
            <a:xfrm>
              <a:off x="6570" y="2370"/>
              <a:ext cx="1064"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HAVE</a:t>
              </a:r>
              <a:endParaRPr kumimoji="0" lang="en-US" altLang="zh-CN" sz="3200" b="1" i="0" u="none" strike="noStrike" cap="none" normalizeH="0" baseline="0" dirty="0">
                <a:ln>
                  <a:noFill/>
                </a:ln>
                <a:solidFill>
                  <a:schemeClr val="tx1"/>
                </a:solidFill>
                <a:effectLst/>
                <a:latin typeface="Arial" panose="020B0604020202020204" pitchFamily="34" charset="0"/>
              </a:endParaRPr>
            </a:p>
          </p:txBody>
        </p:sp>
        <p:sp>
          <p:nvSpPr>
            <p:cNvPr id="14" name="Rectangle 25">
              <a:extLst>
                <a:ext uri="{FF2B5EF4-FFF2-40B4-BE49-F238E27FC236}">
                  <a16:creationId xmlns:a16="http://schemas.microsoft.com/office/drawing/2014/main" id="{9594216A-F4FB-430D-AB52-B96C5832B944}"/>
                </a:ext>
              </a:extLst>
            </p:cNvPr>
            <p:cNvSpPr>
              <a:spLocks noChangeArrowheads="1"/>
            </p:cNvSpPr>
            <p:nvPr/>
          </p:nvSpPr>
          <p:spPr bwMode="auto">
            <a:xfrm>
              <a:off x="4035" y="4245"/>
              <a:ext cx="855"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飞机</a:t>
              </a:r>
              <a:endParaRPr kumimoji="0" lang="zh-CN" altLang="zh-CN" sz="3200" b="1" i="0" u="none" strike="noStrike" cap="none" normalizeH="0" baseline="0">
                <a:ln>
                  <a:noFill/>
                </a:ln>
                <a:solidFill>
                  <a:schemeClr val="tx1"/>
                </a:solidFill>
                <a:effectLst/>
                <a:latin typeface="Arial" panose="020B0604020202020204" pitchFamily="34" charset="0"/>
              </a:endParaRPr>
            </a:p>
          </p:txBody>
        </p:sp>
        <p:sp>
          <p:nvSpPr>
            <p:cNvPr id="15" name="Rectangle 24">
              <a:extLst>
                <a:ext uri="{FF2B5EF4-FFF2-40B4-BE49-F238E27FC236}">
                  <a16:creationId xmlns:a16="http://schemas.microsoft.com/office/drawing/2014/main" id="{876C3407-EF62-4B39-AE09-9CCE46F4BB25}"/>
                </a:ext>
              </a:extLst>
            </p:cNvPr>
            <p:cNvSpPr>
              <a:spLocks noChangeArrowheads="1"/>
            </p:cNvSpPr>
            <p:nvPr/>
          </p:nvSpPr>
          <p:spPr bwMode="auto">
            <a:xfrm>
              <a:off x="6945" y="4245"/>
              <a:ext cx="855"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汽车</a:t>
              </a:r>
              <a:endParaRPr kumimoji="0" lang="zh-CN" altLang="zh-CN" sz="3200" b="1" i="0" u="none" strike="noStrike" cap="none" normalizeH="0" baseline="0">
                <a:ln>
                  <a:noFill/>
                </a:ln>
                <a:solidFill>
                  <a:schemeClr val="tx1"/>
                </a:solidFill>
                <a:effectLst/>
                <a:latin typeface="Arial" panose="020B0604020202020204" pitchFamily="34" charset="0"/>
              </a:endParaRPr>
            </a:p>
          </p:txBody>
        </p:sp>
        <p:sp>
          <p:nvSpPr>
            <p:cNvPr id="16" name="AutoShape 23">
              <a:extLst>
                <a:ext uri="{FF2B5EF4-FFF2-40B4-BE49-F238E27FC236}">
                  <a16:creationId xmlns:a16="http://schemas.microsoft.com/office/drawing/2014/main" id="{8D5D0F4E-B252-483C-AC2C-E734D4876B8C}"/>
                </a:ext>
              </a:extLst>
            </p:cNvPr>
            <p:cNvSpPr>
              <a:spLocks noChangeShapeType="1"/>
            </p:cNvSpPr>
            <p:nvPr/>
          </p:nvSpPr>
          <p:spPr bwMode="auto">
            <a:xfrm flipV="1">
              <a:off x="4515" y="3376"/>
              <a:ext cx="1455" cy="8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17" name="AutoShape 22">
              <a:extLst>
                <a:ext uri="{FF2B5EF4-FFF2-40B4-BE49-F238E27FC236}">
                  <a16:creationId xmlns:a16="http://schemas.microsoft.com/office/drawing/2014/main" id="{F870D6B4-E5BD-4627-A11A-4E989B90E4E4}"/>
                </a:ext>
              </a:extLst>
            </p:cNvPr>
            <p:cNvSpPr>
              <a:spLocks noChangeShapeType="1"/>
            </p:cNvSpPr>
            <p:nvPr/>
          </p:nvSpPr>
          <p:spPr bwMode="auto">
            <a:xfrm flipH="1" flipV="1">
              <a:off x="5970" y="3376"/>
              <a:ext cx="1395" cy="86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18" name="Rectangle 21">
              <a:extLst>
                <a:ext uri="{FF2B5EF4-FFF2-40B4-BE49-F238E27FC236}">
                  <a16:creationId xmlns:a16="http://schemas.microsoft.com/office/drawing/2014/main" id="{C73FFDDC-F82B-4656-9357-A41AFF9DB267}"/>
                </a:ext>
              </a:extLst>
            </p:cNvPr>
            <p:cNvSpPr>
              <a:spLocks noChangeArrowheads="1"/>
            </p:cNvSpPr>
            <p:nvPr/>
          </p:nvSpPr>
          <p:spPr bwMode="auto">
            <a:xfrm>
              <a:off x="4350" y="3495"/>
              <a:ext cx="990"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AKO</a:t>
              </a:r>
              <a:endParaRPr kumimoji="0" lang="en-US" altLang="zh-CN" sz="3200" b="1" i="0" u="none" strike="noStrike" cap="none" normalizeH="0" baseline="0" dirty="0">
                <a:ln>
                  <a:noFill/>
                </a:ln>
                <a:solidFill>
                  <a:schemeClr val="tx1"/>
                </a:solidFill>
                <a:effectLst/>
                <a:latin typeface="Arial" panose="020B0604020202020204" pitchFamily="34" charset="0"/>
              </a:endParaRPr>
            </a:p>
          </p:txBody>
        </p:sp>
        <p:sp>
          <p:nvSpPr>
            <p:cNvPr id="19" name="Rectangle 20">
              <a:extLst>
                <a:ext uri="{FF2B5EF4-FFF2-40B4-BE49-F238E27FC236}">
                  <a16:creationId xmlns:a16="http://schemas.microsoft.com/office/drawing/2014/main" id="{C1FAA028-7591-47A5-8620-B2CC9458376C}"/>
                </a:ext>
              </a:extLst>
            </p:cNvPr>
            <p:cNvSpPr>
              <a:spLocks noChangeArrowheads="1"/>
            </p:cNvSpPr>
            <p:nvPr/>
          </p:nvSpPr>
          <p:spPr bwMode="auto">
            <a:xfrm>
              <a:off x="6585" y="3495"/>
              <a:ext cx="964"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AKO</a:t>
              </a:r>
              <a:endParaRPr kumimoji="0" lang="en-US" altLang="zh-CN" sz="3200" b="1" i="0" u="none" strike="noStrike" cap="none" normalizeH="0" baseline="0" dirty="0">
                <a:ln>
                  <a:noFill/>
                </a:ln>
                <a:solidFill>
                  <a:schemeClr val="tx1"/>
                </a:solidFill>
                <a:effectLst/>
                <a:latin typeface="Arial" panose="020B0604020202020204" pitchFamily="34" charset="0"/>
              </a:endParaRPr>
            </a:p>
          </p:txBody>
        </p:sp>
        <p:sp>
          <p:nvSpPr>
            <p:cNvPr id="20" name="Rectangle 19">
              <a:extLst>
                <a:ext uri="{FF2B5EF4-FFF2-40B4-BE49-F238E27FC236}">
                  <a16:creationId xmlns:a16="http://schemas.microsoft.com/office/drawing/2014/main" id="{F8CC8B5B-557C-4B4C-9732-B06190E5B7D8}"/>
                </a:ext>
              </a:extLst>
            </p:cNvPr>
            <p:cNvSpPr>
              <a:spLocks noChangeArrowheads="1"/>
            </p:cNvSpPr>
            <p:nvPr/>
          </p:nvSpPr>
          <p:spPr bwMode="auto">
            <a:xfrm>
              <a:off x="2160" y="5565"/>
              <a:ext cx="660"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飞</a:t>
              </a:r>
              <a:endParaRPr kumimoji="0" lang="zh-CN" altLang="zh-CN" sz="3200" b="1" i="0" u="none" strike="noStrike" cap="none" normalizeH="0" baseline="0">
                <a:ln>
                  <a:noFill/>
                </a:ln>
                <a:solidFill>
                  <a:schemeClr val="tx1"/>
                </a:solidFill>
                <a:effectLst/>
                <a:latin typeface="Arial" panose="020B0604020202020204" pitchFamily="34" charset="0"/>
              </a:endParaRPr>
            </a:p>
          </p:txBody>
        </p:sp>
        <p:sp>
          <p:nvSpPr>
            <p:cNvPr id="21" name="Rectangle 18">
              <a:extLst>
                <a:ext uri="{FF2B5EF4-FFF2-40B4-BE49-F238E27FC236}">
                  <a16:creationId xmlns:a16="http://schemas.microsoft.com/office/drawing/2014/main" id="{977571DE-6D3C-4A4B-B1A6-B99A128E0A3C}"/>
                </a:ext>
              </a:extLst>
            </p:cNvPr>
            <p:cNvSpPr>
              <a:spLocks noChangeArrowheads="1"/>
            </p:cNvSpPr>
            <p:nvPr/>
          </p:nvSpPr>
          <p:spPr bwMode="auto">
            <a:xfrm>
              <a:off x="3270" y="5565"/>
              <a:ext cx="1080"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驾驶杆</a:t>
              </a:r>
              <a:endParaRPr kumimoji="0" lang="zh-CN" altLang="zh-CN" sz="3200" b="1" i="0" u="none" strike="noStrike" cap="none" normalizeH="0" baseline="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3C6AC203-428F-4EAC-9B37-A632C9238699}"/>
                </a:ext>
              </a:extLst>
            </p:cNvPr>
            <p:cNvSpPr>
              <a:spLocks noChangeArrowheads="1"/>
            </p:cNvSpPr>
            <p:nvPr/>
          </p:nvSpPr>
          <p:spPr bwMode="auto">
            <a:xfrm>
              <a:off x="4755" y="5565"/>
              <a:ext cx="1080"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油门杆</a:t>
              </a:r>
              <a:endParaRPr kumimoji="0" lang="zh-CN" altLang="zh-CN" sz="3200" b="1" i="0" u="none" strike="noStrike" cap="none" normalizeH="0" baseline="0">
                <a:ln>
                  <a:noFill/>
                </a:ln>
                <a:solidFill>
                  <a:schemeClr val="tx1"/>
                </a:solidFill>
                <a:effectLst/>
                <a:latin typeface="Arial" panose="020B0604020202020204" pitchFamily="34" charset="0"/>
              </a:endParaRPr>
            </a:p>
          </p:txBody>
        </p:sp>
        <p:sp>
          <p:nvSpPr>
            <p:cNvPr id="23" name="Rectangle 16">
              <a:extLst>
                <a:ext uri="{FF2B5EF4-FFF2-40B4-BE49-F238E27FC236}">
                  <a16:creationId xmlns:a16="http://schemas.microsoft.com/office/drawing/2014/main" id="{B2438F79-91D5-48A2-8FCC-3A9AF2F7D556}"/>
                </a:ext>
              </a:extLst>
            </p:cNvPr>
            <p:cNvSpPr>
              <a:spLocks noChangeArrowheads="1"/>
            </p:cNvSpPr>
            <p:nvPr/>
          </p:nvSpPr>
          <p:spPr bwMode="auto">
            <a:xfrm>
              <a:off x="6255" y="5565"/>
              <a:ext cx="1080"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方向舵</a:t>
              </a:r>
              <a:endParaRPr kumimoji="0" lang="zh-CN" altLang="zh-CN" sz="3200" b="1" i="0" u="none" strike="noStrike" cap="none" normalizeH="0" baseline="0">
                <a:ln>
                  <a:noFill/>
                </a:ln>
                <a:solidFill>
                  <a:schemeClr val="tx1"/>
                </a:solidFill>
                <a:effectLst/>
                <a:latin typeface="Arial" panose="020B0604020202020204" pitchFamily="34" charset="0"/>
              </a:endParaRPr>
            </a:p>
          </p:txBody>
        </p:sp>
        <p:sp>
          <p:nvSpPr>
            <p:cNvPr id="24" name="AutoShape 15">
              <a:extLst>
                <a:ext uri="{FF2B5EF4-FFF2-40B4-BE49-F238E27FC236}">
                  <a16:creationId xmlns:a16="http://schemas.microsoft.com/office/drawing/2014/main" id="{AE2ED005-AD7E-4722-B1A1-29F8A50634D0}"/>
                </a:ext>
              </a:extLst>
            </p:cNvPr>
            <p:cNvSpPr>
              <a:spLocks noChangeShapeType="1"/>
            </p:cNvSpPr>
            <p:nvPr/>
          </p:nvSpPr>
          <p:spPr bwMode="auto">
            <a:xfrm flipH="1">
              <a:off x="2520" y="4725"/>
              <a:ext cx="1920" cy="8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27" name="AutoShape 14">
              <a:extLst>
                <a:ext uri="{FF2B5EF4-FFF2-40B4-BE49-F238E27FC236}">
                  <a16:creationId xmlns:a16="http://schemas.microsoft.com/office/drawing/2014/main" id="{9FB8758D-5A94-4EE9-9019-8E911A51B180}"/>
                </a:ext>
              </a:extLst>
            </p:cNvPr>
            <p:cNvSpPr>
              <a:spLocks noChangeShapeType="1"/>
            </p:cNvSpPr>
            <p:nvPr/>
          </p:nvSpPr>
          <p:spPr bwMode="auto">
            <a:xfrm flipH="1">
              <a:off x="3795" y="4725"/>
              <a:ext cx="645" cy="8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29" name="AutoShape 13">
              <a:extLst>
                <a:ext uri="{FF2B5EF4-FFF2-40B4-BE49-F238E27FC236}">
                  <a16:creationId xmlns:a16="http://schemas.microsoft.com/office/drawing/2014/main" id="{5B1B61F3-BCA5-4630-A3FB-328A95C839B7}"/>
                </a:ext>
              </a:extLst>
            </p:cNvPr>
            <p:cNvSpPr>
              <a:spLocks noChangeShapeType="1"/>
            </p:cNvSpPr>
            <p:nvPr/>
          </p:nvSpPr>
          <p:spPr bwMode="auto">
            <a:xfrm>
              <a:off x="4440" y="4725"/>
              <a:ext cx="765" cy="8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30" name="AutoShape 12">
              <a:extLst>
                <a:ext uri="{FF2B5EF4-FFF2-40B4-BE49-F238E27FC236}">
                  <a16:creationId xmlns:a16="http://schemas.microsoft.com/office/drawing/2014/main" id="{7AD4EDF6-93F7-432A-9845-AEE0ED75AC31}"/>
                </a:ext>
              </a:extLst>
            </p:cNvPr>
            <p:cNvSpPr>
              <a:spLocks noChangeShapeType="1"/>
            </p:cNvSpPr>
            <p:nvPr/>
          </p:nvSpPr>
          <p:spPr bwMode="auto">
            <a:xfrm>
              <a:off x="4440" y="4725"/>
              <a:ext cx="2355" cy="84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31" name="Rectangle 11">
              <a:extLst>
                <a:ext uri="{FF2B5EF4-FFF2-40B4-BE49-F238E27FC236}">
                  <a16:creationId xmlns:a16="http://schemas.microsoft.com/office/drawing/2014/main" id="{4E01AC31-8182-46D5-AE28-6E89AD631CC1}"/>
                </a:ext>
              </a:extLst>
            </p:cNvPr>
            <p:cNvSpPr>
              <a:spLocks noChangeArrowheads="1"/>
            </p:cNvSpPr>
            <p:nvPr/>
          </p:nvSpPr>
          <p:spPr bwMode="auto">
            <a:xfrm>
              <a:off x="2310" y="4995"/>
              <a:ext cx="855"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CAN</a:t>
              </a:r>
              <a:endParaRPr kumimoji="0" lang="en-US" altLang="zh-CN" sz="3200" b="1" i="0" u="none" strike="noStrike" cap="none" normalizeH="0" baseline="0">
                <a:ln>
                  <a:noFill/>
                </a:ln>
                <a:solidFill>
                  <a:schemeClr val="tx1"/>
                </a:solidFill>
                <a:effectLst/>
                <a:latin typeface="Arial" panose="020B0604020202020204" pitchFamily="34" charset="0"/>
              </a:endParaRPr>
            </a:p>
          </p:txBody>
        </p:sp>
        <p:sp>
          <p:nvSpPr>
            <p:cNvPr id="32" name="Rectangle 10">
              <a:extLst>
                <a:ext uri="{FF2B5EF4-FFF2-40B4-BE49-F238E27FC236}">
                  <a16:creationId xmlns:a16="http://schemas.microsoft.com/office/drawing/2014/main" id="{D5EE0057-3FAF-481D-99C7-8BE40A37242F}"/>
                </a:ext>
              </a:extLst>
            </p:cNvPr>
            <p:cNvSpPr>
              <a:spLocks noChangeArrowheads="1"/>
            </p:cNvSpPr>
            <p:nvPr/>
          </p:nvSpPr>
          <p:spPr bwMode="auto">
            <a:xfrm>
              <a:off x="3915" y="4995"/>
              <a:ext cx="1155"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HAVE</a:t>
              </a:r>
              <a:endParaRPr kumimoji="0" lang="en-US" altLang="zh-CN" sz="3200" b="1" i="0" u="none" strike="noStrike" cap="none" normalizeH="0" baseline="0" dirty="0">
                <a:ln>
                  <a:noFill/>
                </a:ln>
                <a:solidFill>
                  <a:schemeClr val="tx1"/>
                </a:solidFill>
                <a:effectLst/>
                <a:latin typeface="Arial" panose="020B0604020202020204" pitchFamily="34" charset="0"/>
              </a:endParaRPr>
            </a:p>
          </p:txBody>
        </p:sp>
        <p:sp>
          <p:nvSpPr>
            <p:cNvPr id="33" name="Rectangle 9">
              <a:extLst>
                <a:ext uri="{FF2B5EF4-FFF2-40B4-BE49-F238E27FC236}">
                  <a16:creationId xmlns:a16="http://schemas.microsoft.com/office/drawing/2014/main" id="{83AEE236-A417-4B2F-8B68-DEF5C32EFBD6}"/>
                </a:ext>
              </a:extLst>
            </p:cNvPr>
            <p:cNvSpPr>
              <a:spLocks noChangeArrowheads="1"/>
            </p:cNvSpPr>
            <p:nvPr/>
          </p:nvSpPr>
          <p:spPr bwMode="auto">
            <a:xfrm>
              <a:off x="4830" y="4995"/>
              <a:ext cx="1005"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HAVE</a:t>
              </a:r>
              <a:endParaRPr kumimoji="0" lang="en-US" altLang="zh-CN" sz="3200" b="1" i="0" u="none" strike="noStrike" cap="none" normalizeH="0" baseline="0" dirty="0">
                <a:ln>
                  <a:noFill/>
                </a:ln>
                <a:solidFill>
                  <a:schemeClr val="tx1"/>
                </a:solidFill>
                <a:effectLst/>
                <a:latin typeface="Arial" panose="020B0604020202020204" pitchFamily="34" charset="0"/>
              </a:endParaRPr>
            </a:p>
          </p:txBody>
        </p:sp>
        <p:sp>
          <p:nvSpPr>
            <p:cNvPr id="34" name="Rectangle 8">
              <a:extLst>
                <a:ext uri="{FF2B5EF4-FFF2-40B4-BE49-F238E27FC236}">
                  <a16:creationId xmlns:a16="http://schemas.microsoft.com/office/drawing/2014/main" id="{F697F16A-7500-4F30-906D-0102B736D11C}"/>
                </a:ext>
              </a:extLst>
            </p:cNvPr>
            <p:cNvSpPr>
              <a:spLocks noChangeArrowheads="1"/>
            </p:cNvSpPr>
            <p:nvPr/>
          </p:nvSpPr>
          <p:spPr bwMode="auto">
            <a:xfrm>
              <a:off x="6075" y="4995"/>
              <a:ext cx="1005"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HAVE</a:t>
              </a:r>
              <a:endParaRPr kumimoji="0" lang="en-US" altLang="zh-CN" sz="3200" b="1" i="0" u="none" strike="noStrike" cap="none" normalizeH="0" baseline="0" dirty="0">
                <a:ln>
                  <a:noFill/>
                </a:ln>
                <a:solidFill>
                  <a:schemeClr val="tx1"/>
                </a:solidFill>
                <a:effectLst/>
                <a:latin typeface="Arial" panose="020B0604020202020204" pitchFamily="34" charset="0"/>
              </a:endParaRPr>
            </a:p>
          </p:txBody>
        </p:sp>
        <p:sp>
          <p:nvSpPr>
            <p:cNvPr id="35" name="Rectangle 7">
              <a:extLst>
                <a:ext uri="{FF2B5EF4-FFF2-40B4-BE49-F238E27FC236}">
                  <a16:creationId xmlns:a16="http://schemas.microsoft.com/office/drawing/2014/main" id="{28EBE005-1FAB-4EE8-9377-3B35F2A6B2FD}"/>
                </a:ext>
              </a:extLst>
            </p:cNvPr>
            <p:cNvSpPr>
              <a:spLocks noChangeArrowheads="1"/>
            </p:cNvSpPr>
            <p:nvPr/>
          </p:nvSpPr>
          <p:spPr bwMode="auto">
            <a:xfrm>
              <a:off x="9060" y="3150"/>
              <a:ext cx="1080"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方向盘</a:t>
              </a:r>
              <a:endParaRPr kumimoji="0" lang="zh-CN" altLang="zh-CN" sz="3200" b="1" i="0" u="none" strike="noStrike" cap="none" normalizeH="0" baseline="0">
                <a:ln>
                  <a:noFill/>
                </a:ln>
                <a:solidFill>
                  <a:schemeClr val="tx1"/>
                </a:solidFill>
                <a:effectLst/>
                <a:latin typeface="Arial" panose="020B0604020202020204" pitchFamily="34" charset="0"/>
              </a:endParaRPr>
            </a:p>
          </p:txBody>
        </p:sp>
        <p:sp>
          <p:nvSpPr>
            <p:cNvPr id="36" name="Rectangle 6">
              <a:extLst>
                <a:ext uri="{FF2B5EF4-FFF2-40B4-BE49-F238E27FC236}">
                  <a16:creationId xmlns:a16="http://schemas.microsoft.com/office/drawing/2014/main" id="{4F6D8FF0-8D88-40F5-B23C-10B66F3CC2BC}"/>
                </a:ext>
              </a:extLst>
            </p:cNvPr>
            <p:cNvSpPr>
              <a:spLocks noChangeArrowheads="1"/>
            </p:cNvSpPr>
            <p:nvPr/>
          </p:nvSpPr>
          <p:spPr bwMode="auto">
            <a:xfrm>
              <a:off x="9060" y="5070"/>
              <a:ext cx="1080" cy="4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离合器</a:t>
              </a:r>
              <a:endParaRPr kumimoji="0" lang="zh-CN" altLang="zh-CN" sz="3200" b="1" i="0" u="none" strike="noStrike" cap="none" normalizeH="0" baseline="0" dirty="0">
                <a:ln>
                  <a:noFill/>
                </a:ln>
                <a:solidFill>
                  <a:schemeClr val="tx1"/>
                </a:solidFill>
                <a:effectLst/>
                <a:latin typeface="Arial" panose="020B0604020202020204" pitchFamily="34" charset="0"/>
              </a:endParaRPr>
            </a:p>
          </p:txBody>
        </p:sp>
        <p:sp>
          <p:nvSpPr>
            <p:cNvPr id="37" name="AutoShape 5">
              <a:extLst>
                <a:ext uri="{FF2B5EF4-FFF2-40B4-BE49-F238E27FC236}">
                  <a16:creationId xmlns:a16="http://schemas.microsoft.com/office/drawing/2014/main" id="{92A187BD-C774-4D33-9D20-CF9FAA0AB191}"/>
                </a:ext>
              </a:extLst>
            </p:cNvPr>
            <p:cNvSpPr>
              <a:spLocks noChangeShapeType="1"/>
            </p:cNvSpPr>
            <p:nvPr/>
          </p:nvSpPr>
          <p:spPr bwMode="auto">
            <a:xfrm flipV="1">
              <a:off x="7800" y="3630"/>
              <a:ext cx="1260" cy="8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38" name="AutoShape 4">
              <a:extLst>
                <a:ext uri="{FF2B5EF4-FFF2-40B4-BE49-F238E27FC236}">
                  <a16:creationId xmlns:a16="http://schemas.microsoft.com/office/drawing/2014/main" id="{EB18D215-0AD3-465B-B8EE-34557FD728F8}"/>
                </a:ext>
              </a:extLst>
            </p:cNvPr>
            <p:cNvSpPr>
              <a:spLocks noChangeShapeType="1"/>
            </p:cNvSpPr>
            <p:nvPr/>
          </p:nvSpPr>
          <p:spPr bwMode="auto">
            <a:xfrm>
              <a:off x="7800" y="4485"/>
              <a:ext cx="1260" cy="58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sz="3200" b="1"/>
            </a:p>
          </p:txBody>
        </p:sp>
        <p:sp>
          <p:nvSpPr>
            <p:cNvPr id="39" name="Rectangle 3">
              <a:extLst>
                <a:ext uri="{FF2B5EF4-FFF2-40B4-BE49-F238E27FC236}">
                  <a16:creationId xmlns:a16="http://schemas.microsoft.com/office/drawing/2014/main" id="{01B9188E-4CC0-4723-BE34-4C86ADE308F3}"/>
                </a:ext>
              </a:extLst>
            </p:cNvPr>
            <p:cNvSpPr>
              <a:spLocks noChangeArrowheads="1"/>
            </p:cNvSpPr>
            <p:nvPr/>
          </p:nvSpPr>
          <p:spPr bwMode="auto">
            <a:xfrm>
              <a:off x="7875" y="4755"/>
              <a:ext cx="1080"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HAVE</a:t>
              </a:r>
              <a:endParaRPr kumimoji="0" lang="en-US" altLang="zh-CN" sz="3200" b="1" i="0" u="none" strike="noStrike" cap="none" normalizeH="0" baseline="0" dirty="0">
                <a:ln>
                  <a:noFill/>
                </a:ln>
                <a:solidFill>
                  <a:schemeClr val="tx1"/>
                </a:solidFill>
                <a:effectLst/>
                <a:latin typeface="Arial" panose="020B0604020202020204" pitchFamily="34" charset="0"/>
              </a:endParaRPr>
            </a:p>
          </p:txBody>
        </p:sp>
        <p:sp>
          <p:nvSpPr>
            <p:cNvPr id="40" name="Rectangle 2">
              <a:extLst>
                <a:ext uri="{FF2B5EF4-FFF2-40B4-BE49-F238E27FC236}">
                  <a16:creationId xmlns:a16="http://schemas.microsoft.com/office/drawing/2014/main" id="{0F4D3A9D-A9DE-4591-B5EF-BA657B54C928}"/>
                </a:ext>
              </a:extLst>
            </p:cNvPr>
            <p:cNvSpPr>
              <a:spLocks noChangeArrowheads="1"/>
            </p:cNvSpPr>
            <p:nvPr/>
          </p:nvSpPr>
          <p:spPr bwMode="auto">
            <a:xfrm>
              <a:off x="7875" y="3570"/>
              <a:ext cx="1080" cy="480"/>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HAVE</a:t>
              </a:r>
              <a:endParaRPr kumimoji="0" lang="en-US" altLang="zh-CN" sz="3200" b="1" i="0" u="none" strike="noStrike" cap="none" normalizeH="0" baseline="0" dirty="0">
                <a:ln>
                  <a:noFill/>
                </a:ln>
                <a:solidFill>
                  <a:schemeClr val="tx1"/>
                </a:solidFill>
                <a:effectLst/>
                <a:latin typeface="Arial" panose="020B0604020202020204" pitchFamily="34" charset="0"/>
              </a:endParaRPr>
            </a:p>
          </p:txBody>
        </p:sp>
      </p:grpSp>
      <p:sp>
        <p:nvSpPr>
          <p:cNvPr id="41" name="Rectangle 55">
            <a:extLst>
              <a:ext uri="{FF2B5EF4-FFF2-40B4-BE49-F238E27FC236}">
                <a16:creationId xmlns:a16="http://schemas.microsoft.com/office/drawing/2014/main" id="{1970E096-4ABD-449B-82A0-45EF170971BB}"/>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55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55600" algn="l" defTabSz="914400" rtl="0" eaLnBrk="0" fontAlgn="base" latinLnBrk="0" hangingPunct="0">
              <a:lnSpc>
                <a:spcPct val="100000"/>
              </a:lnSpc>
              <a:spcBef>
                <a:spcPct val="0"/>
              </a:spcBef>
              <a:spcAft>
                <a:spcPct val="0"/>
              </a:spcAft>
              <a:buClrTx/>
              <a:buSzTx/>
              <a:buFontTx/>
              <a:buNone/>
              <a:tabLst/>
            </a:pPr>
            <a:endParaRPr kumimoji="0" lang="zh-CN" altLang="zh-CN" sz="500" b="0" i="0" u="none" strike="noStrike" cap="none" normalizeH="0" baseline="0">
              <a:ln>
                <a:noFill/>
              </a:ln>
              <a:solidFill>
                <a:schemeClr val="tx1"/>
              </a:solidFill>
              <a:effectLst/>
            </a:endParaRPr>
          </a:p>
          <a:p>
            <a:pPr marL="0" marR="0" lvl="0" indent="35560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35560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500" b="0" i="0" u="none" strike="noStrike" cap="none" normalizeH="0" baseline="0">
              <a:ln>
                <a:noFill/>
              </a:ln>
              <a:solidFill>
                <a:schemeClr val="tx1"/>
              </a:solidFill>
              <a:effectLst/>
            </a:endParaRPr>
          </a:p>
          <a:p>
            <a:pPr marL="0" marR="0" lvl="0" indent="35560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7711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a:solidFill>
                  <a:srgbClr val="0000FF"/>
                </a:solidFill>
                <a:effectLst/>
                <a:latin typeface="黑体" panose="02010609060101010101" pitchFamily="49" charset="-122"/>
                <a:ea typeface="黑体" panose="02010609060101010101" pitchFamily="49" charset="-122"/>
              </a:rPr>
              <a:t>6.</a:t>
            </a:r>
            <a:r>
              <a:rPr lang="zh-CN" altLang="en-US" sz="4400" b="1">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880678" cy="5163960"/>
          </a:xfrm>
        </p:spPr>
        <p:txBody>
          <a:bodyPr>
            <a:normAutofit/>
          </a:bodyPr>
          <a:lstStyle/>
          <a:p>
            <a:pPr marL="0" indent="0" algn="just">
              <a:lnSpc>
                <a:spcPct val="150000"/>
              </a:lnSpc>
              <a:buNone/>
            </a:pPr>
            <a:r>
              <a:rPr lang="zh-CN" altLang="en-US" b="1" dirty="0">
                <a:solidFill>
                  <a:srgbClr val="C00000"/>
                </a:solidFill>
                <a:latin typeface="微软雅黑" panose="020B0503020204020204" pitchFamily="34" charset="-122"/>
                <a:ea typeface="微软雅黑" panose="020B0503020204020204" pitchFamily="34" charset="-122"/>
              </a:rPr>
              <a:t>框架（</a:t>
            </a:r>
            <a:r>
              <a:rPr lang="en-US" altLang="zh-CN" b="1" dirty="0">
                <a:solidFill>
                  <a:srgbClr val="C00000"/>
                </a:solidFill>
                <a:latin typeface="微软雅黑" panose="020B0503020204020204" pitchFamily="34" charset="-122"/>
                <a:ea typeface="微软雅黑" panose="020B0503020204020204" pitchFamily="34" charset="-122"/>
              </a:rPr>
              <a:t>Frames</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基于明斯基</a:t>
            </a:r>
            <a:r>
              <a:rPr lang="en-US" altLang="zh-CN" sz="2600" b="1" dirty="0">
                <a:latin typeface="微软雅黑" panose="020B0503020204020204" pitchFamily="34" charset="-122"/>
                <a:ea typeface="微软雅黑" panose="020B0503020204020204" pitchFamily="34" charset="-122"/>
              </a:rPr>
              <a:t>(Minsky)</a:t>
            </a:r>
            <a:r>
              <a:rPr lang="zh-CN" altLang="en-US" sz="2600" b="1" dirty="0">
                <a:latin typeface="微软雅黑" panose="020B0503020204020204" pitchFamily="34" charset="-122"/>
                <a:ea typeface="微软雅黑" panose="020B0503020204020204" pitchFamily="34" charset="-122"/>
              </a:rPr>
              <a:t>在</a:t>
            </a:r>
            <a:r>
              <a:rPr lang="en-US" altLang="zh-CN" sz="2600" b="1" dirty="0">
                <a:latin typeface="微软雅黑" panose="020B0503020204020204" pitchFamily="34" charset="-122"/>
                <a:ea typeface="微软雅黑" panose="020B0503020204020204" pitchFamily="34" charset="-122"/>
              </a:rPr>
              <a:t>1975</a:t>
            </a:r>
            <a:r>
              <a:rPr lang="zh-CN" altLang="en-US" sz="2600" b="1" dirty="0">
                <a:latin typeface="微软雅黑" panose="020B0503020204020204" pitchFamily="34" charset="-122"/>
                <a:ea typeface="微软雅黑" panose="020B0503020204020204" pitchFamily="34" charset="-122"/>
              </a:rPr>
              <a:t>年提出的框架理论而发展起来的一种</a:t>
            </a:r>
            <a:r>
              <a:rPr lang="zh-CN" altLang="en-US" sz="2600" b="1" dirty="0">
                <a:solidFill>
                  <a:srgbClr val="C00000"/>
                </a:solidFill>
                <a:latin typeface="微软雅黑" panose="020B0503020204020204" pitchFamily="34" charset="-122"/>
                <a:ea typeface="微软雅黑" panose="020B0503020204020204" pitchFamily="34" charset="-122"/>
              </a:rPr>
              <a:t>结构化</a:t>
            </a:r>
            <a:r>
              <a:rPr lang="zh-CN" altLang="en-US" sz="2600" b="1" dirty="0">
                <a:latin typeface="微软雅黑" panose="020B0503020204020204" pitchFamily="34" charset="-122"/>
                <a:ea typeface="微软雅黑" panose="020B0503020204020204" pitchFamily="34" charset="-122"/>
              </a:rPr>
              <a:t>知识表示方法。</a:t>
            </a:r>
            <a:endParaRPr lang="en-US" altLang="zh-CN" sz="2600" b="1" dirty="0">
              <a:latin typeface="微软雅黑" panose="020B0503020204020204" pitchFamily="34" charset="-122"/>
              <a:ea typeface="微软雅黑" panose="020B0503020204020204" pitchFamily="34" charset="-122"/>
            </a:endParaRPr>
          </a:p>
          <a:p>
            <a:pPr marL="0" indent="0" algn="just">
              <a:lnSpc>
                <a:spcPct val="100000"/>
              </a:lnSpc>
              <a:buNone/>
            </a:pPr>
            <a:r>
              <a:rPr lang="zh-CN" altLang="zh-CN" sz="2200" b="1" kern="100" dirty="0">
                <a:solidFill>
                  <a:srgbClr val="002060"/>
                </a:solidFill>
                <a:effectLst/>
                <a:latin typeface="Times New Roman" panose="02020603050405020304" pitchFamily="18" charset="0"/>
                <a:ea typeface="黑体" panose="02010609060101010101" pitchFamily="49" charset="-122"/>
              </a:rPr>
              <a:t>例：</a:t>
            </a:r>
            <a:r>
              <a:rPr lang="zh-CN" altLang="en-US" sz="2200" b="1" kern="100" dirty="0">
                <a:solidFill>
                  <a:srgbClr val="002060"/>
                </a:solidFill>
                <a:effectLst/>
                <a:latin typeface="Times New Roman" panose="02020603050405020304" pitchFamily="18" charset="0"/>
                <a:ea typeface="黑体" panose="02010609060101010101" pitchFamily="49" charset="-122"/>
              </a:rPr>
              <a:t>聊斋上有个著名的</a:t>
            </a:r>
            <a:r>
              <a:rPr lang="en-US" altLang="zh-CN" sz="2200" b="1" kern="100" dirty="0">
                <a:solidFill>
                  <a:srgbClr val="002060"/>
                </a:solidFill>
                <a:effectLst/>
                <a:latin typeface="Times New Roman" panose="02020603050405020304" pitchFamily="18" charset="0"/>
                <a:ea typeface="黑体" panose="02010609060101010101" pitchFamily="49" charset="-122"/>
              </a:rPr>
              <a:t>《</a:t>
            </a:r>
            <a:r>
              <a:rPr lang="zh-CN" altLang="en-US" sz="2200" b="1" kern="100" dirty="0">
                <a:solidFill>
                  <a:srgbClr val="002060"/>
                </a:solidFill>
                <a:effectLst/>
                <a:latin typeface="Times New Roman" panose="02020603050405020304" pitchFamily="18" charset="0"/>
                <a:ea typeface="黑体" panose="02010609060101010101" pitchFamily="49" charset="-122"/>
              </a:rPr>
              <a:t>胭脂</a:t>
            </a:r>
            <a:r>
              <a:rPr lang="en-US" altLang="zh-CN" sz="2200" b="1" kern="100" dirty="0">
                <a:solidFill>
                  <a:srgbClr val="002060"/>
                </a:solidFill>
                <a:effectLst/>
                <a:latin typeface="Times New Roman" panose="02020603050405020304" pitchFamily="18" charset="0"/>
                <a:ea typeface="黑体" panose="02010609060101010101" pitchFamily="49" charset="-122"/>
              </a:rPr>
              <a:t>》</a:t>
            </a:r>
            <a:r>
              <a:rPr lang="zh-CN" altLang="en-US" sz="2200" b="1" kern="100" dirty="0">
                <a:solidFill>
                  <a:srgbClr val="002060"/>
                </a:solidFill>
                <a:effectLst/>
                <a:latin typeface="Times New Roman" panose="02020603050405020304" pitchFamily="18" charset="0"/>
                <a:ea typeface="黑体" panose="02010609060101010101" pitchFamily="49" charset="-122"/>
              </a:rPr>
              <a:t>故事，开始时邑宰（县官）判错了案，就是因为他头脑里有个破案的框架</a:t>
            </a:r>
            <a:endParaRPr lang="zh-CN" altLang="zh-CN" sz="1850" kern="100" dirty="0">
              <a:solidFill>
                <a:srgbClr val="FF0000"/>
              </a:solidFill>
              <a:effectLst/>
              <a:latin typeface="Times New Roman" panose="02020603050405020304" pitchFamily="18" charset="0"/>
              <a:ea typeface="宋体" panose="02010600030101010101" pitchFamily="2" charset="-122"/>
            </a:endParaRPr>
          </a:p>
          <a:p>
            <a:pPr marL="0" indent="0" algn="just">
              <a:lnSpc>
                <a:spcPct val="150000"/>
              </a:lnSpc>
              <a:buNone/>
            </a:pPr>
            <a:endParaRPr lang="en-US" altLang="zh-CN" sz="1800" b="1" kern="100" dirty="0">
              <a:solidFill>
                <a:srgbClr val="002060"/>
              </a:solidFill>
              <a:effectLst/>
              <a:latin typeface="Times New Roman" panose="02020603050405020304" pitchFamily="18" charset="0"/>
              <a:ea typeface="黑体" panose="02010609060101010101" pitchFamily="49" charset="-122"/>
            </a:endParaRPr>
          </a:p>
          <a:p>
            <a:pPr marL="0" indent="0" algn="just">
              <a:lnSpc>
                <a:spcPct val="150000"/>
              </a:lnSpc>
              <a:buNone/>
            </a:pPr>
            <a:endParaRPr lang="zh-CN" altLang="zh-CN" sz="1800" kern="100" dirty="0">
              <a:solidFill>
                <a:srgbClr val="002060"/>
              </a:solidFill>
              <a:effectLst/>
              <a:latin typeface="Times New Roman" panose="02020603050405020304" pitchFamily="18" charset="0"/>
              <a:ea typeface="宋体" panose="02010600030101010101" pitchFamily="2"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graphicFrame>
        <p:nvGraphicFramePr>
          <p:cNvPr id="2" name="表格 1">
            <a:extLst>
              <a:ext uri="{FF2B5EF4-FFF2-40B4-BE49-F238E27FC236}">
                <a16:creationId xmlns:a16="http://schemas.microsoft.com/office/drawing/2014/main" id="{C728378F-6B3C-4FAB-862F-02C5450C321D}"/>
              </a:ext>
            </a:extLst>
          </p:cNvPr>
          <p:cNvGraphicFramePr>
            <a:graphicFrameLocks noGrp="1"/>
          </p:cNvGraphicFramePr>
          <p:nvPr>
            <p:extLst>
              <p:ext uri="{D42A27DB-BD31-4B8C-83A1-F6EECF244321}">
                <p14:modId xmlns:p14="http://schemas.microsoft.com/office/powerpoint/2010/main" val="2112946443"/>
              </p:ext>
            </p:extLst>
          </p:nvPr>
        </p:nvGraphicFramePr>
        <p:xfrm>
          <a:off x="1215839" y="3772169"/>
          <a:ext cx="3600000" cy="27000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646488053"/>
                    </a:ext>
                  </a:extLst>
                </a:gridCol>
              </a:tblGrid>
              <a:tr h="27007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框架名：</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sz="1500" kern="100" dirty="0" err="1">
                          <a:effectLst/>
                          <a:latin typeface="Times New Roman" panose="02020603050405020304" pitchFamily="18" charset="0"/>
                          <a:ea typeface="微软雅黑" panose="020B0503020204020204" pitchFamily="34" charset="-122"/>
                          <a:cs typeface="Times New Roman" panose="02020603050405020304" pitchFamily="18" charset="0"/>
                        </a:rPr>
                        <a:t>tx</a:t>
                      </a: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未遂杀人案</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302079197"/>
                  </a:ext>
                </a:extLst>
              </a:tr>
              <a:tr h="27007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犯罪意图：</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x</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06059224"/>
                  </a:ext>
                </a:extLst>
              </a:tr>
              <a:tr h="27007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犯罪结果： 杀人</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23884249"/>
                  </a:ext>
                </a:extLst>
              </a:tr>
              <a:tr h="27007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被杀者：</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y</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144444358"/>
                  </a:ext>
                </a:extLst>
              </a:tr>
              <a:tr h="27007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杀人动机：</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x</a:t>
                      </a: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未遂被</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y</a:t>
                      </a: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发现</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198561795"/>
                  </a:ext>
                </a:extLst>
              </a:tr>
              <a:tr h="26933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知情人：</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{z</a:t>
                      </a:r>
                      <a:r>
                        <a:rPr lang="en-US" sz="1500" kern="100" baseline="-25000" dirty="0">
                          <a:effectLst/>
                          <a:latin typeface="Times New Roman" panose="02020603050405020304" pitchFamily="18" charset="0"/>
                          <a:ea typeface="微软雅黑" panose="020B0503020204020204" pitchFamily="34" charset="-122"/>
                          <a:cs typeface="Times New Roman" panose="02020603050405020304" pitchFamily="18" charset="0"/>
                        </a:rPr>
                        <a:t>i</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sz="1500" kern="100" dirty="0" err="1">
                          <a:effectLst/>
                          <a:latin typeface="Times New Roman" panose="02020603050405020304" pitchFamily="18" charset="0"/>
                          <a:ea typeface="微软雅黑" panose="020B0503020204020204" pitchFamily="34" charset="-122"/>
                          <a:cs typeface="Times New Roman" panose="02020603050405020304" pitchFamily="18" charset="0"/>
                        </a:rPr>
                        <a:t>i</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pitchFamily="18" charset="2"/>
                        </a:rPr>
                        <a:t></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I }</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227081836"/>
                  </a:ext>
                </a:extLst>
              </a:tr>
              <a:tr h="27007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罪犯：</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t</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031302354"/>
                  </a:ext>
                </a:extLst>
              </a:tr>
              <a:tr h="27007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条件一：</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若</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x</a:t>
                      </a: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为强奸则</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t</a:t>
                      </a: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必须是男性</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55796076"/>
                  </a:ext>
                </a:extLst>
              </a:tr>
              <a:tr h="27007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条件二：</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有某个</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z</a:t>
                      </a:r>
                      <a:r>
                        <a:rPr lang="en-US" sz="1500" kern="100" baseline="-25000" dirty="0">
                          <a:effectLst/>
                          <a:latin typeface="Times New Roman" panose="02020603050405020304" pitchFamily="18" charset="0"/>
                          <a:ea typeface="微软雅黑" panose="020B0503020204020204" pitchFamily="34" charset="-122"/>
                          <a:cs typeface="Times New Roman" panose="02020603050405020304" pitchFamily="18" charset="0"/>
                        </a:rPr>
                        <a:t>i </a:t>
                      </a: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指控</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t</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4115933702"/>
                  </a:ext>
                </a:extLst>
              </a:tr>
              <a:tr h="270074">
                <a:tc>
                  <a:txBody>
                    <a:bodyPr/>
                    <a:lstStyle/>
                    <a:p>
                      <a:pPr algn="just">
                        <a:lnSpc>
                          <a:spcPts val="2200"/>
                        </a:lnSpc>
                      </a:pP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条件三：</a:t>
                      </a:r>
                      <a:r>
                        <a:rPr lang="en-US" sz="1500" kern="100" dirty="0">
                          <a:effectLst/>
                          <a:latin typeface="Times New Roman" panose="02020603050405020304" pitchFamily="18" charset="0"/>
                          <a:ea typeface="微软雅黑" panose="020B0503020204020204" pitchFamily="34" charset="-122"/>
                          <a:cs typeface="Times New Roman" panose="02020603050405020304" pitchFamily="18" charset="0"/>
                        </a:rPr>
                        <a:t>   t</a:t>
                      </a:r>
                      <a:r>
                        <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rPr>
                        <a:t>招认</a:t>
                      </a:r>
                      <a:endParaRPr lang="zh-CN" sz="105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55215987"/>
                  </a:ext>
                </a:extLst>
              </a:tr>
            </a:tbl>
          </a:graphicData>
        </a:graphic>
      </p:graphicFrame>
      <p:graphicFrame>
        <p:nvGraphicFramePr>
          <p:cNvPr id="3" name="表格 2">
            <a:extLst>
              <a:ext uri="{FF2B5EF4-FFF2-40B4-BE49-F238E27FC236}">
                <a16:creationId xmlns:a16="http://schemas.microsoft.com/office/drawing/2014/main" id="{9C10645F-EE3C-423E-A189-07C35C0A7A4F}"/>
              </a:ext>
            </a:extLst>
          </p:cNvPr>
          <p:cNvGraphicFramePr>
            <a:graphicFrameLocks noGrp="1"/>
          </p:cNvGraphicFramePr>
          <p:nvPr>
            <p:extLst>
              <p:ext uri="{D42A27DB-BD31-4B8C-83A1-F6EECF244321}">
                <p14:modId xmlns:p14="http://schemas.microsoft.com/office/powerpoint/2010/main" val="2091430135"/>
              </p:ext>
            </p:extLst>
          </p:nvPr>
        </p:nvGraphicFramePr>
        <p:xfrm>
          <a:off x="7212599" y="3853010"/>
          <a:ext cx="3600000" cy="27000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2938198355"/>
                    </a:ext>
                  </a:extLst>
                </a:gridCol>
              </a:tblGrid>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框架实例：</a:t>
                      </a:r>
                      <a:r>
                        <a:rPr lang="zh-CN" sz="1500" u="sng" kern="100" dirty="0">
                          <a:effectLst/>
                          <a:latin typeface="微软雅黑" panose="020B0503020204020204" pitchFamily="34" charset="-122"/>
                          <a:ea typeface="微软雅黑" panose="020B0503020204020204" pitchFamily="34" charset="-122"/>
                        </a:rPr>
                        <a:t>鄂秋隼强奸</a:t>
                      </a:r>
                      <a:r>
                        <a:rPr lang="zh-CN" sz="1500" kern="100" dirty="0">
                          <a:effectLst/>
                          <a:latin typeface="微软雅黑" panose="020B0503020204020204" pitchFamily="34" charset="-122"/>
                          <a:ea typeface="微软雅黑" panose="020B0503020204020204" pitchFamily="34" charset="-122"/>
                        </a:rPr>
                        <a:t>未遂杀人案</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861070988"/>
                  </a:ext>
                </a:extLst>
              </a:tr>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犯罪意图：</a:t>
                      </a:r>
                      <a:r>
                        <a:rPr lang="zh-CN" sz="1500" u="sng" kern="100" dirty="0">
                          <a:effectLst/>
                          <a:latin typeface="微软雅黑" panose="020B0503020204020204" pitchFamily="34" charset="-122"/>
                          <a:ea typeface="微软雅黑" panose="020B0503020204020204" pitchFamily="34" charset="-122"/>
                        </a:rPr>
                        <a:t>强奸</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616835521"/>
                  </a:ext>
                </a:extLst>
              </a:tr>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犯罪结果：杀人</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184602638"/>
                  </a:ext>
                </a:extLst>
              </a:tr>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被杀者：</a:t>
                      </a:r>
                      <a:r>
                        <a:rPr lang="en-US" sz="1500" kern="100" dirty="0">
                          <a:effectLst/>
                          <a:latin typeface="微软雅黑" panose="020B0503020204020204" pitchFamily="34" charset="-122"/>
                          <a:ea typeface="微软雅黑" panose="020B0503020204020204" pitchFamily="34" charset="-122"/>
                        </a:rPr>
                        <a:t>  </a:t>
                      </a:r>
                      <a:r>
                        <a:rPr lang="zh-CN" sz="1500" u="sng" kern="100" dirty="0">
                          <a:effectLst/>
                          <a:latin typeface="微软雅黑" panose="020B0503020204020204" pitchFamily="34" charset="-122"/>
                          <a:ea typeface="微软雅黑" panose="020B0503020204020204" pitchFamily="34" charset="-122"/>
                        </a:rPr>
                        <a:t>卞牛医</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110731746"/>
                  </a:ext>
                </a:extLst>
              </a:tr>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杀人动机：</a:t>
                      </a:r>
                      <a:r>
                        <a:rPr lang="zh-CN" sz="1500" u="sng" kern="100" dirty="0">
                          <a:effectLst/>
                          <a:latin typeface="微软雅黑" panose="020B0503020204020204" pitchFamily="34" charset="-122"/>
                          <a:ea typeface="微软雅黑" panose="020B0503020204020204" pitchFamily="34" charset="-122"/>
                        </a:rPr>
                        <a:t>强奸</a:t>
                      </a:r>
                      <a:r>
                        <a:rPr lang="zh-CN" sz="1500" kern="100" dirty="0">
                          <a:effectLst/>
                          <a:latin typeface="微软雅黑" panose="020B0503020204020204" pitchFamily="34" charset="-122"/>
                          <a:ea typeface="微软雅黑" panose="020B0503020204020204" pitchFamily="34" charset="-122"/>
                        </a:rPr>
                        <a:t>未遂被</a:t>
                      </a:r>
                      <a:r>
                        <a:rPr lang="zh-CN" sz="1500" u="sng" kern="100" dirty="0">
                          <a:effectLst/>
                          <a:latin typeface="微软雅黑" panose="020B0503020204020204" pitchFamily="34" charset="-122"/>
                          <a:ea typeface="微软雅黑" panose="020B0503020204020204" pitchFamily="34" charset="-122"/>
                        </a:rPr>
                        <a:t>卞牛医</a:t>
                      </a:r>
                      <a:r>
                        <a:rPr lang="zh-CN" sz="1500" kern="100" dirty="0">
                          <a:effectLst/>
                          <a:latin typeface="微软雅黑" panose="020B0503020204020204" pitchFamily="34" charset="-122"/>
                          <a:ea typeface="微软雅黑" panose="020B0503020204020204" pitchFamily="34" charset="-122"/>
                        </a:rPr>
                        <a:t>发现</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735441425"/>
                  </a:ext>
                </a:extLst>
              </a:tr>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知情人：</a:t>
                      </a:r>
                      <a:r>
                        <a:rPr lang="en-US" sz="1500" kern="100" dirty="0">
                          <a:effectLst/>
                          <a:latin typeface="微软雅黑" panose="020B0503020204020204" pitchFamily="34" charset="-122"/>
                          <a:ea typeface="微软雅黑" panose="020B0503020204020204" pitchFamily="34" charset="-122"/>
                        </a:rPr>
                        <a:t>  </a:t>
                      </a:r>
                      <a:r>
                        <a:rPr lang="zh-CN" sz="1500" u="sng" kern="100" dirty="0">
                          <a:effectLst/>
                          <a:latin typeface="微软雅黑" panose="020B0503020204020204" pitchFamily="34" charset="-122"/>
                          <a:ea typeface="微软雅黑" panose="020B0503020204020204" pitchFamily="34" charset="-122"/>
                        </a:rPr>
                        <a:t>卞妻，胭脂</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604469245"/>
                  </a:ext>
                </a:extLst>
              </a:tr>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罪犯：</a:t>
                      </a:r>
                      <a:r>
                        <a:rPr lang="en-US" sz="1500" kern="100" dirty="0">
                          <a:effectLst/>
                          <a:latin typeface="微软雅黑" panose="020B0503020204020204" pitchFamily="34" charset="-122"/>
                          <a:ea typeface="微软雅黑" panose="020B0503020204020204" pitchFamily="34" charset="-122"/>
                        </a:rPr>
                        <a:t>    </a:t>
                      </a:r>
                      <a:r>
                        <a:rPr lang="zh-CN" sz="1500" u="sng" kern="100" dirty="0">
                          <a:effectLst/>
                          <a:latin typeface="微软雅黑" panose="020B0503020204020204" pitchFamily="34" charset="-122"/>
                          <a:ea typeface="微软雅黑" panose="020B0503020204020204" pitchFamily="34" charset="-122"/>
                        </a:rPr>
                        <a:t>鄂秋隼</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3304859302"/>
                  </a:ext>
                </a:extLst>
              </a:tr>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条件一：</a:t>
                      </a:r>
                      <a:r>
                        <a:rPr lang="en-US" sz="1500" kern="100" dirty="0">
                          <a:effectLst/>
                          <a:latin typeface="微软雅黑" panose="020B0503020204020204" pitchFamily="34" charset="-122"/>
                          <a:ea typeface="微软雅黑" panose="020B0503020204020204" pitchFamily="34" charset="-122"/>
                        </a:rPr>
                        <a:t>  </a:t>
                      </a:r>
                      <a:r>
                        <a:rPr lang="zh-CN" sz="1500" u="sng" kern="100" dirty="0">
                          <a:effectLst/>
                          <a:latin typeface="微软雅黑" panose="020B0503020204020204" pitchFamily="34" charset="-122"/>
                          <a:ea typeface="微软雅黑" panose="020B0503020204020204" pitchFamily="34" charset="-122"/>
                        </a:rPr>
                        <a:t>鄂秋隼</a:t>
                      </a:r>
                      <a:r>
                        <a:rPr lang="zh-CN" sz="1500" kern="100" dirty="0">
                          <a:effectLst/>
                          <a:latin typeface="微软雅黑" panose="020B0503020204020204" pitchFamily="34" charset="-122"/>
                          <a:ea typeface="微软雅黑" panose="020B0503020204020204" pitchFamily="34" charset="-122"/>
                        </a:rPr>
                        <a:t>为男性，成立</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242396812"/>
                  </a:ext>
                </a:extLst>
              </a:tr>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条件二：</a:t>
                      </a:r>
                      <a:r>
                        <a:rPr lang="en-US" sz="1500" kern="100" dirty="0">
                          <a:effectLst/>
                          <a:latin typeface="微软雅黑" panose="020B0503020204020204" pitchFamily="34" charset="-122"/>
                          <a:ea typeface="微软雅黑" panose="020B0503020204020204" pitchFamily="34" charset="-122"/>
                        </a:rPr>
                        <a:t>  </a:t>
                      </a:r>
                      <a:r>
                        <a:rPr lang="zh-CN" sz="1500" u="sng" kern="100" dirty="0">
                          <a:effectLst/>
                          <a:latin typeface="微软雅黑" panose="020B0503020204020204" pitchFamily="34" charset="-122"/>
                          <a:ea typeface="微软雅黑" panose="020B0503020204020204" pitchFamily="34" charset="-122"/>
                        </a:rPr>
                        <a:t>胭脂</a:t>
                      </a:r>
                      <a:r>
                        <a:rPr lang="zh-CN" sz="1500" kern="100" dirty="0">
                          <a:effectLst/>
                          <a:latin typeface="微软雅黑" panose="020B0503020204020204" pitchFamily="34" charset="-122"/>
                          <a:ea typeface="微软雅黑" panose="020B0503020204020204" pitchFamily="34" charset="-122"/>
                        </a:rPr>
                        <a:t>指控</a:t>
                      </a:r>
                      <a:r>
                        <a:rPr lang="zh-CN" sz="1500" u="sng" kern="100" dirty="0">
                          <a:effectLst/>
                          <a:latin typeface="微软雅黑" panose="020B0503020204020204" pitchFamily="34" charset="-122"/>
                          <a:ea typeface="微软雅黑" panose="020B0503020204020204" pitchFamily="34" charset="-122"/>
                        </a:rPr>
                        <a:t>鄂秋隼</a:t>
                      </a:r>
                      <a:r>
                        <a:rPr lang="zh-CN" sz="1500" kern="100" dirty="0">
                          <a:effectLst/>
                          <a:latin typeface="微软雅黑" panose="020B0503020204020204" pitchFamily="34" charset="-122"/>
                          <a:ea typeface="微软雅黑" panose="020B0503020204020204" pitchFamily="34" charset="-122"/>
                        </a:rPr>
                        <a:t>，成立</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2155019663"/>
                  </a:ext>
                </a:extLst>
              </a:tr>
              <a:tr h="270000">
                <a:tc>
                  <a:txBody>
                    <a:bodyPr/>
                    <a:lstStyle/>
                    <a:p>
                      <a:pPr algn="just">
                        <a:lnSpc>
                          <a:spcPts val="2200"/>
                        </a:lnSpc>
                      </a:pPr>
                      <a:r>
                        <a:rPr lang="zh-CN" sz="1500" kern="100" dirty="0">
                          <a:effectLst/>
                          <a:latin typeface="微软雅黑" panose="020B0503020204020204" pitchFamily="34" charset="-122"/>
                          <a:ea typeface="微软雅黑" panose="020B0503020204020204" pitchFamily="34" charset="-122"/>
                        </a:rPr>
                        <a:t>条件三：</a:t>
                      </a:r>
                      <a:r>
                        <a:rPr lang="en-US" sz="1500" kern="100" dirty="0">
                          <a:effectLst/>
                          <a:latin typeface="微软雅黑" panose="020B0503020204020204" pitchFamily="34" charset="-122"/>
                          <a:ea typeface="微软雅黑" panose="020B0503020204020204" pitchFamily="34" charset="-122"/>
                        </a:rPr>
                        <a:t>  </a:t>
                      </a:r>
                      <a:r>
                        <a:rPr lang="zh-CN" sz="1500" u="sng" kern="100" dirty="0">
                          <a:effectLst/>
                          <a:latin typeface="微软雅黑" panose="020B0503020204020204" pitchFamily="34" charset="-122"/>
                          <a:ea typeface="微软雅黑" panose="020B0503020204020204" pitchFamily="34" charset="-122"/>
                        </a:rPr>
                        <a:t>鄂秋隼</a:t>
                      </a:r>
                      <a:r>
                        <a:rPr lang="zh-CN" sz="1500" kern="100" dirty="0">
                          <a:effectLst/>
                          <a:latin typeface="微软雅黑" panose="020B0503020204020204" pitchFamily="34" charset="-122"/>
                          <a:ea typeface="微软雅黑" panose="020B0503020204020204" pitchFamily="34" charset="-122"/>
                        </a:rPr>
                        <a:t>招认，成立</a:t>
                      </a:r>
                      <a:endParaRPr lang="zh-CN" sz="1050" kern="1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790524843"/>
                  </a:ext>
                </a:extLst>
              </a:tr>
            </a:tbl>
          </a:graphicData>
        </a:graphic>
      </p:graphicFrame>
      <p:sp>
        <p:nvSpPr>
          <p:cNvPr id="7" name="Rectangle 6">
            <a:extLst>
              <a:ext uri="{FF2B5EF4-FFF2-40B4-BE49-F238E27FC236}">
                <a16:creationId xmlns:a16="http://schemas.microsoft.com/office/drawing/2014/main" id="{F961B174-AAAA-4B2F-8EE8-C14B7F863198}"/>
              </a:ext>
            </a:extLst>
          </p:cNvPr>
          <p:cNvSpPr>
            <a:spLocks noChangeArrowheads="1"/>
          </p:cNvSpPr>
          <p:nvPr/>
        </p:nvSpPr>
        <p:spPr bwMode="auto">
          <a:xfrm>
            <a:off x="4815839" y="3928571"/>
            <a:ext cx="231498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邑宰用此框架去套胭脂一案，结果得到了该框架的一个实例</a:t>
            </a:r>
            <a:endParaRPr kumimoji="0" lang="zh-CN" altLang="en-US" sz="2000" b="0" i="0" u="none" strike="noStrike" cap="none" normalizeH="0" baseline="0" dirty="0">
              <a:ln>
                <a:noFill/>
              </a:ln>
              <a:solidFill>
                <a:schemeClr val="tx1"/>
              </a:solidFill>
              <a:effectLst/>
              <a:latin typeface="Arial" panose="020B0604020202020204" pitchFamily="34" charset="0"/>
            </a:endParaRPr>
          </a:p>
        </p:txBody>
      </p:sp>
      <p:sp>
        <p:nvSpPr>
          <p:cNvPr id="11" name="箭头: 右 10">
            <a:extLst>
              <a:ext uri="{FF2B5EF4-FFF2-40B4-BE49-F238E27FC236}">
                <a16:creationId xmlns:a16="http://schemas.microsoft.com/office/drawing/2014/main" id="{FA1CA90E-EA03-47E3-9712-C2D935282D29}"/>
              </a:ext>
            </a:extLst>
          </p:cNvPr>
          <p:cNvSpPr/>
          <p:nvPr/>
        </p:nvSpPr>
        <p:spPr>
          <a:xfrm>
            <a:off x="4847058" y="4856646"/>
            <a:ext cx="2252546" cy="151657"/>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1873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365078" y="1508929"/>
            <a:ext cx="11353799" cy="5502957"/>
          </a:xfrm>
        </p:spPr>
        <p:txBody>
          <a:bodyPr>
            <a:normAutofit fontScale="92500"/>
          </a:bodyPr>
          <a:lstStyle/>
          <a:p>
            <a:pPr marL="0" indent="0" algn="just">
              <a:lnSpc>
                <a:spcPct val="150000"/>
              </a:lnSpc>
              <a:buNone/>
            </a:pPr>
            <a:r>
              <a:rPr lang="zh-CN" altLang="en-US" b="1" dirty="0">
                <a:solidFill>
                  <a:srgbClr val="C00000"/>
                </a:solidFill>
                <a:latin typeface="微软雅黑" panose="020B0503020204020204" pitchFamily="34" charset="-122"/>
                <a:ea typeface="微软雅黑" panose="020B0503020204020204" pitchFamily="34" charset="-122"/>
              </a:rPr>
              <a:t>脚本（</a:t>
            </a:r>
            <a:r>
              <a:rPr lang="en-US" altLang="zh-CN" b="1" dirty="0">
                <a:solidFill>
                  <a:srgbClr val="C00000"/>
                </a:solidFill>
                <a:latin typeface="微软雅黑" panose="020B0503020204020204" pitchFamily="34" charset="-122"/>
                <a:ea typeface="微软雅黑" panose="020B0503020204020204" pitchFamily="34" charset="-122"/>
              </a:rPr>
              <a:t>Scripts</a:t>
            </a: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1977</a:t>
            </a:r>
            <a:r>
              <a:rPr lang="zh-CN" altLang="en-US" b="1" dirty="0">
                <a:latin typeface="微软雅黑" panose="020B0503020204020204" pitchFamily="34" charset="-122"/>
                <a:ea typeface="微软雅黑" panose="020B0503020204020204" pitchFamily="34" charset="-122"/>
              </a:rPr>
              <a:t>年由美国耶鲁大学的夏克</a:t>
            </a:r>
            <a:r>
              <a:rPr lang="en-US" altLang="zh-CN" b="1" dirty="0">
                <a:latin typeface="微软雅黑" panose="020B0503020204020204" pitchFamily="34" charset="-122"/>
                <a:ea typeface="微软雅黑" panose="020B0503020204020204" pitchFamily="34" charset="-122"/>
              </a:rPr>
              <a:t>(</a:t>
            </a:r>
            <a:r>
              <a:rPr lang="en-US" altLang="zh-CN" b="1" dirty="0" err="1">
                <a:latin typeface="微软雅黑" panose="020B0503020204020204" pitchFamily="34" charset="-122"/>
                <a:ea typeface="微软雅黑" panose="020B0503020204020204" pitchFamily="34" charset="-122"/>
              </a:rPr>
              <a:t>Schank</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根据他的</a:t>
            </a:r>
            <a:r>
              <a:rPr lang="zh-CN" altLang="en-US" b="1" dirty="0">
                <a:solidFill>
                  <a:srgbClr val="C00000"/>
                </a:solidFill>
                <a:latin typeface="微软雅黑" panose="020B0503020204020204" pitchFamily="34" charset="-122"/>
                <a:ea typeface="微软雅黑" panose="020B0503020204020204" pitchFamily="34" charset="-122"/>
              </a:rPr>
              <a:t>概念依赖理论</a:t>
            </a:r>
            <a:r>
              <a:rPr lang="en-US" altLang="zh-CN" b="1" dirty="0">
                <a:latin typeface="微软雅黑" panose="020B0503020204020204" pitchFamily="34" charset="-122"/>
                <a:ea typeface="微软雅黑" panose="020B0503020204020204" pitchFamily="34" charset="-122"/>
              </a:rPr>
              <a:t>(conceptual dependency theory)</a:t>
            </a:r>
            <a:r>
              <a:rPr lang="zh-CN" altLang="en-US" b="1" dirty="0">
                <a:latin typeface="微软雅黑" panose="020B0503020204020204" pitchFamily="34" charset="-122"/>
                <a:ea typeface="微软雅黑" panose="020B0503020204020204" pitchFamily="34" charset="-122"/>
              </a:rPr>
              <a:t>提出的一种</a:t>
            </a:r>
            <a:r>
              <a:rPr lang="zh-CN" altLang="en-US" b="1" dirty="0">
                <a:solidFill>
                  <a:srgbClr val="C00000"/>
                </a:solidFill>
                <a:latin typeface="微软雅黑" panose="020B0503020204020204" pitchFamily="34" charset="-122"/>
                <a:ea typeface="微软雅黑" panose="020B0503020204020204" pitchFamily="34" charset="-122"/>
              </a:rPr>
              <a:t>结构化</a:t>
            </a:r>
            <a:r>
              <a:rPr lang="zh-CN" altLang="en-US" b="1" dirty="0">
                <a:latin typeface="微软雅黑" panose="020B0503020204020204" pitchFamily="34" charset="-122"/>
                <a:ea typeface="微软雅黑" panose="020B0503020204020204" pitchFamily="34" charset="-122"/>
              </a:rPr>
              <a:t>的知识表示方法。</a:t>
            </a:r>
            <a:endParaRPr lang="en-US" altLang="zh-CN" b="1" dirty="0">
              <a:latin typeface="微软雅黑" panose="020B0503020204020204" pitchFamily="34" charset="-122"/>
              <a:ea typeface="微软雅黑" panose="020B0503020204020204" pitchFamily="34" charset="-122"/>
            </a:endParaRPr>
          </a:p>
          <a:p>
            <a:pPr marL="0" indent="0" algn="just">
              <a:lnSpc>
                <a:spcPct val="150000"/>
              </a:lnSpc>
              <a:buNone/>
            </a:pPr>
            <a:r>
              <a:rPr lang="zh-CN" altLang="en-US" b="1" dirty="0">
                <a:solidFill>
                  <a:srgbClr val="C00000"/>
                </a:solidFill>
                <a:latin typeface="微软雅黑" panose="020B0503020204020204" pitchFamily="34" charset="-122"/>
                <a:ea typeface="微软雅黑" panose="020B0503020204020204" pitchFamily="34" charset="-122"/>
              </a:rPr>
              <a:t>概念依赖理论</a:t>
            </a:r>
            <a:r>
              <a:rPr lang="zh-CN" altLang="en-US" b="1" dirty="0">
                <a:latin typeface="微软雅黑" panose="020B0503020204020204" pitchFamily="34" charset="-122"/>
                <a:ea typeface="微软雅黑" panose="020B0503020204020204" pitchFamily="34" charset="-122"/>
              </a:rPr>
              <a:t>：分析出现实生活中各类事件的基本概念，将其提取出来形成一组</a:t>
            </a:r>
            <a:r>
              <a:rPr lang="zh-CN" altLang="en-US" b="1" dirty="0">
                <a:solidFill>
                  <a:srgbClr val="C00000"/>
                </a:solidFill>
                <a:latin typeface="微软雅黑" panose="020B0503020204020204" pitchFamily="34" charset="-122"/>
                <a:ea typeface="微软雅黑" panose="020B0503020204020204" pitchFamily="34" charset="-122"/>
              </a:rPr>
              <a:t>原子概念</a:t>
            </a:r>
            <a:r>
              <a:rPr lang="zh-CN" altLang="en-US" b="1" dirty="0">
                <a:latin typeface="微软雅黑" panose="020B0503020204020204" pitchFamily="34" charset="-122"/>
                <a:ea typeface="微软雅黑" panose="020B0503020204020204" pitchFamily="34" charset="-122"/>
              </a:rPr>
              <a:t>并确定各原子概念间的相互</a:t>
            </a:r>
            <a:r>
              <a:rPr lang="zh-CN" altLang="en-US" b="1" dirty="0">
                <a:solidFill>
                  <a:srgbClr val="C00000"/>
                </a:solidFill>
                <a:latin typeface="微软雅黑" panose="020B0503020204020204" pitchFamily="34" charset="-122"/>
                <a:ea typeface="微软雅黑" panose="020B0503020204020204" pitchFamily="34" charset="-122"/>
              </a:rPr>
              <a:t>依赖关系</a:t>
            </a:r>
            <a:r>
              <a:rPr lang="zh-CN" altLang="en-US" b="1" dirty="0">
                <a:latin typeface="微软雅黑" panose="020B0503020204020204" pitchFamily="34" charset="-122"/>
                <a:ea typeface="微软雅黑" panose="020B0503020204020204" pitchFamily="34" charset="-122"/>
              </a:rPr>
              <a:t>，对于所有需要表示的事件，都使用这些原子概念及依赖关系进行表示。</a:t>
            </a:r>
            <a:endParaRPr lang="en-US" altLang="zh-CN" b="1"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b="1" dirty="0" err="1">
                <a:latin typeface="微软雅黑" panose="020B0503020204020204" pitchFamily="34" charset="-122"/>
                <a:ea typeface="微软雅黑" panose="020B0503020204020204" pitchFamily="34" charset="-122"/>
              </a:rPr>
              <a:t>Schank</a:t>
            </a:r>
            <a:r>
              <a:rPr lang="zh-CN" altLang="en-US" b="1" dirty="0">
                <a:latin typeface="微软雅黑" panose="020B0503020204020204" pitchFamily="34" charset="-122"/>
                <a:ea typeface="微软雅黑" panose="020B0503020204020204" pitchFamily="34" charset="-122"/>
              </a:rPr>
              <a:t>的概念依赖理论将一般的概念划分为七类：物理对象</a:t>
            </a:r>
            <a:r>
              <a:rPr lang="en-US" altLang="zh-CN" b="1" dirty="0">
                <a:latin typeface="微软雅黑" panose="020B0503020204020204" pitchFamily="34" charset="-122"/>
                <a:ea typeface="微软雅黑" panose="020B0503020204020204" pitchFamily="34" charset="-122"/>
              </a:rPr>
              <a:t>(PP)</a:t>
            </a:r>
            <a:r>
              <a:rPr lang="zh-CN" altLang="en-US" b="1" dirty="0">
                <a:latin typeface="微软雅黑" panose="020B0503020204020204" pitchFamily="34" charset="-122"/>
                <a:ea typeface="微软雅黑" panose="020B0503020204020204" pitchFamily="34" charset="-122"/>
              </a:rPr>
              <a:t>、物理对象的属性</a:t>
            </a:r>
            <a:r>
              <a:rPr lang="en-US" altLang="zh-CN" b="1" dirty="0">
                <a:latin typeface="微软雅黑" panose="020B0503020204020204" pitchFamily="34" charset="-122"/>
                <a:ea typeface="微软雅黑" panose="020B0503020204020204" pitchFamily="34" charset="-122"/>
              </a:rPr>
              <a:t>(PA)</a:t>
            </a:r>
            <a:r>
              <a:rPr lang="zh-CN" altLang="en-US" b="1" dirty="0">
                <a:latin typeface="微软雅黑" panose="020B0503020204020204" pitchFamily="34" charset="-122"/>
                <a:ea typeface="微软雅黑" panose="020B0503020204020204" pitchFamily="34" charset="-122"/>
              </a:rPr>
              <a:t>、动作</a:t>
            </a:r>
            <a:r>
              <a:rPr lang="en-US" altLang="zh-CN" b="1" dirty="0">
                <a:latin typeface="微软雅黑" panose="020B0503020204020204" pitchFamily="34" charset="-122"/>
                <a:ea typeface="微软雅黑" panose="020B0503020204020204" pitchFamily="34" charset="-122"/>
              </a:rPr>
              <a:t>(ACT)</a:t>
            </a:r>
            <a:r>
              <a:rPr lang="zh-CN" altLang="en-US" b="1" dirty="0">
                <a:latin typeface="微软雅黑" panose="020B0503020204020204" pitchFamily="34" charset="-122"/>
                <a:ea typeface="微软雅黑" panose="020B0503020204020204" pitchFamily="34" charset="-122"/>
              </a:rPr>
              <a:t>、位置</a:t>
            </a:r>
            <a:r>
              <a:rPr lang="en-US" altLang="zh-CN" b="1" dirty="0">
                <a:latin typeface="微软雅黑" panose="020B0503020204020204" pitchFamily="34" charset="-122"/>
                <a:ea typeface="微软雅黑" panose="020B0503020204020204" pitchFamily="34" charset="-122"/>
              </a:rPr>
              <a:t>(LOC)</a:t>
            </a:r>
            <a:r>
              <a:rPr lang="zh-CN" altLang="en-US" b="1" dirty="0">
                <a:latin typeface="微软雅黑" panose="020B0503020204020204" pitchFamily="34" charset="-122"/>
                <a:ea typeface="微软雅黑" panose="020B0503020204020204" pitchFamily="34" charset="-122"/>
              </a:rPr>
              <a:t>、时间</a:t>
            </a:r>
            <a:r>
              <a:rPr lang="en-US" altLang="zh-CN" b="1" dirty="0">
                <a:latin typeface="微软雅黑" panose="020B0503020204020204" pitchFamily="34" charset="-122"/>
                <a:ea typeface="微软雅黑" panose="020B0503020204020204" pitchFamily="34" charset="-122"/>
              </a:rPr>
              <a:t>(TIME)</a:t>
            </a:r>
            <a:r>
              <a:rPr lang="zh-CN" altLang="en-US" b="1" dirty="0">
                <a:latin typeface="微软雅黑" panose="020B0503020204020204" pitchFamily="34" charset="-122"/>
                <a:ea typeface="微软雅黑" panose="020B0503020204020204" pitchFamily="34" charset="-122"/>
              </a:rPr>
              <a:t>、动作的属性</a:t>
            </a:r>
            <a:r>
              <a:rPr lang="en-US" altLang="zh-CN" b="1" dirty="0">
                <a:latin typeface="微软雅黑" panose="020B0503020204020204" pitchFamily="34" charset="-122"/>
                <a:ea typeface="微软雅黑" panose="020B0503020204020204" pitchFamily="34" charset="-122"/>
              </a:rPr>
              <a:t>(AA)</a:t>
            </a:r>
            <a:r>
              <a:rPr lang="zh-CN" altLang="en-US" b="1" dirty="0">
                <a:latin typeface="微软雅黑" panose="020B0503020204020204" pitchFamily="34" charset="-122"/>
                <a:ea typeface="微软雅黑" panose="020B0503020204020204" pitchFamily="34" charset="-122"/>
              </a:rPr>
              <a:t>和属性值</a:t>
            </a:r>
            <a:r>
              <a:rPr lang="en-US" altLang="zh-CN" b="1" dirty="0">
                <a:latin typeface="微软雅黑" panose="020B0503020204020204" pitchFamily="34" charset="-122"/>
                <a:ea typeface="微软雅黑" panose="020B0503020204020204" pitchFamily="34" charset="-122"/>
              </a:rPr>
              <a:t>(VAL)</a:t>
            </a:r>
            <a:r>
              <a:rPr lang="zh-CN" altLang="en-US" b="1" dirty="0">
                <a:latin typeface="微软雅黑" panose="020B0503020204020204" pitchFamily="34" charset="-122"/>
                <a:ea typeface="微软雅黑" panose="020B0503020204020204" pitchFamily="34" charset="-122"/>
              </a:rPr>
              <a:t>。</a:t>
            </a:r>
            <a:endParaRPr lang="en-US" altLang="zh-CN" sz="2000" kern="100" dirty="0">
              <a:effectLst/>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effectLst/>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effectLst/>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effectLst/>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effectLst/>
              <a:latin typeface="Times New Roman" panose="02020603050405020304" pitchFamily="18" charset="0"/>
              <a:ea typeface="宋体" panose="02010600030101010101" pitchFamily="2" charset="-122"/>
            </a:endParaRPr>
          </a:p>
          <a:p>
            <a:pPr marL="0" indent="0" algn="just">
              <a:lnSpc>
                <a:spcPct val="120000"/>
              </a:lnSpc>
              <a:buNone/>
            </a:pP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350341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6" name="文本框 5">
            <a:extLst>
              <a:ext uri="{FF2B5EF4-FFF2-40B4-BE49-F238E27FC236}">
                <a16:creationId xmlns:a16="http://schemas.microsoft.com/office/drawing/2014/main" id="{FF570F53-8CDE-4F71-B740-FEBCCFD620C7}"/>
              </a:ext>
            </a:extLst>
          </p:cNvPr>
          <p:cNvSpPr txBox="1"/>
          <p:nvPr/>
        </p:nvSpPr>
        <p:spPr>
          <a:xfrm>
            <a:off x="633412" y="1995643"/>
            <a:ext cx="11207083" cy="4862357"/>
          </a:xfrm>
          <a:prstGeom prst="rect">
            <a:avLst/>
          </a:prstGeom>
          <a:noFill/>
        </p:spPr>
        <p:txBody>
          <a:bodyPr wrap="square">
            <a:spAutoFit/>
          </a:bodyPr>
          <a:lstStyle/>
          <a:p>
            <a:pPr marL="0" indent="0" algn="just">
              <a:lnSpc>
                <a:spcPct val="120000"/>
              </a:lnSpc>
              <a:buNone/>
            </a:pPr>
            <a:r>
              <a:rPr lang="en-US" altLang="zh-CN" sz="2000" b="1" dirty="0" err="1">
                <a:solidFill>
                  <a:schemeClr val="accent1">
                    <a:lumMod val="50000"/>
                  </a:schemeClr>
                </a:solidFill>
                <a:latin typeface="微软雅黑" panose="020B0503020204020204" pitchFamily="34" charset="-122"/>
                <a:ea typeface="微软雅黑" panose="020B0503020204020204" pitchFamily="34" charset="-122"/>
              </a:rPr>
              <a:t>Schank</a:t>
            </a:r>
            <a:r>
              <a:rPr lang="zh-CN" altLang="zh-CN" sz="2000" b="1" kern="100" dirty="0">
                <a:solidFill>
                  <a:schemeClr val="accent1">
                    <a:lumMod val="50000"/>
                  </a:schemeClr>
                </a:solidFill>
                <a:effectLst/>
                <a:latin typeface="微软雅黑" panose="020B0503020204020204" pitchFamily="34" charset="-122"/>
                <a:ea typeface="微软雅黑" panose="020B0503020204020204" pitchFamily="34" charset="-122"/>
              </a:rPr>
              <a:t>从动作</a:t>
            </a:r>
            <a:r>
              <a:rPr lang="en-US" altLang="zh-CN" sz="2000" b="1" kern="100" dirty="0">
                <a:solidFill>
                  <a:schemeClr val="accent1">
                    <a:lumMod val="50000"/>
                  </a:schemeClr>
                </a:solidFill>
                <a:effectLst/>
                <a:latin typeface="微软雅黑" panose="020B0503020204020204" pitchFamily="34" charset="-122"/>
                <a:ea typeface="微软雅黑" panose="020B0503020204020204" pitchFamily="34" charset="-122"/>
              </a:rPr>
              <a:t>(ACT)</a:t>
            </a:r>
            <a:r>
              <a:rPr lang="zh-CN" altLang="zh-CN" sz="2000" b="1" kern="100" dirty="0">
                <a:solidFill>
                  <a:schemeClr val="accent1">
                    <a:lumMod val="50000"/>
                  </a:schemeClr>
                </a:solidFill>
                <a:effectLst/>
                <a:latin typeface="微软雅黑" panose="020B0503020204020204" pitchFamily="34" charset="-122"/>
                <a:ea typeface="微软雅黑" panose="020B0503020204020204" pitchFamily="34" charset="-122"/>
              </a:rPr>
              <a:t>概念中提取出如下</a:t>
            </a:r>
            <a:r>
              <a:rPr lang="en-US" altLang="zh-CN" sz="2000" b="1" kern="100" dirty="0">
                <a:solidFill>
                  <a:schemeClr val="accent1">
                    <a:lumMod val="50000"/>
                  </a:schemeClr>
                </a:solidFill>
                <a:effectLst/>
                <a:latin typeface="微软雅黑" panose="020B0503020204020204" pitchFamily="34" charset="-122"/>
                <a:ea typeface="微软雅黑" panose="020B0503020204020204" pitchFamily="34" charset="-122"/>
              </a:rPr>
              <a:t>11</a:t>
            </a:r>
            <a:r>
              <a:rPr lang="zh-CN" altLang="zh-CN" sz="2000" b="1" kern="100" dirty="0">
                <a:solidFill>
                  <a:schemeClr val="accent1">
                    <a:lumMod val="50000"/>
                  </a:schemeClr>
                </a:solidFill>
                <a:effectLst/>
                <a:latin typeface="微软雅黑" panose="020B0503020204020204" pitchFamily="34" charset="-122"/>
                <a:ea typeface="微软雅黑" panose="020B0503020204020204" pitchFamily="34" charset="-122"/>
              </a:rPr>
              <a:t>个原子概念：</a:t>
            </a:r>
            <a:endParaRPr lang="en-US" altLang="zh-CN" sz="2000" b="1" kern="100" dirty="0">
              <a:solidFill>
                <a:schemeClr val="accent1">
                  <a:lumMod val="50000"/>
                </a:schemeClr>
              </a:solidFill>
              <a:effectLst/>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a:effectLst/>
                <a:latin typeface="微软雅黑" panose="020B0503020204020204" pitchFamily="34" charset="-122"/>
                <a:ea typeface="微软雅黑" panose="020B0503020204020204" pitchFamily="34" charset="-122"/>
              </a:rPr>
              <a:t>PROPEL</a:t>
            </a:r>
            <a:r>
              <a:rPr lang="zh-CN" altLang="zh-CN" sz="2000" b="1" kern="100" dirty="0">
                <a:effectLst/>
                <a:latin typeface="微软雅黑" panose="020B0503020204020204" pitchFamily="34" charset="-122"/>
                <a:ea typeface="微软雅黑" panose="020B0503020204020204" pitchFamily="34" charset="-122"/>
              </a:rPr>
              <a:t>：对一个</a:t>
            </a:r>
            <a:r>
              <a:rPr lang="zh-CN" altLang="en-US" sz="2000" b="1" kern="100" dirty="0">
                <a:effectLst/>
                <a:latin typeface="微软雅黑" panose="020B0503020204020204" pitchFamily="34" charset="-122"/>
                <a:ea typeface="微软雅黑" panose="020B0503020204020204" pitchFamily="34" charset="-122"/>
              </a:rPr>
              <a:t>物理对象</a:t>
            </a:r>
            <a:r>
              <a:rPr lang="zh-CN" altLang="zh-CN" sz="2000" b="1" kern="100" dirty="0">
                <a:effectLst/>
                <a:latin typeface="微软雅黑" panose="020B0503020204020204" pitchFamily="34" charset="-122"/>
                <a:ea typeface="微软雅黑" panose="020B0503020204020204" pitchFamily="34" charset="-122"/>
              </a:rPr>
              <a:t>应用物理力量。如：推、拉、蹬、踢等。</a:t>
            </a:r>
            <a:endParaRPr lang="en-US" altLang="zh-CN" sz="2000" kern="100" dirty="0">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a:effectLst/>
                <a:latin typeface="微软雅黑" panose="020B0503020204020204" pitchFamily="34" charset="-122"/>
                <a:ea typeface="微软雅黑" panose="020B0503020204020204" pitchFamily="34" charset="-122"/>
              </a:rPr>
              <a:t>GRASP</a:t>
            </a:r>
            <a:r>
              <a:rPr lang="zh-CN" altLang="zh-CN" sz="2000" b="1" kern="100" dirty="0">
                <a:effectLst/>
                <a:latin typeface="微软雅黑" panose="020B0503020204020204" pitchFamily="34" charset="-122"/>
                <a:ea typeface="微软雅黑" panose="020B0503020204020204" pitchFamily="34" charset="-122"/>
              </a:rPr>
              <a:t>：一个主体（指能动的</a:t>
            </a:r>
            <a:r>
              <a:rPr lang="zh-CN" altLang="en-US" sz="2000" b="1" kern="100" dirty="0">
                <a:effectLst/>
                <a:latin typeface="微软雅黑" panose="020B0503020204020204" pitchFamily="34" charset="-122"/>
                <a:ea typeface="微软雅黑" panose="020B0503020204020204" pitchFamily="34" charset="-122"/>
              </a:rPr>
              <a:t>物理对象</a:t>
            </a:r>
            <a:r>
              <a:rPr lang="zh-CN" altLang="zh-CN" sz="2000" b="1" kern="100" dirty="0">
                <a:effectLst/>
                <a:latin typeface="微软雅黑" panose="020B0503020204020204" pitchFamily="34" charset="-122"/>
                <a:ea typeface="微软雅黑" panose="020B0503020204020204" pitchFamily="34" charset="-122"/>
              </a:rPr>
              <a:t>）抓起一个</a:t>
            </a:r>
            <a:r>
              <a:rPr lang="zh-CN" altLang="en-US" sz="2000" b="1" kern="100" dirty="0">
                <a:effectLst/>
                <a:latin typeface="微软雅黑" panose="020B0503020204020204" pitchFamily="34" charset="-122"/>
                <a:ea typeface="微软雅黑" panose="020B0503020204020204" pitchFamily="34" charset="-122"/>
              </a:rPr>
              <a:t>物理对象</a:t>
            </a:r>
            <a:r>
              <a:rPr lang="zh-CN" altLang="zh-CN" sz="2000" b="1" kern="100" dirty="0">
                <a:effectLst/>
                <a:latin typeface="微软雅黑" panose="020B0503020204020204" pitchFamily="34" charset="-122"/>
                <a:ea typeface="微软雅黑" panose="020B0503020204020204" pitchFamily="34" charset="-122"/>
              </a:rPr>
              <a:t>。</a:t>
            </a:r>
            <a:endParaRPr lang="en-US" altLang="zh-CN" sz="2000" b="1" kern="100" dirty="0">
              <a:effectLst/>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a:effectLst/>
                <a:latin typeface="微软雅黑" panose="020B0503020204020204" pitchFamily="34" charset="-122"/>
                <a:ea typeface="微软雅黑" panose="020B0503020204020204" pitchFamily="34" charset="-122"/>
              </a:rPr>
              <a:t>MOVE</a:t>
            </a:r>
            <a:r>
              <a:rPr lang="zh-CN" altLang="zh-CN" sz="2000" b="1" kern="100" dirty="0">
                <a:effectLst/>
                <a:latin typeface="微软雅黑" panose="020B0503020204020204" pitchFamily="34" charset="-122"/>
                <a:ea typeface="微软雅黑" panose="020B0503020204020204" pitchFamily="34" charset="-122"/>
              </a:rPr>
              <a:t>：一个主体身体的某一部分改变了位置。如：伸手、抬腿、踢出、坐下等。</a:t>
            </a:r>
            <a:endParaRPr lang="en-US" altLang="zh-CN" sz="2000" kern="100" dirty="0">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err="1">
                <a:effectLst/>
                <a:latin typeface="微软雅黑" panose="020B0503020204020204" pitchFamily="34" charset="-122"/>
                <a:ea typeface="微软雅黑" panose="020B0503020204020204" pitchFamily="34" charset="-122"/>
              </a:rPr>
              <a:t>PTRANS</a:t>
            </a:r>
            <a:r>
              <a:rPr lang="zh-CN" altLang="zh-CN" sz="2000" b="1" kern="100" dirty="0">
                <a:effectLst/>
                <a:latin typeface="微软雅黑" panose="020B0503020204020204" pitchFamily="34" charset="-122"/>
                <a:ea typeface="微软雅黑" panose="020B0503020204020204" pitchFamily="34" charset="-122"/>
              </a:rPr>
              <a:t>：一个主体的整个身体改变了位置。如：走出、迈入、下楼、滑雪等。</a:t>
            </a:r>
            <a:endParaRPr lang="en-US" altLang="zh-CN" sz="2000" kern="100" dirty="0">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err="1">
                <a:effectLst/>
                <a:latin typeface="微软雅黑" panose="020B0503020204020204" pitchFamily="34" charset="-122"/>
                <a:ea typeface="微软雅黑" panose="020B0503020204020204" pitchFamily="34" charset="-122"/>
              </a:rPr>
              <a:t>ATRANS</a:t>
            </a:r>
            <a:r>
              <a:rPr lang="zh-CN" altLang="zh-CN" sz="2000" b="1" kern="100" dirty="0">
                <a:effectLst/>
                <a:latin typeface="微软雅黑" panose="020B0503020204020204" pitchFamily="34" charset="-122"/>
                <a:ea typeface="微软雅黑" panose="020B0503020204020204" pitchFamily="34" charset="-122"/>
              </a:rPr>
              <a:t>：各种抽象关系的改变。如：传递为持有关系改变，离婚为婚姻关系改变，归降为隶属关系改变等。</a:t>
            </a:r>
            <a:endParaRPr lang="en-US" altLang="zh-CN" sz="2000" kern="100" dirty="0">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a:effectLst/>
                <a:latin typeface="微软雅黑" panose="020B0503020204020204" pitchFamily="34" charset="-122"/>
                <a:ea typeface="微软雅黑" panose="020B0503020204020204" pitchFamily="34" charset="-122"/>
              </a:rPr>
              <a:t>ATTEND</a:t>
            </a:r>
            <a:r>
              <a:rPr lang="zh-CN" altLang="zh-CN" sz="2000" b="1" kern="100" dirty="0">
                <a:effectLst/>
                <a:latin typeface="微软雅黑" panose="020B0503020204020204" pitchFamily="34" charset="-122"/>
                <a:ea typeface="微软雅黑" panose="020B0503020204020204" pitchFamily="34" charset="-122"/>
              </a:rPr>
              <a:t>：通过身体的某个感觉器官获取信息。如：扫视、倾听、闻到等。</a:t>
            </a:r>
            <a:endParaRPr lang="en-US" altLang="zh-CN" sz="2000" b="1" kern="100" dirty="0">
              <a:effectLst/>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a:effectLst/>
                <a:latin typeface="微软雅黑" panose="020B0503020204020204" pitchFamily="34" charset="-122"/>
                <a:ea typeface="微软雅黑" panose="020B0503020204020204" pitchFamily="34" charset="-122"/>
              </a:rPr>
              <a:t>INGEST</a:t>
            </a:r>
            <a:r>
              <a:rPr lang="zh-CN" altLang="zh-CN" sz="2000" b="1" kern="100" dirty="0">
                <a:effectLst/>
                <a:latin typeface="微软雅黑" panose="020B0503020204020204" pitchFamily="34" charset="-122"/>
                <a:ea typeface="微软雅黑" panose="020B0503020204020204" pitchFamily="34" charset="-122"/>
              </a:rPr>
              <a:t>：主体将某个事物送入体内。如：吃、喝、服毒等。</a:t>
            </a:r>
            <a:endParaRPr lang="en-US" altLang="zh-CN" sz="2000" b="1" kern="100" dirty="0">
              <a:effectLst/>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a:effectLst/>
                <a:latin typeface="微软雅黑" panose="020B0503020204020204" pitchFamily="34" charset="-122"/>
                <a:ea typeface="微软雅黑" panose="020B0503020204020204" pitchFamily="34" charset="-122"/>
              </a:rPr>
              <a:t>EXPEL</a:t>
            </a:r>
            <a:r>
              <a:rPr lang="zh-CN" altLang="zh-CN" sz="2000" b="1" kern="100" dirty="0">
                <a:effectLst/>
                <a:latin typeface="微软雅黑" panose="020B0503020204020204" pitchFamily="34" charset="-122"/>
                <a:ea typeface="微软雅黑" panose="020B0503020204020204" pitchFamily="34" charset="-122"/>
              </a:rPr>
              <a:t>：主体将某个事物送出体外。如：呕吐、便溺、落泪等。</a:t>
            </a:r>
            <a:endParaRPr lang="en-US" altLang="zh-CN" sz="2000" b="1" kern="100" dirty="0">
              <a:effectLst/>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a:effectLst/>
                <a:latin typeface="微软雅黑" panose="020B0503020204020204" pitchFamily="34" charset="-122"/>
                <a:ea typeface="微软雅黑" panose="020B0503020204020204" pitchFamily="34" charset="-122"/>
              </a:rPr>
              <a:t>SPEAK</a:t>
            </a:r>
            <a:r>
              <a:rPr lang="zh-CN" altLang="zh-CN" sz="2000" b="1" kern="100" dirty="0">
                <a:effectLst/>
                <a:latin typeface="微软雅黑" panose="020B0503020204020204" pitchFamily="34" charset="-122"/>
                <a:ea typeface="微软雅黑" panose="020B0503020204020204" pitchFamily="34" charset="-122"/>
              </a:rPr>
              <a:t>：主体发出某种声音。如：大笑、痛哭、唱歌等。</a:t>
            </a:r>
            <a:endParaRPr lang="en-US" altLang="zh-CN" sz="2000" b="1" kern="100" dirty="0">
              <a:effectLst/>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err="1">
                <a:effectLst/>
                <a:latin typeface="微软雅黑" panose="020B0503020204020204" pitchFamily="34" charset="-122"/>
                <a:ea typeface="微软雅黑" panose="020B0503020204020204" pitchFamily="34" charset="-122"/>
              </a:rPr>
              <a:t>MTRANS</a:t>
            </a:r>
            <a:r>
              <a:rPr lang="zh-CN" altLang="zh-CN" sz="2000" b="1" kern="100" dirty="0">
                <a:effectLst/>
                <a:latin typeface="微软雅黑" panose="020B0503020204020204" pitchFamily="34" charset="-122"/>
                <a:ea typeface="微软雅黑" panose="020B0503020204020204" pitchFamily="34" charset="-122"/>
              </a:rPr>
              <a:t>：传递信息。如：读书、看报、看电视、上网、表扬、批评等。</a:t>
            </a:r>
            <a:endParaRPr lang="en-US" altLang="zh-CN" sz="2000" kern="100" dirty="0">
              <a:latin typeface="微软雅黑" panose="020B0503020204020204" pitchFamily="34" charset="-122"/>
              <a:ea typeface="微软雅黑" panose="020B0503020204020204" pitchFamily="34" charset="-122"/>
            </a:endParaRPr>
          </a:p>
          <a:p>
            <a:pPr marL="0" indent="0" algn="just">
              <a:lnSpc>
                <a:spcPct val="120000"/>
              </a:lnSpc>
              <a:spcBef>
                <a:spcPts val="0"/>
              </a:spcBef>
              <a:buNone/>
            </a:pPr>
            <a:r>
              <a:rPr lang="en-US" altLang="zh-CN" sz="2000" b="1" kern="100" dirty="0" err="1">
                <a:effectLst/>
                <a:latin typeface="微软雅黑" panose="020B0503020204020204" pitchFamily="34" charset="-122"/>
                <a:ea typeface="微软雅黑" panose="020B0503020204020204" pitchFamily="34" charset="-122"/>
              </a:rPr>
              <a:t>MBUILD</a:t>
            </a:r>
            <a:r>
              <a:rPr lang="zh-CN" altLang="zh-CN" sz="2000" b="1" kern="100" dirty="0">
                <a:effectLst/>
                <a:latin typeface="微软雅黑" panose="020B0503020204020204" pitchFamily="34" charset="-122"/>
                <a:ea typeface="微软雅黑" panose="020B0503020204020204" pitchFamily="34" charset="-122"/>
              </a:rPr>
              <a:t>：从旧信息中获得新信息。如：“留的青山在，不怕没柴烧”等。</a:t>
            </a:r>
            <a:endParaRPr lang="zh-CN" altLang="en-US" sz="2000" dirty="0">
              <a:latin typeface="微软雅黑" panose="020B0503020204020204" pitchFamily="34" charset="-122"/>
              <a:ea typeface="微软雅黑" panose="020B0503020204020204" pitchFamily="34" charset="-122"/>
            </a:endParaRPr>
          </a:p>
        </p:txBody>
      </p:sp>
      <p:sp>
        <p:nvSpPr>
          <p:cNvPr id="10" name="内容占位符 2">
            <a:extLst>
              <a:ext uri="{FF2B5EF4-FFF2-40B4-BE49-F238E27FC236}">
                <a16:creationId xmlns:a16="http://schemas.microsoft.com/office/drawing/2014/main" id="{11A5809F-368F-431E-9671-769766536E21}"/>
              </a:ext>
            </a:extLst>
          </p:cNvPr>
          <p:cNvSpPr>
            <a:spLocks noGrp="1"/>
          </p:cNvSpPr>
          <p:nvPr>
            <p:ph idx="1"/>
          </p:nvPr>
        </p:nvSpPr>
        <p:spPr>
          <a:xfrm>
            <a:off x="670560" y="1471545"/>
            <a:ext cx="10683240" cy="676344"/>
          </a:xfrm>
        </p:spPr>
        <p:txBody>
          <a:bodyPr>
            <a:normAutofit/>
          </a:bodyPr>
          <a:lstStyle/>
          <a:p>
            <a:pPr marL="0" indent="0" algn="just">
              <a:lnSpc>
                <a:spcPct val="150000"/>
              </a:lnSpc>
              <a:buNone/>
            </a:pPr>
            <a:r>
              <a:rPr lang="zh-CN" altLang="en-US" sz="2400" b="1" dirty="0">
                <a:solidFill>
                  <a:srgbClr val="C00000"/>
                </a:solidFill>
                <a:latin typeface="微软雅黑" panose="020B0503020204020204" pitchFamily="34" charset="-122"/>
                <a:ea typeface="微软雅黑" panose="020B0503020204020204" pitchFamily="34" charset="-122"/>
              </a:rPr>
              <a:t>脚本（</a:t>
            </a:r>
            <a:r>
              <a:rPr lang="en-US" altLang="zh-CN" sz="2400" b="1" dirty="0">
                <a:solidFill>
                  <a:srgbClr val="C00000"/>
                </a:solidFill>
                <a:latin typeface="微软雅黑" panose="020B0503020204020204" pitchFamily="34" charset="-122"/>
                <a:ea typeface="微软雅黑" panose="020B0503020204020204" pitchFamily="34" charset="-122"/>
              </a:rPr>
              <a:t>Scripts</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kern="100" dirty="0">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effectLst/>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effectLst/>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latin typeface="Times New Roman" panose="02020603050405020304" pitchFamily="18" charset="0"/>
              <a:ea typeface="宋体" panose="02010600030101010101" pitchFamily="2" charset="-122"/>
            </a:endParaRPr>
          </a:p>
          <a:p>
            <a:pPr marL="0" indent="0" algn="just">
              <a:lnSpc>
                <a:spcPct val="120000"/>
              </a:lnSpc>
              <a:buNone/>
            </a:pPr>
            <a:endParaRPr lang="en-US" altLang="zh-CN" sz="1800" kern="100" dirty="0">
              <a:effectLst/>
              <a:latin typeface="Times New Roman" panose="02020603050405020304" pitchFamily="18" charset="0"/>
              <a:ea typeface="宋体" panose="02010600030101010101" pitchFamily="2" charset="-122"/>
            </a:endParaRPr>
          </a:p>
          <a:p>
            <a:pPr marL="0" indent="0" algn="just">
              <a:lnSpc>
                <a:spcPct val="120000"/>
              </a:lnSpc>
              <a:buNone/>
            </a:pP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91070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fontScale="70000" lnSpcReduction="20000"/>
          </a:bodyPr>
          <a:lstStyle/>
          <a:p>
            <a:pPr marL="0" indent="0" algn="just">
              <a:lnSpc>
                <a:spcPct val="150000"/>
              </a:lnSpc>
              <a:spcBef>
                <a:spcPts val="1200"/>
              </a:spcBef>
              <a:buNone/>
            </a:pPr>
            <a:r>
              <a:rPr lang="zh-CN" altLang="en-US" sz="3600" b="1" dirty="0">
                <a:solidFill>
                  <a:srgbClr val="C00000"/>
                </a:solidFill>
                <a:latin typeface="微软雅黑" panose="020B0503020204020204" pitchFamily="34" charset="-122"/>
                <a:ea typeface="微软雅黑" panose="020B0503020204020204" pitchFamily="34" charset="-122"/>
              </a:rPr>
              <a:t>脚本（</a:t>
            </a:r>
            <a:r>
              <a:rPr lang="en-US" altLang="zh-CN" sz="3600" b="1" dirty="0">
                <a:solidFill>
                  <a:srgbClr val="C00000"/>
                </a:solidFill>
                <a:latin typeface="微软雅黑" panose="020B0503020204020204" pitchFamily="34" charset="-122"/>
                <a:ea typeface="微软雅黑" panose="020B0503020204020204" pitchFamily="34" charset="-122"/>
              </a:rPr>
              <a:t>Scripts</a:t>
            </a:r>
            <a:r>
              <a:rPr lang="zh-CN" altLang="en-US" sz="3600" b="1" dirty="0">
                <a:solidFill>
                  <a:srgbClr val="C00000"/>
                </a:solidFill>
                <a:latin typeface="微软雅黑" panose="020B0503020204020204" pitchFamily="34" charset="-122"/>
                <a:ea typeface="微软雅黑" panose="020B0503020204020204" pitchFamily="34" charset="-122"/>
              </a:rPr>
              <a:t>）</a:t>
            </a:r>
            <a:endParaRPr lang="en-US" altLang="zh-CN" sz="3600" b="1" dirty="0">
              <a:latin typeface="微软雅黑" panose="020B0503020204020204" pitchFamily="34" charset="-122"/>
              <a:ea typeface="微软雅黑" panose="020B0503020204020204" pitchFamily="34" charset="-122"/>
            </a:endParaRPr>
          </a:p>
          <a:p>
            <a:pPr marL="0" indent="0" algn="just">
              <a:lnSpc>
                <a:spcPct val="150000"/>
              </a:lnSpc>
              <a:spcBef>
                <a:spcPts val="1200"/>
              </a:spcBef>
              <a:buNone/>
            </a:pPr>
            <a:r>
              <a:rPr lang="zh-CN" altLang="en-US" sz="3400" b="1" dirty="0">
                <a:latin typeface="微软雅黑" panose="020B0503020204020204" pitchFamily="34" charset="-122"/>
                <a:ea typeface="微软雅黑" panose="020B0503020204020204" pitchFamily="34" charset="-122"/>
              </a:rPr>
              <a:t>通常情况下，一个脚本由</a:t>
            </a:r>
            <a:r>
              <a:rPr lang="zh-CN" altLang="en-US" sz="3400" b="1" dirty="0">
                <a:solidFill>
                  <a:srgbClr val="C00000"/>
                </a:solidFill>
                <a:latin typeface="微软雅黑" panose="020B0503020204020204" pitchFamily="34" charset="-122"/>
                <a:ea typeface="微软雅黑" panose="020B0503020204020204" pitchFamily="34" charset="-122"/>
              </a:rPr>
              <a:t>开场条件</a:t>
            </a:r>
            <a:r>
              <a:rPr lang="zh-CN" altLang="en-US" sz="3400" b="1" dirty="0">
                <a:latin typeface="微软雅黑" panose="020B0503020204020204" pitchFamily="34" charset="-122"/>
                <a:ea typeface="微软雅黑" panose="020B0503020204020204" pitchFamily="34" charset="-122"/>
              </a:rPr>
              <a:t>、</a:t>
            </a:r>
            <a:r>
              <a:rPr lang="zh-CN" altLang="en-US" sz="3400" b="1" dirty="0">
                <a:solidFill>
                  <a:srgbClr val="C00000"/>
                </a:solidFill>
                <a:latin typeface="微软雅黑" panose="020B0503020204020204" pitchFamily="34" charset="-122"/>
                <a:ea typeface="微软雅黑" panose="020B0503020204020204" pitchFamily="34" charset="-122"/>
              </a:rPr>
              <a:t>角色</a:t>
            </a:r>
            <a:r>
              <a:rPr lang="zh-CN" altLang="en-US" sz="3400" b="1" dirty="0">
                <a:latin typeface="微软雅黑" panose="020B0503020204020204" pitchFamily="34" charset="-122"/>
                <a:ea typeface="微软雅黑" panose="020B0503020204020204" pitchFamily="34" charset="-122"/>
              </a:rPr>
              <a:t>、</a:t>
            </a:r>
            <a:r>
              <a:rPr lang="zh-CN" altLang="en-US" sz="3400" b="1" dirty="0">
                <a:solidFill>
                  <a:srgbClr val="C00000"/>
                </a:solidFill>
                <a:latin typeface="微软雅黑" panose="020B0503020204020204" pitchFamily="34" charset="-122"/>
                <a:ea typeface="微软雅黑" panose="020B0503020204020204" pitchFamily="34" charset="-122"/>
              </a:rPr>
              <a:t>道具</a:t>
            </a:r>
            <a:r>
              <a:rPr lang="zh-CN" altLang="en-US" sz="3400" b="1" dirty="0">
                <a:latin typeface="微软雅黑" panose="020B0503020204020204" pitchFamily="34" charset="-122"/>
                <a:ea typeface="微软雅黑" panose="020B0503020204020204" pitchFamily="34" charset="-122"/>
              </a:rPr>
              <a:t>、</a:t>
            </a:r>
            <a:r>
              <a:rPr lang="zh-CN" altLang="en-US" sz="3400" b="1" dirty="0">
                <a:solidFill>
                  <a:srgbClr val="C00000"/>
                </a:solidFill>
                <a:latin typeface="微软雅黑" panose="020B0503020204020204" pitchFamily="34" charset="-122"/>
                <a:ea typeface="微软雅黑" panose="020B0503020204020204" pitchFamily="34" charset="-122"/>
              </a:rPr>
              <a:t>场景</a:t>
            </a:r>
            <a:r>
              <a:rPr lang="zh-CN" altLang="en-US" sz="3400" b="1" dirty="0">
                <a:latin typeface="微软雅黑" panose="020B0503020204020204" pitchFamily="34" charset="-122"/>
                <a:ea typeface="微软雅黑" panose="020B0503020204020204" pitchFamily="34" charset="-122"/>
              </a:rPr>
              <a:t>和</a:t>
            </a:r>
            <a:r>
              <a:rPr lang="zh-CN" altLang="en-US" sz="3400" b="1" dirty="0">
                <a:solidFill>
                  <a:srgbClr val="C00000"/>
                </a:solidFill>
                <a:latin typeface="微软雅黑" panose="020B0503020204020204" pitchFamily="34" charset="-122"/>
                <a:ea typeface="微软雅黑" panose="020B0503020204020204" pitchFamily="34" charset="-122"/>
              </a:rPr>
              <a:t>结局</a:t>
            </a:r>
            <a:r>
              <a:rPr lang="zh-CN" altLang="en-US" sz="3400" b="1" dirty="0">
                <a:latin typeface="微软雅黑" panose="020B0503020204020204" pitchFamily="34" charset="-122"/>
                <a:ea typeface="微软雅黑" panose="020B0503020204020204" pitchFamily="34" charset="-122"/>
              </a:rPr>
              <a:t>五部分构成。</a:t>
            </a:r>
          </a:p>
          <a:p>
            <a:pPr algn="just">
              <a:lnSpc>
                <a:spcPct val="150000"/>
              </a:lnSpc>
              <a:spcBef>
                <a:spcPts val="0"/>
              </a:spcBef>
            </a:pPr>
            <a:r>
              <a:rPr lang="zh-CN" altLang="en-US" sz="3400" b="1" dirty="0">
                <a:latin typeface="微软雅黑" panose="020B0503020204020204" pitchFamily="34" charset="-122"/>
                <a:ea typeface="微软雅黑" panose="020B0503020204020204" pitchFamily="34" charset="-122"/>
              </a:rPr>
              <a:t>开场条件：脚本中所描述事件发生的</a:t>
            </a:r>
            <a:r>
              <a:rPr lang="zh-CN" altLang="en-US" sz="3400" b="1" dirty="0">
                <a:solidFill>
                  <a:srgbClr val="C00000"/>
                </a:solidFill>
                <a:latin typeface="微软雅黑" panose="020B0503020204020204" pitchFamily="34" charset="-122"/>
                <a:ea typeface="微软雅黑" panose="020B0503020204020204" pitchFamily="34" charset="-122"/>
              </a:rPr>
              <a:t>前提条件</a:t>
            </a:r>
            <a:r>
              <a:rPr lang="zh-CN" altLang="en-US" sz="3400" b="1" dirty="0">
                <a:latin typeface="微软雅黑" panose="020B0503020204020204" pitchFamily="34" charset="-122"/>
                <a:ea typeface="微软雅黑" panose="020B0503020204020204" pitchFamily="34" charset="-122"/>
              </a:rPr>
              <a:t>。</a:t>
            </a:r>
          </a:p>
          <a:p>
            <a:pPr algn="just">
              <a:lnSpc>
                <a:spcPct val="150000"/>
              </a:lnSpc>
              <a:spcBef>
                <a:spcPts val="0"/>
              </a:spcBef>
            </a:pPr>
            <a:r>
              <a:rPr lang="zh-CN" altLang="en-US" sz="3400" b="1" dirty="0">
                <a:latin typeface="微软雅黑" panose="020B0503020204020204" pitchFamily="34" charset="-122"/>
                <a:ea typeface="微软雅黑" panose="020B0503020204020204" pitchFamily="34" charset="-122"/>
              </a:rPr>
              <a:t>角色：脚本中所描述事件中可能出现的有关</a:t>
            </a:r>
            <a:r>
              <a:rPr lang="zh-CN" altLang="en-US" sz="3400" b="1" dirty="0">
                <a:solidFill>
                  <a:srgbClr val="C00000"/>
                </a:solidFill>
                <a:latin typeface="微软雅黑" panose="020B0503020204020204" pitchFamily="34" charset="-122"/>
                <a:ea typeface="微软雅黑" panose="020B0503020204020204" pitchFamily="34" charset="-122"/>
              </a:rPr>
              <a:t>人物</a:t>
            </a:r>
            <a:r>
              <a:rPr lang="zh-CN" altLang="en-US" sz="3400" b="1" dirty="0">
                <a:latin typeface="微软雅黑" panose="020B0503020204020204" pitchFamily="34" charset="-122"/>
                <a:ea typeface="微软雅黑" panose="020B0503020204020204" pitchFamily="34" charset="-122"/>
              </a:rPr>
              <a:t>。</a:t>
            </a:r>
          </a:p>
          <a:p>
            <a:pPr algn="just">
              <a:lnSpc>
                <a:spcPct val="150000"/>
              </a:lnSpc>
              <a:spcBef>
                <a:spcPts val="0"/>
              </a:spcBef>
            </a:pPr>
            <a:r>
              <a:rPr lang="zh-CN" altLang="en-US" sz="3400" b="1" dirty="0">
                <a:latin typeface="微软雅黑" panose="020B0503020204020204" pitchFamily="34" charset="-122"/>
                <a:ea typeface="微软雅黑" panose="020B0503020204020204" pitchFamily="34" charset="-122"/>
              </a:rPr>
              <a:t>道具：脚本中所描述事件中可能出现的有关</a:t>
            </a:r>
            <a:r>
              <a:rPr lang="zh-CN" altLang="en-US" sz="3400" b="1" dirty="0">
                <a:solidFill>
                  <a:srgbClr val="C00000"/>
                </a:solidFill>
                <a:latin typeface="微软雅黑" panose="020B0503020204020204" pitchFamily="34" charset="-122"/>
                <a:ea typeface="微软雅黑" panose="020B0503020204020204" pitchFamily="34" charset="-122"/>
              </a:rPr>
              <a:t>物体或工具</a:t>
            </a:r>
            <a:r>
              <a:rPr lang="zh-CN" altLang="en-US" sz="3400" b="1" dirty="0">
                <a:latin typeface="微软雅黑" panose="020B0503020204020204" pitchFamily="34" charset="-122"/>
                <a:ea typeface="微软雅黑" panose="020B0503020204020204" pitchFamily="34" charset="-122"/>
              </a:rPr>
              <a:t>。</a:t>
            </a:r>
          </a:p>
          <a:p>
            <a:pPr algn="just">
              <a:lnSpc>
                <a:spcPct val="150000"/>
              </a:lnSpc>
              <a:spcBef>
                <a:spcPts val="0"/>
              </a:spcBef>
            </a:pPr>
            <a:r>
              <a:rPr lang="zh-CN" altLang="en-US" sz="3400" b="1" dirty="0">
                <a:latin typeface="微软雅黑" panose="020B0503020204020204" pitchFamily="34" charset="-122"/>
                <a:ea typeface="微软雅黑" panose="020B0503020204020204" pitchFamily="34" charset="-122"/>
              </a:rPr>
              <a:t>场景：用以描述事件发生的真实</a:t>
            </a:r>
            <a:r>
              <a:rPr lang="zh-CN" altLang="en-US" sz="3400" b="1" dirty="0">
                <a:solidFill>
                  <a:srgbClr val="C00000"/>
                </a:solidFill>
                <a:latin typeface="微软雅黑" panose="020B0503020204020204" pitchFamily="34" charset="-122"/>
                <a:ea typeface="微软雅黑" panose="020B0503020204020204" pitchFamily="34" charset="-122"/>
              </a:rPr>
              <a:t>顺序</a:t>
            </a:r>
            <a:r>
              <a:rPr lang="zh-CN" altLang="en-US" sz="3400" b="1" dirty="0">
                <a:latin typeface="微软雅黑" panose="020B0503020204020204" pitchFamily="34" charset="-122"/>
                <a:ea typeface="微软雅黑" panose="020B0503020204020204" pitchFamily="34" charset="-122"/>
              </a:rPr>
              <a:t>。一个事件通常由多个场景组成，某个或某些场景又可以是其他脚本。</a:t>
            </a:r>
          </a:p>
          <a:p>
            <a:pPr algn="just">
              <a:lnSpc>
                <a:spcPct val="150000"/>
              </a:lnSpc>
              <a:spcBef>
                <a:spcPts val="0"/>
              </a:spcBef>
            </a:pPr>
            <a:r>
              <a:rPr lang="zh-CN" altLang="en-US" sz="3400" b="1" dirty="0">
                <a:latin typeface="微软雅黑" panose="020B0503020204020204" pitchFamily="34" charset="-122"/>
                <a:ea typeface="微软雅黑" panose="020B0503020204020204" pitchFamily="34" charset="-122"/>
              </a:rPr>
              <a:t>结局：脚本中所描述事件发生后的</a:t>
            </a:r>
            <a:r>
              <a:rPr lang="zh-CN" altLang="en-US" sz="3400" b="1" dirty="0">
                <a:solidFill>
                  <a:srgbClr val="C00000"/>
                </a:solidFill>
                <a:latin typeface="微软雅黑" panose="020B0503020204020204" pitchFamily="34" charset="-122"/>
                <a:ea typeface="微软雅黑" panose="020B0503020204020204" pitchFamily="34" charset="-122"/>
              </a:rPr>
              <a:t>结果</a:t>
            </a:r>
            <a:r>
              <a:rPr lang="zh-CN" altLang="en-US" sz="3400" b="1" dirty="0">
                <a:latin typeface="微软雅黑" panose="020B0503020204020204" pitchFamily="34" charset="-122"/>
                <a:ea typeface="微软雅黑" panose="020B0503020204020204" pitchFamily="34" charset="-122"/>
              </a:rPr>
              <a:t>。</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7104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6" name="内容占位符 2">
            <a:extLst>
              <a:ext uri="{FF2B5EF4-FFF2-40B4-BE49-F238E27FC236}">
                <a16:creationId xmlns:a16="http://schemas.microsoft.com/office/drawing/2014/main" id="{37E06931-BA3A-479D-81D7-7AC36B43A76A}"/>
              </a:ext>
            </a:extLst>
          </p:cNvPr>
          <p:cNvSpPr>
            <a:spLocks noGrp="1"/>
          </p:cNvSpPr>
          <p:nvPr>
            <p:ph idx="1"/>
          </p:nvPr>
        </p:nvSpPr>
        <p:spPr>
          <a:xfrm>
            <a:off x="775753" y="1508930"/>
            <a:ext cx="10515600" cy="4851726"/>
          </a:xfrm>
        </p:spPr>
        <p:txBody>
          <a:bodyPr>
            <a:normAutofit/>
          </a:bodyPr>
          <a:lstStyle/>
          <a:p>
            <a:pPr marL="0" indent="0" algn="just">
              <a:lnSpc>
                <a:spcPct val="150000"/>
              </a:lnSpc>
              <a:spcBef>
                <a:spcPts val="1200"/>
              </a:spcBef>
              <a:buNone/>
            </a:pPr>
            <a:r>
              <a:rPr lang="zh-CN" altLang="en-US" sz="2400" b="1" dirty="0">
                <a:solidFill>
                  <a:srgbClr val="C00000"/>
                </a:solidFill>
                <a:latin typeface="微软雅黑" panose="020B0503020204020204" pitchFamily="34" charset="-122"/>
                <a:ea typeface="微软雅黑" panose="020B0503020204020204" pitchFamily="34" charset="-122"/>
              </a:rPr>
              <a:t>脚本（</a:t>
            </a:r>
            <a:r>
              <a:rPr lang="en-US" altLang="zh-CN" sz="2400" b="1" dirty="0">
                <a:solidFill>
                  <a:srgbClr val="C00000"/>
                </a:solidFill>
                <a:latin typeface="微软雅黑" panose="020B0503020204020204" pitchFamily="34" charset="-122"/>
                <a:ea typeface="微软雅黑" panose="020B0503020204020204" pitchFamily="34" charset="-122"/>
              </a:rPr>
              <a:t>Scripts</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0" indent="0" algn="just">
              <a:lnSpc>
                <a:spcPct val="150000"/>
              </a:lnSpc>
              <a:buNone/>
            </a:pPr>
            <a:r>
              <a:rPr lang="zh-CN" altLang="zh-CN" sz="1800" b="1" kern="100" dirty="0">
                <a:solidFill>
                  <a:schemeClr val="accent1">
                    <a:lumMod val="50000"/>
                  </a:schemeClr>
                </a:solidFill>
                <a:effectLst/>
                <a:latin typeface="微软雅黑" panose="020B0503020204020204" pitchFamily="34" charset="-122"/>
                <a:ea typeface="微软雅黑" panose="020B0503020204020204" pitchFamily="34" charset="-122"/>
              </a:rPr>
              <a:t>例：下面以</a:t>
            </a:r>
            <a:r>
              <a:rPr lang="en-US" altLang="zh-CN" sz="1800" b="1" kern="100" dirty="0" err="1">
                <a:solidFill>
                  <a:schemeClr val="accent1">
                    <a:lumMod val="50000"/>
                  </a:schemeClr>
                </a:solidFill>
                <a:effectLst/>
                <a:latin typeface="微软雅黑" panose="020B0503020204020204" pitchFamily="34" charset="-122"/>
                <a:ea typeface="微软雅黑" panose="020B0503020204020204" pitchFamily="34" charset="-122"/>
              </a:rPr>
              <a:t>Schank</a:t>
            </a:r>
            <a:r>
              <a:rPr lang="zh-CN" altLang="zh-CN" sz="1800" b="1" kern="100" dirty="0">
                <a:solidFill>
                  <a:schemeClr val="accent1">
                    <a:lumMod val="50000"/>
                  </a:schemeClr>
                </a:solidFill>
                <a:effectLst/>
                <a:latin typeface="微软雅黑" panose="020B0503020204020204" pitchFamily="34" charset="-122"/>
                <a:ea typeface="微软雅黑" panose="020B0503020204020204" pitchFamily="34" charset="-122"/>
              </a:rPr>
              <a:t>的“餐厅就餐”脚本为例说明脚本的各组成部分和脚本表示知识的方法</a:t>
            </a:r>
            <a:endParaRPr lang="zh-CN" altLang="zh-CN" sz="1800" kern="100" dirty="0">
              <a:solidFill>
                <a:schemeClr val="accent1">
                  <a:lumMod val="50000"/>
                </a:schemeClr>
              </a:solidFill>
              <a:effectLst/>
              <a:latin typeface="微软雅黑" panose="020B0503020204020204" pitchFamily="34" charset="-122"/>
              <a:ea typeface="微软雅黑" panose="020B0503020204020204" pitchFamily="34" charset="-122"/>
            </a:endParaRPr>
          </a:p>
          <a:p>
            <a:pPr marL="304800" indent="0" algn="just">
              <a:lnSpc>
                <a:spcPct val="100000"/>
              </a:lnSpc>
              <a:spcBef>
                <a:spcPts val="600"/>
              </a:spcBef>
              <a:buNone/>
            </a:pPr>
            <a:r>
              <a:rPr lang="zh-CN" altLang="zh-CN" sz="1800" b="1" kern="100" dirty="0">
                <a:solidFill>
                  <a:srgbClr val="000000"/>
                </a:solidFill>
                <a:effectLst/>
                <a:latin typeface="微软雅黑" panose="020B0503020204020204" pitchFamily="34" charset="-122"/>
                <a:ea typeface="微软雅黑" panose="020B0503020204020204" pitchFamily="34" charset="-122"/>
              </a:rPr>
              <a:t>脚本：餐厅就餐</a:t>
            </a:r>
            <a:endParaRPr lang="zh-CN" altLang="zh-CN" sz="1800" kern="100" dirty="0">
              <a:effectLst/>
              <a:latin typeface="微软雅黑" panose="020B0503020204020204" pitchFamily="34" charset="-122"/>
              <a:ea typeface="微软雅黑" panose="020B0503020204020204" pitchFamily="34" charset="-122"/>
            </a:endParaRPr>
          </a:p>
          <a:p>
            <a:pPr marL="304800" indent="0" algn="just">
              <a:lnSpc>
                <a:spcPct val="100000"/>
              </a:lnSpc>
              <a:spcBef>
                <a:spcPts val="0"/>
              </a:spcBef>
              <a:buNone/>
            </a:pPr>
            <a:r>
              <a:rPr lang="zh-CN" altLang="zh-CN" sz="1800" b="1" kern="100" dirty="0">
                <a:solidFill>
                  <a:srgbClr val="000000"/>
                </a:solidFill>
                <a:effectLst/>
                <a:latin typeface="微软雅黑" panose="020B0503020204020204" pitchFamily="34" charset="-122"/>
                <a:ea typeface="微软雅黑" panose="020B0503020204020204" pitchFamily="34" charset="-122"/>
              </a:rPr>
              <a:t>开场条件：顾客因为饿了需要进餐并且有足够的钱</a:t>
            </a:r>
            <a:endParaRPr lang="zh-CN" altLang="zh-CN" sz="1800" kern="100" dirty="0">
              <a:effectLst/>
              <a:latin typeface="微软雅黑" panose="020B0503020204020204" pitchFamily="34" charset="-122"/>
              <a:ea typeface="微软雅黑" panose="020B0503020204020204" pitchFamily="34" charset="-122"/>
            </a:endParaRPr>
          </a:p>
          <a:p>
            <a:pPr marL="304800" indent="0" algn="just">
              <a:lnSpc>
                <a:spcPct val="100000"/>
              </a:lnSpc>
              <a:spcBef>
                <a:spcPts val="0"/>
              </a:spcBef>
              <a:buNone/>
            </a:pPr>
            <a:r>
              <a:rPr lang="zh-CN" altLang="zh-CN" sz="1800" b="1" kern="100" dirty="0">
                <a:solidFill>
                  <a:srgbClr val="000000"/>
                </a:solidFill>
                <a:effectLst/>
                <a:latin typeface="微软雅黑" panose="020B0503020204020204" pitchFamily="34" charset="-122"/>
                <a:ea typeface="微软雅黑" panose="020B0503020204020204" pitchFamily="34" charset="-122"/>
              </a:rPr>
              <a:t>角色：顾客、服务员、厨师、老板</a:t>
            </a:r>
            <a:endParaRPr lang="zh-CN" altLang="zh-CN" sz="1800" kern="100" dirty="0">
              <a:effectLst/>
              <a:latin typeface="微软雅黑" panose="020B0503020204020204" pitchFamily="34" charset="-122"/>
              <a:ea typeface="微软雅黑" panose="020B0503020204020204" pitchFamily="34" charset="-122"/>
            </a:endParaRPr>
          </a:p>
          <a:p>
            <a:pPr marL="304800" indent="0" algn="just">
              <a:lnSpc>
                <a:spcPct val="100000"/>
              </a:lnSpc>
              <a:spcBef>
                <a:spcPts val="0"/>
              </a:spcBef>
              <a:buNone/>
            </a:pPr>
            <a:r>
              <a:rPr lang="zh-CN" altLang="zh-CN" sz="1800" b="1" kern="100" dirty="0">
                <a:solidFill>
                  <a:srgbClr val="000000"/>
                </a:solidFill>
                <a:effectLst/>
                <a:latin typeface="微软雅黑" panose="020B0503020204020204" pitchFamily="34" charset="-122"/>
                <a:ea typeface="微软雅黑" panose="020B0503020204020204" pitchFamily="34" charset="-122"/>
              </a:rPr>
              <a:t>道具：食物、桌子、菜单、钱</a:t>
            </a:r>
            <a:endParaRPr lang="en-US" altLang="zh-CN" sz="1800" b="1" kern="100" dirty="0">
              <a:solidFill>
                <a:srgbClr val="000000"/>
              </a:solidFill>
              <a:effectLst/>
              <a:latin typeface="微软雅黑" panose="020B0503020204020204" pitchFamily="34" charset="-122"/>
              <a:ea typeface="微软雅黑" panose="020B0503020204020204" pitchFamily="34" charset="-122"/>
            </a:endParaRPr>
          </a:p>
          <a:p>
            <a:pPr marL="304800" indent="0" algn="just">
              <a:lnSpc>
                <a:spcPct val="100000"/>
              </a:lnSpc>
              <a:spcBef>
                <a:spcPts val="0"/>
              </a:spcBef>
              <a:buNone/>
            </a:pPr>
            <a:r>
              <a:rPr lang="zh-CN" altLang="zh-CN" sz="1800" b="1" kern="100" dirty="0">
                <a:solidFill>
                  <a:srgbClr val="000000"/>
                </a:solidFill>
                <a:effectLst/>
                <a:latin typeface="微软雅黑" panose="020B0503020204020204" pitchFamily="34" charset="-122"/>
                <a:ea typeface="微软雅黑" panose="020B0503020204020204" pitchFamily="34" charset="-122"/>
              </a:rPr>
              <a:t>场景：</a:t>
            </a:r>
            <a:endParaRPr lang="en-US" altLang="zh-CN" sz="1800" b="1" kern="100" dirty="0">
              <a:solidFill>
                <a:srgbClr val="000000"/>
              </a:solidFill>
              <a:effectLst/>
              <a:latin typeface="微软雅黑" panose="020B0503020204020204" pitchFamily="34" charset="-122"/>
              <a:ea typeface="微软雅黑" panose="020B0503020204020204" pitchFamily="34" charset="-122"/>
            </a:endParaRPr>
          </a:p>
          <a:p>
            <a:pPr marL="304800" indent="0" algn="just">
              <a:lnSpc>
                <a:spcPct val="100000"/>
              </a:lnSpc>
              <a:spcBef>
                <a:spcPts val="0"/>
              </a:spcBef>
              <a:buNone/>
            </a:pPr>
            <a:endParaRPr lang="zh-CN" altLang="zh-CN" sz="1800" kern="100" dirty="0">
              <a:effectLst/>
              <a:latin typeface="Times New Roman" panose="02020603050405020304" pitchFamily="18" charset="0"/>
              <a:ea typeface="宋体" panose="02010600030101010101" pitchFamily="2" charset="-122"/>
            </a:endParaRPr>
          </a:p>
          <a:p>
            <a:pPr marL="304800" indent="0" algn="just">
              <a:lnSpc>
                <a:spcPct val="100000"/>
              </a:lnSpc>
              <a:spcBef>
                <a:spcPts val="0"/>
              </a:spcBef>
              <a:buNone/>
            </a:pPr>
            <a:endParaRPr lang="zh-CN" altLang="zh-CN" sz="1800" kern="100" dirty="0">
              <a:effectLst/>
              <a:latin typeface="微软雅黑" panose="020B0503020204020204" pitchFamily="34" charset="-122"/>
              <a:ea typeface="微软雅黑" panose="020B0503020204020204" pitchFamily="34"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BB678F58-CFBF-4323-B09E-6643CCED1D23}"/>
              </a:ext>
            </a:extLst>
          </p:cNvPr>
          <p:cNvSpPr/>
          <p:nvPr/>
        </p:nvSpPr>
        <p:spPr>
          <a:xfrm>
            <a:off x="1089473" y="4167631"/>
            <a:ext cx="9245477" cy="2625998"/>
          </a:xfrm>
          <a:prstGeom prst="roundRect">
            <a:avLst>
              <a:gd name="adj" fmla="val 8684"/>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DE92478-9B4D-42EE-AE51-E1E0DCB4144B}"/>
              </a:ext>
            </a:extLst>
          </p:cNvPr>
          <p:cNvSpPr txBox="1"/>
          <p:nvPr/>
        </p:nvSpPr>
        <p:spPr>
          <a:xfrm>
            <a:off x="616105" y="4192592"/>
            <a:ext cx="4518474" cy="1770100"/>
          </a:xfrm>
          <a:prstGeom prst="rect">
            <a:avLst/>
          </a:prstGeom>
          <a:noFill/>
        </p:spPr>
        <p:txBody>
          <a:bodyPr wrap="square">
            <a:spAutoFit/>
          </a:bodyPr>
          <a:lstStyle/>
          <a:p>
            <a:pPr marL="533400" algn="just">
              <a:lnSpc>
                <a:spcPts val="1900"/>
              </a:lnSpc>
            </a:pPr>
            <a:r>
              <a:rPr lang="zh-CN" altLang="zh-CN" sz="1800" b="1" kern="100" dirty="0">
                <a:solidFill>
                  <a:schemeClr val="accent6">
                    <a:lumMod val="50000"/>
                  </a:schemeClr>
                </a:solidFill>
                <a:effectLst/>
                <a:latin typeface="Times New Roman" panose="02020603050405020304" pitchFamily="18" charset="0"/>
                <a:ea typeface="黑体" panose="02010609060101010101" pitchFamily="49" charset="-122"/>
              </a:rPr>
              <a:t>第一幕</a:t>
            </a:r>
            <a:r>
              <a:rPr lang="zh-CN" altLang="zh-CN" sz="1800" b="1" kern="100" dirty="0">
                <a:solidFill>
                  <a:srgbClr val="000000"/>
                </a:solidFill>
                <a:effectLst/>
                <a:latin typeface="Times New Roman" panose="02020603050405020304" pitchFamily="18" charset="0"/>
                <a:ea typeface="黑体" panose="02010609060101010101" pitchFamily="49" charset="-122"/>
              </a:rPr>
              <a:t>：进入餐厅</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PTRANS</a:t>
            </a:r>
            <a:r>
              <a:rPr lang="zh-CN" altLang="zh-CN" sz="1800" b="1" kern="100" dirty="0">
                <a:solidFill>
                  <a:srgbClr val="000000"/>
                </a:solidFill>
                <a:effectLst/>
                <a:latin typeface="Times New Roman" panose="02020603050405020304" pitchFamily="18" charset="0"/>
                <a:ea typeface="黑体" panose="02010609060101010101" pitchFamily="49" charset="-122"/>
              </a:rPr>
              <a:t>：步入餐厅</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ATTEND</a:t>
            </a:r>
            <a:r>
              <a:rPr lang="zh-CN" altLang="zh-CN" sz="1800" b="1" kern="100" dirty="0">
                <a:solidFill>
                  <a:srgbClr val="000000"/>
                </a:solidFill>
                <a:effectLst/>
                <a:latin typeface="Times New Roman" panose="02020603050405020304" pitchFamily="18" charset="0"/>
                <a:ea typeface="黑体" panose="02010609060101010101" pitchFamily="49" charset="-122"/>
              </a:rPr>
              <a:t>：用目光寻找空的桌子</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MBUILD</a:t>
            </a:r>
            <a:r>
              <a:rPr lang="zh-CN" altLang="zh-CN" sz="1800" b="1" kern="100" dirty="0">
                <a:solidFill>
                  <a:srgbClr val="000000"/>
                </a:solidFill>
                <a:effectLst/>
                <a:latin typeface="Times New Roman" panose="02020603050405020304" pitchFamily="18" charset="0"/>
                <a:ea typeface="黑体" panose="02010609060101010101" pitchFamily="49" charset="-122"/>
              </a:rPr>
              <a:t>：选定桌子</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PTRANS</a:t>
            </a:r>
            <a:r>
              <a:rPr lang="zh-CN" altLang="zh-CN" sz="1800" b="1" kern="100" dirty="0">
                <a:solidFill>
                  <a:srgbClr val="000000"/>
                </a:solidFill>
                <a:effectLst/>
                <a:latin typeface="Times New Roman" panose="02020603050405020304" pitchFamily="18" charset="0"/>
                <a:ea typeface="黑体" panose="02010609060101010101" pitchFamily="49" charset="-122"/>
              </a:rPr>
              <a:t>：走到桌子旁</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MOVE</a:t>
            </a:r>
            <a:r>
              <a:rPr lang="zh-CN" altLang="zh-CN" sz="1800" b="1" kern="100" dirty="0">
                <a:solidFill>
                  <a:srgbClr val="000000"/>
                </a:solidFill>
                <a:effectLst/>
                <a:latin typeface="Times New Roman" panose="02020603050405020304" pitchFamily="18" charset="0"/>
                <a:ea typeface="黑体" panose="02010609060101010101" pitchFamily="49" charset="-122"/>
              </a:rPr>
              <a:t>：坐下</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endParaRPr lang="zh-CN" altLang="zh-CN" sz="1100" kern="100" dirty="0">
              <a:effectLst/>
              <a:latin typeface="Times New Roman" panose="02020603050405020304" pitchFamily="18" charset="0"/>
              <a:ea typeface="宋体" panose="02010600030101010101" pitchFamily="2" charset="-122"/>
            </a:endParaRPr>
          </a:p>
        </p:txBody>
      </p:sp>
      <p:sp>
        <p:nvSpPr>
          <p:cNvPr id="10" name="文本框 9">
            <a:extLst>
              <a:ext uri="{FF2B5EF4-FFF2-40B4-BE49-F238E27FC236}">
                <a16:creationId xmlns:a16="http://schemas.microsoft.com/office/drawing/2014/main" id="{70AA0440-BA5C-41D8-BBDB-72DF610CEFBF}"/>
              </a:ext>
            </a:extLst>
          </p:cNvPr>
          <p:cNvSpPr txBox="1"/>
          <p:nvPr/>
        </p:nvSpPr>
        <p:spPr>
          <a:xfrm>
            <a:off x="5509817" y="4192592"/>
            <a:ext cx="6095256" cy="1554272"/>
          </a:xfrm>
          <a:prstGeom prst="rect">
            <a:avLst/>
          </a:prstGeom>
          <a:noFill/>
        </p:spPr>
        <p:txBody>
          <a:bodyPr wrap="square">
            <a:spAutoFit/>
          </a:bodyPr>
          <a:lstStyle/>
          <a:p>
            <a:pPr marL="533400" algn="just">
              <a:lnSpc>
                <a:spcPts val="1900"/>
              </a:lnSpc>
            </a:pPr>
            <a:r>
              <a:rPr lang="zh-CN" altLang="zh-CN" sz="1800" b="1" kern="100" dirty="0">
                <a:solidFill>
                  <a:schemeClr val="accent6">
                    <a:lumMod val="50000"/>
                  </a:schemeClr>
                </a:solidFill>
                <a:effectLst/>
                <a:latin typeface="Times New Roman" panose="02020603050405020304" pitchFamily="18" charset="0"/>
                <a:ea typeface="黑体" panose="02010609060101010101" pitchFamily="49" charset="-122"/>
              </a:rPr>
              <a:t>第二幕</a:t>
            </a:r>
            <a:r>
              <a:rPr lang="zh-CN" altLang="zh-CN" sz="1800" b="1" kern="100" dirty="0">
                <a:solidFill>
                  <a:srgbClr val="000000"/>
                </a:solidFill>
                <a:effectLst/>
                <a:latin typeface="Times New Roman" panose="02020603050405020304" pitchFamily="18" charset="0"/>
                <a:ea typeface="黑体" panose="02010609060101010101" pitchFamily="49" charset="-122"/>
              </a:rPr>
              <a:t>：点菜</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ATRANS</a:t>
            </a:r>
            <a:r>
              <a:rPr lang="zh-CN" altLang="zh-CN" sz="1800" b="1" kern="100" dirty="0">
                <a:solidFill>
                  <a:srgbClr val="000000"/>
                </a:solidFill>
                <a:effectLst/>
                <a:latin typeface="Times New Roman" panose="02020603050405020304" pitchFamily="18" charset="0"/>
                <a:ea typeface="黑体" panose="02010609060101010101" pitchFamily="49" charset="-122"/>
              </a:rPr>
              <a:t>：服务员给顾客菜单</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MTRANS</a:t>
            </a:r>
            <a:r>
              <a:rPr lang="zh-CN" altLang="zh-CN" sz="1800" b="1" kern="100" dirty="0">
                <a:solidFill>
                  <a:srgbClr val="000000"/>
                </a:solidFill>
                <a:effectLst/>
                <a:latin typeface="Times New Roman" panose="02020603050405020304" pitchFamily="18" charset="0"/>
                <a:ea typeface="黑体" panose="02010609060101010101" pitchFamily="49" charset="-122"/>
              </a:rPr>
              <a:t>：读菜单</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MBUILD</a:t>
            </a:r>
            <a:r>
              <a:rPr lang="zh-CN" altLang="zh-CN" sz="1800" b="1" kern="100" dirty="0">
                <a:solidFill>
                  <a:srgbClr val="000000"/>
                </a:solidFill>
                <a:effectLst/>
                <a:latin typeface="Times New Roman" panose="02020603050405020304" pitchFamily="18" charset="0"/>
                <a:ea typeface="黑体" panose="02010609060101010101" pitchFamily="49" charset="-122"/>
              </a:rPr>
              <a:t>：选定所要的菜</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MTRANS</a:t>
            </a:r>
            <a:r>
              <a:rPr lang="zh-CN" altLang="zh-CN" sz="1800" b="1" kern="100" dirty="0">
                <a:solidFill>
                  <a:srgbClr val="000000"/>
                </a:solidFill>
                <a:effectLst/>
                <a:latin typeface="Times New Roman" panose="02020603050405020304" pitchFamily="18" charset="0"/>
                <a:ea typeface="黑体" panose="02010609060101010101" pitchFamily="49" charset="-122"/>
              </a:rPr>
              <a:t>：告诉服务员</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ATRANS</a:t>
            </a:r>
            <a:r>
              <a:rPr lang="zh-CN" altLang="zh-CN" sz="1800" b="1" kern="100" dirty="0">
                <a:solidFill>
                  <a:srgbClr val="000000"/>
                </a:solidFill>
                <a:effectLst/>
                <a:latin typeface="Times New Roman" panose="02020603050405020304" pitchFamily="18" charset="0"/>
                <a:ea typeface="黑体" panose="02010609060101010101" pitchFamily="49" charset="-122"/>
              </a:rPr>
              <a:t>：顾客把菜单还给服务员</a:t>
            </a:r>
            <a:endParaRPr lang="zh-CN" altLang="zh-CN" sz="1100" kern="100" dirty="0">
              <a:effectLst/>
              <a:latin typeface="Times New Roman" panose="02020603050405020304" pitchFamily="18" charset="0"/>
              <a:ea typeface="宋体" panose="02010600030101010101" pitchFamily="2" charset="-122"/>
            </a:endParaRPr>
          </a:p>
        </p:txBody>
      </p:sp>
      <p:sp>
        <p:nvSpPr>
          <p:cNvPr id="12" name="文本框 11">
            <a:extLst>
              <a:ext uri="{FF2B5EF4-FFF2-40B4-BE49-F238E27FC236}">
                <a16:creationId xmlns:a16="http://schemas.microsoft.com/office/drawing/2014/main" id="{FEB2CE53-A842-402D-AD3A-010C1622F87F}"/>
              </a:ext>
            </a:extLst>
          </p:cNvPr>
          <p:cNvSpPr txBox="1"/>
          <p:nvPr/>
        </p:nvSpPr>
        <p:spPr>
          <a:xfrm>
            <a:off x="545294" y="5726949"/>
            <a:ext cx="5284564" cy="1311385"/>
          </a:xfrm>
          <a:prstGeom prst="rect">
            <a:avLst/>
          </a:prstGeom>
          <a:noFill/>
        </p:spPr>
        <p:txBody>
          <a:bodyPr wrap="square">
            <a:spAutoFit/>
          </a:bodyPr>
          <a:lstStyle/>
          <a:p>
            <a:pPr marL="533400" algn="just">
              <a:lnSpc>
                <a:spcPts val="1900"/>
              </a:lnSpc>
            </a:pPr>
            <a:r>
              <a:rPr lang="zh-CN" altLang="zh-CN" sz="1800" b="1" kern="100" dirty="0">
                <a:solidFill>
                  <a:schemeClr val="accent6">
                    <a:lumMod val="50000"/>
                  </a:schemeClr>
                </a:solidFill>
                <a:effectLst/>
                <a:latin typeface="Times New Roman" panose="02020603050405020304" pitchFamily="18" charset="0"/>
                <a:ea typeface="黑体" panose="02010609060101010101" pitchFamily="49" charset="-122"/>
              </a:rPr>
              <a:t>第三幕</a:t>
            </a:r>
            <a:r>
              <a:rPr lang="zh-CN" altLang="zh-CN" sz="1800" b="1" kern="100" dirty="0">
                <a:solidFill>
                  <a:srgbClr val="000000"/>
                </a:solidFill>
                <a:effectLst/>
                <a:latin typeface="Times New Roman" panose="02020603050405020304" pitchFamily="18" charset="0"/>
                <a:ea typeface="黑体" panose="02010609060101010101" pitchFamily="49" charset="-122"/>
              </a:rPr>
              <a:t>：等待上菜</a:t>
            </a:r>
            <a:r>
              <a:rPr lang="en-US" altLang="zh-CN" sz="1800" b="1" kern="100" dirty="0">
                <a:solidFill>
                  <a:srgbClr val="000000"/>
                </a:solidFill>
                <a:effectLst/>
                <a:latin typeface="Times New Roman" panose="02020603050405020304" pitchFamily="18" charset="0"/>
                <a:ea typeface="黑体" panose="02010609060101010101" pitchFamily="49" charset="-122"/>
              </a:rPr>
              <a:t>        </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MTRANS</a:t>
            </a:r>
            <a:r>
              <a:rPr lang="zh-CN" altLang="zh-CN" sz="1800" b="1" kern="100" dirty="0">
                <a:solidFill>
                  <a:srgbClr val="000000"/>
                </a:solidFill>
                <a:effectLst/>
                <a:latin typeface="Times New Roman" panose="02020603050405020304" pitchFamily="18" charset="0"/>
                <a:ea typeface="黑体" panose="02010609060101010101" pitchFamily="49" charset="-122"/>
              </a:rPr>
              <a:t>：服务员告诉厨师顾客点的菜</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MBUILD</a:t>
            </a:r>
            <a:r>
              <a:rPr lang="zh-CN" altLang="zh-CN" sz="1800" b="1" kern="100" dirty="0">
                <a:solidFill>
                  <a:srgbClr val="000000"/>
                </a:solidFill>
                <a:effectLst/>
                <a:latin typeface="Times New Roman" panose="02020603050405020304" pitchFamily="18" charset="0"/>
                <a:ea typeface="黑体" panose="02010609060101010101" pitchFamily="49" charset="-122"/>
              </a:rPr>
              <a:t>：厨师做菜</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ATRANS</a:t>
            </a:r>
            <a:r>
              <a:rPr lang="zh-CN" altLang="zh-CN" sz="1800" b="1" kern="100" dirty="0">
                <a:solidFill>
                  <a:srgbClr val="000000"/>
                </a:solidFill>
                <a:effectLst/>
                <a:latin typeface="Times New Roman" panose="02020603050405020304" pitchFamily="18" charset="0"/>
                <a:ea typeface="黑体" panose="02010609060101010101" pitchFamily="49" charset="-122"/>
              </a:rPr>
              <a:t>：顾客等待</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endParaRPr lang="zh-CN" altLang="en-US" dirty="0"/>
          </a:p>
        </p:txBody>
      </p:sp>
      <p:sp>
        <p:nvSpPr>
          <p:cNvPr id="13" name="文本框 12">
            <a:extLst>
              <a:ext uri="{FF2B5EF4-FFF2-40B4-BE49-F238E27FC236}">
                <a16:creationId xmlns:a16="http://schemas.microsoft.com/office/drawing/2014/main" id="{C79775A3-D964-4170-BD8A-86A846A374B6}"/>
              </a:ext>
            </a:extLst>
          </p:cNvPr>
          <p:cNvSpPr txBox="1"/>
          <p:nvPr/>
        </p:nvSpPr>
        <p:spPr>
          <a:xfrm>
            <a:off x="5571335" y="5726353"/>
            <a:ext cx="6095256" cy="1066959"/>
          </a:xfrm>
          <a:prstGeom prst="rect">
            <a:avLst/>
          </a:prstGeom>
          <a:noFill/>
        </p:spPr>
        <p:txBody>
          <a:bodyPr wrap="square">
            <a:spAutoFit/>
          </a:bodyPr>
          <a:lstStyle/>
          <a:p>
            <a:pPr marL="533400" algn="just">
              <a:lnSpc>
                <a:spcPts val="1900"/>
              </a:lnSpc>
            </a:pPr>
            <a:r>
              <a:rPr lang="zh-CN" altLang="zh-CN" sz="1800" b="1" kern="100" dirty="0">
                <a:solidFill>
                  <a:schemeClr val="accent6">
                    <a:lumMod val="50000"/>
                  </a:schemeClr>
                </a:solidFill>
                <a:effectLst/>
                <a:latin typeface="Times New Roman" panose="02020603050405020304" pitchFamily="18" charset="0"/>
                <a:ea typeface="黑体" panose="02010609060101010101" pitchFamily="49" charset="-122"/>
              </a:rPr>
              <a:t>第四幕</a:t>
            </a:r>
            <a:r>
              <a:rPr lang="zh-CN" altLang="zh-CN" sz="1800" b="1" kern="100" dirty="0">
                <a:solidFill>
                  <a:srgbClr val="000000"/>
                </a:solidFill>
                <a:effectLst/>
                <a:latin typeface="Times New Roman" panose="02020603050405020304" pitchFamily="18" charset="0"/>
                <a:ea typeface="黑体" panose="02010609060101010101" pitchFamily="49" charset="-122"/>
              </a:rPr>
              <a:t>：吃饭</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ATRANS</a:t>
            </a:r>
            <a:r>
              <a:rPr lang="zh-CN" altLang="zh-CN" sz="1800" b="1" kern="100" dirty="0">
                <a:solidFill>
                  <a:srgbClr val="000000"/>
                </a:solidFill>
                <a:effectLst/>
                <a:latin typeface="Times New Roman" panose="02020603050405020304" pitchFamily="18" charset="0"/>
                <a:ea typeface="黑体" panose="02010609060101010101" pitchFamily="49" charset="-122"/>
              </a:rPr>
              <a:t>：厨师把做好的菜给服务员</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ATRANS</a:t>
            </a:r>
            <a:r>
              <a:rPr lang="zh-CN" altLang="zh-CN" sz="1800" b="1" kern="100" dirty="0">
                <a:solidFill>
                  <a:srgbClr val="000000"/>
                </a:solidFill>
                <a:effectLst/>
                <a:latin typeface="Times New Roman" panose="02020603050405020304" pitchFamily="18" charset="0"/>
                <a:ea typeface="黑体" panose="02010609060101010101" pitchFamily="49" charset="-122"/>
              </a:rPr>
              <a:t>：服务员上菜</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INGEST</a:t>
            </a:r>
            <a:r>
              <a:rPr lang="zh-CN" altLang="zh-CN" sz="1800" b="1" kern="100" dirty="0">
                <a:solidFill>
                  <a:srgbClr val="000000"/>
                </a:solidFill>
                <a:effectLst/>
                <a:latin typeface="Times New Roman" panose="02020603050405020304" pitchFamily="18" charset="0"/>
                <a:ea typeface="黑体" panose="02010609060101010101" pitchFamily="49" charset="-122"/>
              </a:rPr>
              <a:t>：顾客吃饭</a:t>
            </a:r>
            <a:endParaRPr lang="zh-CN" altLang="zh-CN" sz="11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23436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lnSpcReduction="10000"/>
          </a:bodyPr>
          <a:lstStyle/>
          <a:p>
            <a:pPr marL="0" marR="0" lvl="0" indent="0" algn="just" defTabSz="914400" rtl="0" eaLnBrk="1" fontAlgn="auto" latinLnBrk="0" hangingPunct="1">
              <a:lnSpc>
                <a:spcPct val="150000"/>
              </a:lnSpc>
              <a:spcBef>
                <a:spcPts val="1200"/>
              </a:spcBef>
              <a:spcAft>
                <a:spcPts val="0"/>
              </a:spcAft>
              <a:buClrTx/>
              <a:buSzTx/>
              <a:buFont typeface="Arial" panose="020B0604020202020204" pitchFamily="34" charset="0"/>
              <a:buNone/>
              <a:tabLst/>
              <a:defRPr/>
            </a:pPr>
            <a:r>
              <a:rPr kumimoji="0" lang="zh-CN" altLang="en-US" sz="3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脚本（</a:t>
            </a:r>
            <a:r>
              <a:rPr kumimoji="0" lang="en-US" altLang="zh-CN" sz="3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Scripts</a:t>
            </a:r>
            <a:r>
              <a:rPr kumimoji="0" lang="zh-CN" altLang="en-US" sz="3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endParaRPr kumimoji="0" lang="en-US" altLang="zh-CN" sz="3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CN" altLang="zh-CN" sz="1800" b="1" i="0" u="none" strike="noStrike" kern="1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例：下面以</a:t>
            </a:r>
            <a:r>
              <a:rPr kumimoji="0" lang="en-US" altLang="zh-CN" sz="1800" b="1" i="0" u="none" strike="noStrike" kern="100" cap="none" spc="0" normalizeH="0" baseline="0" noProof="0" dirty="0" err="1">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Schank</a:t>
            </a:r>
            <a:r>
              <a:rPr kumimoji="0" lang="zh-CN" altLang="zh-CN" sz="1800" b="1" i="0" u="none" strike="noStrike" kern="1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的“餐厅就餐”脚本为例说明脚本的各组成部分和脚本表示知识的方法</a:t>
            </a:r>
            <a:endParaRPr kumimoji="0" lang="zh-CN" altLang="zh-CN" sz="1800" b="0" i="0" u="none" strike="noStrike" kern="1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a:p>
            <a:pPr marL="304800" marR="0" lvl="0" indent="0" algn="just"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zh-CN"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脚本：餐厅就餐</a:t>
            </a:r>
            <a:endPar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开场条件：顾客因为饿了需要进餐并且有足够的钱</a:t>
            </a:r>
            <a:endPar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角色：顾客、服务员、厨师、老板</a:t>
            </a:r>
            <a:endPar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道具：食物、桌子、菜单、钱</a:t>
            </a:r>
            <a:endPar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场景：</a:t>
            </a:r>
            <a:endParaRPr kumimoji="0" lang="en-US" altLang="zh-CN" sz="1800" b="1"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800" b="1" kern="100" dirty="0">
              <a:solidFill>
                <a:srgbClr val="000000"/>
              </a:solidFill>
              <a:latin typeface="Times New Roman" panose="02020603050405020304" pitchFamily="18" charset="0"/>
              <a:ea typeface="黑体" panose="02010609060101010101" pitchFamily="49" charset="-122"/>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800" b="1" i="0" u="none" strike="noStrike" kern="1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800" b="1" kern="100" dirty="0">
              <a:solidFill>
                <a:srgbClr val="000000"/>
              </a:solidFill>
              <a:latin typeface="Times New Roman" panose="02020603050405020304" pitchFamily="18" charset="0"/>
              <a:ea typeface="黑体" panose="02010609060101010101" pitchFamily="49" charset="-122"/>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800" b="1" i="0" u="none" strike="noStrike" kern="1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sz="1800" b="1" kern="100" dirty="0">
              <a:solidFill>
                <a:srgbClr val="000000"/>
              </a:solidFill>
              <a:latin typeface="Times New Roman" panose="02020603050405020304" pitchFamily="18" charset="0"/>
              <a:ea typeface="黑体" panose="02010609060101010101" pitchFamily="49" charset="-122"/>
            </a:endParaRPr>
          </a:p>
          <a:p>
            <a:pPr marL="30480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800" b="1" i="0" u="none" strike="noStrike" kern="1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mn-cs"/>
            </a:endParaRPr>
          </a:p>
          <a:p>
            <a:pPr marL="304800" indent="0" algn="just">
              <a:lnSpc>
                <a:spcPct val="110000"/>
              </a:lnSpc>
              <a:spcBef>
                <a:spcPts val="0"/>
              </a:spcBef>
              <a:buNone/>
            </a:pPr>
            <a:r>
              <a:rPr lang="zh-CN" altLang="zh-CN" sz="1800" b="1" kern="100" dirty="0">
                <a:solidFill>
                  <a:srgbClr val="000000"/>
                </a:solidFill>
                <a:effectLst/>
                <a:latin typeface="Times New Roman" panose="02020603050405020304" pitchFamily="18" charset="0"/>
                <a:ea typeface="黑体" panose="02010609060101010101" pitchFamily="49" charset="-122"/>
              </a:rPr>
              <a:t>结局：  顾客吃了饭，不饿了</a:t>
            </a:r>
            <a:endParaRPr lang="zh-CN" altLang="zh-CN" sz="1800" kern="100" dirty="0">
              <a:effectLst/>
              <a:latin typeface="Times New Roman" panose="02020603050405020304" pitchFamily="18" charset="0"/>
              <a:ea typeface="宋体" panose="02010600030101010101" pitchFamily="2" charset="-122"/>
            </a:endParaRPr>
          </a:p>
          <a:p>
            <a:pPr marL="304800" indent="0" algn="just">
              <a:lnSpc>
                <a:spcPct val="110000"/>
              </a:lnSpc>
              <a:spcBef>
                <a:spcPts val="0"/>
              </a:spcBef>
              <a:buNone/>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zh-CN" altLang="zh-CN" sz="1800" b="1" kern="100" dirty="0">
                <a:solidFill>
                  <a:srgbClr val="000000"/>
                </a:solidFill>
                <a:effectLst/>
                <a:latin typeface="Times New Roman" panose="02020603050405020304" pitchFamily="18" charset="0"/>
                <a:ea typeface="黑体" panose="02010609060101010101" pitchFamily="49" charset="-122"/>
              </a:rPr>
              <a:t>顾客花了钱，老板赚了钱，餐厅食物少了</a:t>
            </a:r>
            <a:endParaRPr lang="zh-CN" altLang="zh-CN" sz="1800" kern="100" dirty="0">
              <a:effectLst/>
              <a:latin typeface="Times New Roman" panose="02020603050405020304" pitchFamily="18" charset="0"/>
              <a:ea typeface="宋体" panose="02010600030101010101" pitchFamily="2" charset="-122"/>
            </a:endParaRPr>
          </a:p>
        </p:txBody>
      </p:sp>
      <p:sp>
        <p:nvSpPr>
          <p:cNvPr id="12" name="矩形: 圆角 11">
            <a:extLst>
              <a:ext uri="{FF2B5EF4-FFF2-40B4-BE49-F238E27FC236}">
                <a16:creationId xmlns:a16="http://schemas.microsoft.com/office/drawing/2014/main" id="{9E0B02C0-F424-44DA-8241-43CD78FA310D}"/>
              </a:ext>
            </a:extLst>
          </p:cNvPr>
          <p:cNvSpPr/>
          <p:nvPr/>
        </p:nvSpPr>
        <p:spPr>
          <a:xfrm>
            <a:off x="1064199" y="4195545"/>
            <a:ext cx="5031801" cy="1325563"/>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40CEE84-EAD7-47DE-8F65-EBDDE2733E38}"/>
              </a:ext>
            </a:extLst>
          </p:cNvPr>
          <p:cNvSpPr txBox="1"/>
          <p:nvPr/>
        </p:nvSpPr>
        <p:spPr>
          <a:xfrm>
            <a:off x="589899" y="4210493"/>
            <a:ext cx="5079381" cy="1310615"/>
          </a:xfrm>
          <a:prstGeom prst="rect">
            <a:avLst/>
          </a:prstGeom>
          <a:noFill/>
        </p:spPr>
        <p:txBody>
          <a:bodyPr wrap="square">
            <a:spAutoFit/>
          </a:bodyPr>
          <a:lstStyle/>
          <a:p>
            <a:pPr marL="533400" algn="just">
              <a:lnSpc>
                <a:spcPts val="1900"/>
              </a:lnSpc>
            </a:pPr>
            <a:r>
              <a:rPr lang="zh-CN" altLang="zh-CN" sz="1800" b="1" kern="100" dirty="0">
                <a:solidFill>
                  <a:srgbClr val="000000"/>
                </a:solidFill>
                <a:effectLst/>
                <a:latin typeface="Times New Roman" panose="02020603050405020304" pitchFamily="18" charset="0"/>
                <a:ea typeface="黑体" panose="02010609060101010101" pitchFamily="49" charset="-122"/>
              </a:rPr>
              <a:t>第五幕：结账离开</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ATRANS</a:t>
            </a:r>
            <a:r>
              <a:rPr lang="zh-CN" altLang="zh-CN" sz="1800" b="1" kern="100" dirty="0">
                <a:solidFill>
                  <a:srgbClr val="000000"/>
                </a:solidFill>
                <a:effectLst/>
                <a:latin typeface="Times New Roman" panose="02020603050405020304" pitchFamily="18" charset="0"/>
                <a:ea typeface="黑体" panose="02010609060101010101" pitchFamily="49" charset="-122"/>
              </a:rPr>
              <a:t>：服务员拿来账单</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ATRANS</a:t>
            </a:r>
            <a:r>
              <a:rPr lang="zh-CN" altLang="zh-CN" sz="1800" b="1" kern="100" dirty="0">
                <a:solidFill>
                  <a:srgbClr val="000000"/>
                </a:solidFill>
                <a:effectLst/>
                <a:latin typeface="Times New Roman" panose="02020603050405020304" pitchFamily="18" charset="0"/>
                <a:ea typeface="黑体" panose="02010609060101010101" pitchFamily="49" charset="-122"/>
              </a:rPr>
              <a:t>：顾客付钱给服务员</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MOVE</a:t>
            </a:r>
            <a:r>
              <a:rPr lang="zh-CN" altLang="zh-CN" sz="1800" b="1" kern="100" dirty="0">
                <a:solidFill>
                  <a:srgbClr val="000000"/>
                </a:solidFill>
                <a:effectLst/>
                <a:latin typeface="Times New Roman" panose="02020603050405020304" pitchFamily="18" charset="0"/>
                <a:ea typeface="黑体" panose="02010609060101010101" pitchFamily="49" charset="-122"/>
              </a:rPr>
              <a:t>：顾客站起来</a:t>
            </a:r>
            <a:endParaRPr lang="zh-CN" altLang="zh-CN" sz="1100" kern="100" dirty="0">
              <a:effectLst/>
              <a:latin typeface="Times New Roman" panose="02020603050405020304" pitchFamily="18" charset="0"/>
              <a:ea typeface="宋体" panose="02010600030101010101" pitchFamily="2" charset="-122"/>
            </a:endParaRPr>
          </a:p>
          <a:p>
            <a:pPr marL="533400" algn="just">
              <a:lnSpc>
                <a:spcPts val="1900"/>
              </a:lnSpc>
            </a:pPr>
            <a:r>
              <a:rPr lang="en-US" altLang="zh-CN" sz="1800" b="1" kern="100" dirty="0">
                <a:solidFill>
                  <a:srgbClr val="000000"/>
                </a:solidFill>
                <a:effectLst/>
                <a:latin typeface="Times New Roman" panose="02020603050405020304" pitchFamily="18" charset="0"/>
                <a:ea typeface="黑体" panose="02010609060101010101" pitchFamily="49" charset="-122"/>
              </a:rPr>
              <a:t>        </a:t>
            </a:r>
            <a:r>
              <a:rPr lang="en-US" altLang="zh-CN" sz="1800" b="1" kern="100" dirty="0" err="1">
                <a:solidFill>
                  <a:srgbClr val="000000"/>
                </a:solidFill>
                <a:effectLst/>
                <a:latin typeface="Times New Roman" panose="02020603050405020304" pitchFamily="18" charset="0"/>
                <a:ea typeface="黑体" panose="02010609060101010101" pitchFamily="49" charset="-122"/>
              </a:rPr>
              <a:t>PTRANS</a:t>
            </a:r>
            <a:r>
              <a:rPr lang="zh-CN" altLang="zh-CN" sz="1800" b="1" kern="100" dirty="0">
                <a:solidFill>
                  <a:srgbClr val="000000"/>
                </a:solidFill>
                <a:effectLst/>
                <a:latin typeface="Times New Roman" panose="02020603050405020304" pitchFamily="18" charset="0"/>
                <a:ea typeface="黑体" panose="02010609060101010101" pitchFamily="49" charset="-122"/>
              </a:rPr>
              <a:t>：离开餐厅</a:t>
            </a:r>
            <a:endParaRPr lang="zh-CN" altLang="en-US" dirty="0"/>
          </a:p>
        </p:txBody>
      </p:sp>
    </p:spTree>
    <p:extLst>
      <p:ext uri="{BB962C8B-B14F-4D97-AF65-F5344CB8AC3E}">
        <p14:creationId xmlns:p14="http://schemas.microsoft.com/office/powerpoint/2010/main" val="2792582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marL="0" indent="0" algn="just">
              <a:lnSpc>
                <a:spcPct val="150000"/>
              </a:lnSpc>
              <a:buNone/>
            </a:pPr>
            <a:r>
              <a:rPr lang="zh-CN" altLang="en-US" sz="2400" b="1" dirty="0">
                <a:solidFill>
                  <a:srgbClr val="C00000"/>
                </a:solidFill>
                <a:latin typeface="微软雅黑" panose="020B0503020204020204" pitchFamily="34" charset="-122"/>
                <a:ea typeface="微软雅黑" panose="020B0503020204020204" pitchFamily="34" charset="-122"/>
              </a:rPr>
              <a:t>知识图谱</a:t>
            </a:r>
            <a:r>
              <a:rPr lang="zh-CN" altLang="en-US" sz="2400" b="1" dirty="0">
                <a:latin typeface="微软雅黑" panose="020B0503020204020204" pitchFamily="34" charset="-122"/>
                <a:ea typeface="微软雅黑" panose="020B0503020204020204" pitchFamily="34" charset="-122"/>
              </a:rPr>
              <a:t>：是</a:t>
            </a:r>
            <a:r>
              <a:rPr lang="en-US" altLang="zh-CN" sz="2400" b="1" dirty="0">
                <a:latin typeface="微软雅黑" panose="020B0503020204020204" pitchFamily="34" charset="-122"/>
                <a:ea typeface="微软雅黑" panose="020B0503020204020204" pitchFamily="34" charset="-122"/>
              </a:rPr>
              <a:t>Google</a:t>
            </a:r>
            <a:r>
              <a:rPr lang="zh-CN" altLang="en-US" sz="2400" b="1" dirty="0">
                <a:latin typeface="微软雅黑" panose="020B0503020204020204" pitchFamily="34" charset="-122"/>
                <a:ea typeface="微软雅黑" panose="020B0503020204020204" pitchFamily="34" charset="-122"/>
              </a:rPr>
              <a:t>公司在</a:t>
            </a:r>
            <a:r>
              <a:rPr lang="en-US" altLang="zh-CN" sz="2400" b="1" dirty="0">
                <a:latin typeface="微软雅黑" panose="020B0503020204020204" pitchFamily="34" charset="-122"/>
                <a:ea typeface="微软雅黑" panose="020B0503020204020204" pitchFamily="34" charset="-122"/>
              </a:rPr>
              <a:t>2012</a:t>
            </a:r>
            <a:r>
              <a:rPr lang="zh-CN" altLang="en-US" sz="2400" b="1" dirty="0">
                <a:latin typeface="微软雅黑" panose="020B0503020204020204" pitchFamily="34" charset="-122"/>
                <a:ea typeface="微软雅黑" panose="020B0503020204020204" pitchFamily="34" charset="-122"/>
              </a:rPr>
              <a:t>年提出的一种知识表示形式，用于在</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数据库</a:t>
            </a:r>
            <a:r>
              <a:rPr lang="zh-CN" altLang="en-US" sz="2400" b="1" dirty="0">
                <a:latin typeface="微软雅黑" panose="020B0503020204020204" pitchFamily="34" charset="-122"/>
                <a:ea typeface="微软雅黑" panose="020B0503020204020204" pitchFamily="34" charset="-122"/>
              </a:rPr>
              <a:t>系统上利用</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图谱</a:t>
            </a:r>
            <a:r>
              <a:rPr lang="zh-CN" altLang="en-US" sz="2400" b="1" dirty="0">
                <a:latin typeface="微软雅黑" panose="020B0503020204020204" pitchFamily="34" charset="-122"/>
                <a:ea typeface="微软雅黑" panose="020B0503020204020204" pitchFamily="34" charset="-122"/>
              </a:rPr>
              <a:t>这种抽象载体表示</a:t>
            </a:r>
            <a:r>
              <a:rPr lang="zh-CN" altLang="en-US" sz="2400" b="1" dirty="0">
                <a:solidFill>
                  <a:schemeClr val="accent2">
                    <a:lumMod val="50000"/>
                  </a:schemeClr>
                </a:solidFill>
                <a:latin typeface="微软雅黑" panose="020B0503020204020204" pitchFamily="34" charset="-122"/>
                <a:ea typeface="微软雅黑" panose="020B0503020204020204" pitchFamily="34" charset="-122"/>
              </a:rPr>
              <a:t>知识</a:t>
            </a:r>
            <a:r>
              <a:rPr lang="zh-CN" altLang="en-US" sz="2400" b="1" dirty="0">
                <a:latin typeface="微软雅黑" panose="020B0503020204020204" pitchFamily="34" charset="-122"/>
                <a:ea typeface="微软雅黑" panose="020B0503020204020204" pitchFamily="34" charset="-122"/>
              </a:rPr>
              <a:t>这种认知内容。</a:t>
            </a:r>
            <a:endParaRPr lang="en-US" altLang="zh-CN" sz="2400" b="1" dirty="0">
              <a:latin typeface="微软雅黑" panose="020B0503020204020204" pitchFamily="34" charset="-122"/>
              <a:ea typeface="微软雅黑" panose="020B0503020204020204" pitchFamily="34"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a:p>
            <a:pPr algn="just">
              <a:lnSpc>
                <a:spcPct val="150000"/>
              </a:lnSpc>
            </a:pPr>
            <a:endParaRPr lang="en-US" altLang="zh-CN" sz="3600" dirty="0">
              <a:latin typeface="微软雅黑" panose="020B0503020204020204" pitchFamily="34" charset="-122"/>
              <a:ea typeface="微软雅黑" panose="020B0503020204020204" pitchFamily="34"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
        <p:nvSpPr>
          <p:cNvPr id="2" name="Rectangle 2">
            <a:extLst>
              <a:ext uri="{FF2B5EF4-FFF2-40B4-BE49-F238E27FC236}">
                <a16:creationId xmlns:a16="http://schemas.microsoft.com/office/drawing/2014/main" id="{1B60162F-28B8-4231-99C2-8D3E539E197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097" name="图片 2">
            <a:extLst>
              <a:ext uri="{FF2B5EF4-FFF2-40B4-BE49-F238E27FC236}">
                <a16:creationId xmlns:a16="http://schemas.microsoft.com/office/drawing/2014/main" id="{88D4E39F-EB06-444A-9615-6761344C55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374"/>
          <a:stretch>
            <a:fillRect/>
          </a:stretch>
        </p:blipFill>
        <p:spPr bwMode="auto">
          <a:xfrm>
            <a:off x="1014413" y="3019425"/>
            <a:ext cx="3824287" cy="2765425"/>
          </a:xfrm>
          <a:prstGeom prst="rect">
            <a:avLst/>
          </a:prstGeom>
          <a:noFill/>
          <a:ln w="9525">
            <a:solidFill>
              <a:srgbClr val="D0CECE"/>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9C04804-404F-4D42-9FF5-2312C428FF00}"/>
              </a:ext>
            </a:extLst>
          </p:cNvPr>
          <p:cNvSpPr>
            <a:spLocks noChangeArrowheads="1"/>
          </p:cNvSpPr>
          <p:nvPr/>
        </p:nvSpPr>
        <p:spPr bwMode="auto">
          <a:xfrm>
            <a:off x="5869015" y="134035"/>
            <a:ext cx="4539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ctr"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EC778391-2157-468F-AB70-8415870CB932}"/>
              </a:ext>
            </a:extLst>
          </p:cNvPr>
          <p:cNvSpPr txBox="1"/>
          <p:nvPr/>
        </p:nvSpPr>
        <p:spPr>
          <a:xfrm>
            <a:off x="85725" y="5846544"/>
            <a:ext cx="6096000" cy="369332"/>
          </a:xfrm>
          <a:prstGeom prst="rect">
            <a:avLst/>
          </a:prstGeom>
          <a:noFill/>
        </p:spPr>
        <p:txBody>
          <a:bodyPr wrap="square">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姚明个人信息</a:t>
            </a:r>
            <a:r>
              <a:rPr kumimoji="0" lang="zh-CN" altLang="en-US"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构成的</a:t>
            </a:r>
            <a:r>
              <a:rPr kumimoji="0" lang="zh-CN"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知识图谱</a:t>
            </a:r>
            <a:r>
              <a:rPr kumimoji="0" lang="en-US" altLang="zh-CN" sz="1800"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[1]</a:t>
            </a:r>
            <a:endParaRPr kumimoji="0" lang="zh-CN" altLang="zh-CN" sz="800" b="0" i="0" u="none" strike="noStrike" cap="none" normalizeH="0" baseline="0" dirty="0">
              <a:ln>
                <a:noFill/>
              </a:ln>
              <a:solidFill>
                <a:schemeClr val="tx1"/>
              </a:solidFill>
              <a:effectLst/>
            </a:endParaRPr>
          </a:p>
        </p:txBody>
      </p:sp>
      <p:sp>
        <p:nvSpPr>
          <p:cNvPr id="12" name="文本框 11">
            <a:extLst>
              <a:ext uri="{FF2B5EF4-FFF2-40B4-BE49-F238E27FC236}">
                <a16:creationId xmlns:a16="http://schemas.microsoft.com/office/drawing/2014/main" id="{1DC43727-CE55-4A2A-BA68-C92891B79D9B}"/>
              </a:ext>
            </a:extLst>
          </p:cNvPr>
          <p:cNvSpPr txBox="1"/>
          <p:nvPr/>
        </p:nvSpPr>
        <p:spPr>
          <a:xfrm>
            <a:off x="-1223962" y="6484332"/>
            <a:ext cx="6096000" cy="276999"/>
          </a:xfrm>
          <a:prstGeom prst="rect">
            <a:avLst/>
          </a:prstGeom>
          <a:noFill/>
        </p:spPr>
        <p:txBody>
          <a:bodyPr wrap="square">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lang="en-US" altLang="zh-CN" sz="1200" dirty="0">
                <a:latin typeface="等线" panose="02010600030101010101" pitchFamily="2" charset="-122"/>
                <a:ea typeface="等线" panose="02010600030101010101" pitchFamily="2" charset="-122"/>
                <a:cs typeface="Times New Roman" panose="02020603050405020304" pitchFamily="18" charset="0"/>
              </a:rPr>
              <a:t>[1] </a:t>
            </a:r>
            <a:r>
              <a:rPr kumimoji="0" lang="en-US" altLang="zh-CN" sz="12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https://</a:t>
            </a:r>
            <a:r>
              <a:rPr kumimoji="0" lang="en-US" altLang="zh-CN" sz="1200" b="0" i="0" u="none" strike="noStrike" cap="none" normalizeH="0" baseline="0" dirty="0" err="1">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blog.51cto.com</a:t>
            </a:r>
            <a:r>
              <a:rPr kumimoji="0" lang="en-US" altLang="zh-CN" sz="12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sz="1200" b="0" i="0" u="none" strike="noStrike" cap="none" normalizeH="0" baseline="0" dirty="0" err="1">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u_15588078</a:t>
            </a:r>
            <a:r>
              <a:rPr kumimoji="0" lang="en-US" altLang="zh-CN" sz="12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/6529121</a:t>
            </a:r>
            <a:r>
              <a:rPr kumimoji="0" lang="zh-CN" altLang="en-US" sz="12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pic>
        <p:nvPicPr>
          <p:cNvPr id="4100" name="图片 3">
            <a:extLst>
              <a:ext uri="{FF2B5EF4-FFF2-40B4-BE49-F238E27FC236}">
                <a16:creationId xmlns:a16="http://schemas.microsoft.com/office/drawing/2014/main" id="{2B810D2D-36AB-4516-9C47-7DDBA6760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318" y="2931633"/>
            <a:ext cx="4822458" cy="2837402"/>
          </a:xfrm>
          <a:prstGeom prst="rect">
            <a:avLst/>
          </a:prstGeom>
          <a:noFill/>
          <a:ln w="9525">
            <a:solidFill>
              <a:schemeClr val="bg2">
                <a:lumMod val="9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DD762AA5-BC3B-462A-8546-221C5CC27584}"/>
              </a:ext>
            </a:extLst>
          </p:cNvPr>
          <p:cNvSpPr txBox="1"/>
          <p:nvPr/>
        </p:nvSpPr>
        <p:spPr>
          <a:xfrm>
            <a:off x="5485209" y="5816541"/>
            <a:ext cx="6293644" cy="364843"/>
          </a:xfrm>
          <a:prstGeom prst="rect">
            <a:avLst/>
          </a:prstGeom>
          <a:noFill/>
        </p:spPr>
        <p:txBody>
          <a:bodyPr wrap="square">
            <a:spAutoFit/>
          </a:bodyPr>
          <a:lstStyle/>
          <a:p>
            <a:pPr marL="90170" algn="ctr">
              <a:lnSpc>
                <a:spcPts val="2300"/>
              </a:lnSpc>
            </a:pPr>
            <a:r>
              <a:rPr lang="zh-CN" altLang="zh-CN" sz="1800" b="1" kern="100" dirty="0">
                <a:effectLst/>
                <a:latin typeface="Times New Roman" panose="02020603050405020304" pitchFamily="18" charset="0"/>
                <a:ea typeface="黑体" panose="02010609060101010101" pitchFamily="49" charset="-122"/>
              </a:rPr>
              <a:t>多视角学术知识图谱结构图（学术头条）</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8444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lstStyle/>
          <a:p>
            <a:r>
              <a:rPr lang="zh-CN" altLang="en-US" sz="4400" b="1" dirty="0">
                <a:latin typeface="微软雅黑" panose="020B0503020204020204" pitchFamily="34" charset="-122"/>
                <a:ea typeface="微软雅黑" panose="020B0503020204020204" pitchFamily="34" charset="-122"/>
              </a:rPr>
              <a:t>第 </a:t>
            </a:r>
            <a:r>
              <a:rPr lang="en-US" altLang="zh-CN" sz="4400" b="1" dirty="0">
                <a:latin typeface="微软雅黑" panose="020B0503020204020204" pitchFamily="34" charset="-122"/>
                <a:ea typeface="微软雅黑" panose="020B0503020204020204" pitchFamily="34" charset="-122"/>
              </a:rPr>
              <a:t>1 </a:t>
            </a:r>
            <a:r>
              <a:rPr lang="zh-CN" altLang="en-US" sz="4400" b="1" dirty="0">
                <a:latin typeface="微软雅黑" panose="020B0503020204020204" pitchFamily="34" charset="-122"/>
                <a:ea typeface="微软雅黑" panose="020B0503020204020204" pitchFamily="34" charset="-122"/>
              </a:rPr>
              <a:t>章  绪论：专家系统概论</a:t>
            </a:r>
            <a:endParaRPr lang="zh-CN" altLang="en-US" b="1"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p:txBody>
          <a:bodyPr>
            <a:normAutofit fontScale="92500" lnSpcReduction="20000"/>
          </a:bodyPr>
          <a:lstStyle/>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1. </a:t>
            </a:r>
            <a:r>
              <a:rPr lang="zh-CN" altLang="en-US" sz="2400" b="1" dirty="0">
                <a:solidFill>
                  <a:srgbClr val="000000"/>
                </a:solidFill>
                <a:effectLst/>
                <a:latin typeface="微软雅黑" panose="020B0503020204020204" pitchFamily="34" charset="-122"/>
                <a:ea typeface="微软雅黑" panose="020B0503020204020204" pitchFamily="34" charset="-122"/>
              </a:rPr>
              <a:t>知识工程的含义和发展 </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2. </a:t>
            </a:r>
            <a:r>
              <a:rPr lang="zh-CN" altLang="en-US" sz="2400" b="1" dirty="0">
                <a:solidFill>
                  <a:srgbClr val="000000"/>
                </a:solidFill>
                <a:effectLst/>
                <a:latin typeface="微软雅黑" panose="020B0503020204020204" pitchFamily="34" charset="-122"/>
                <a:ea typeface="微软雅黑" panose="020B0503020204020204" pitchFamily="34" charset="-122"/>
              </a:rPr>
              <a:t>专家系统（</a:t>
            </a:r>
            <a:r>
              <a:rPr lang="en-US" altLang="zh-CN" sz="2400" b="1" dirty="0">
                <a:solidFill>
                  <a:srgbClr val="000000"/>
                </a:solidFill>
                <a:effectLst/>
                <a:latin typeface="微软雅黑" panose="020B0503020204020204" pitchFamily="34" charset="-122"/>
                <a:ea typeface="微软雅黑" panose="020B0503020204020204" pitchFamily="34" charset="-122"/>
              </a:rPr>
              <a:t>ES</a:t>
            </a:r>
            <a:r>
              <a:rPr lang="zh-CN" altLang="en-US" sz="2400" b="1" dirty="0">
                <a:solidFill>
                  <a:srgbClr val="000000"/>
                </a:solidFill>
                <a:effectLst/>
                <a:latin typeface="微软雅黑" panose="020B0503020204020204" pitchFamily="34" charset="-122"/>
                <a:ea typeface="微软雅黑" panose="020B0503020204020204" pitchFamily="34" charset="-122"/>
              </a:rPr>
              <a:t>，</a:t>
            </a:r>
            <a:r>
              <a:rPr lang="en-US" altLang="zh-CN" sz="2400" b="1" dirty="0">
                <a:solidFill>
                  <a:srgbClr val="000000"/>
                </a:solidFill>
                <a:effectLst/>
                <a:latin typeface="微软雅黑" panose="020B0503020204020204" pitchFamily="34" charset="-122"/>
                <a:ea typeface="微软雅黑" panose="020B0503020204020204" pitchFamily="34" charset="-122"/>
              </a:rPr>
              <a:t>Expert System</a:t>
            </a:r>
            <a:r>
              <a:rPr lang="zh-CN" altLang="en-US" sz="2400" b="1" dirty="0">
                <a:solidFill>
                  <a:srgbClr val="000000"/>
                </a:solidFill>
                <a:effectLst/>
                <a:latin typeface="微软雅黑" panose="020B0503020204020204" pitchFamily="34" charset="-122"/>
                <a:ea typeface="微软雅黑" panose="020B0503020204020204" pitchFamily="34" charset="-122"/>
              </a:rPr>
              <a:t>）的定义 </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3. </a:t>
            </a:r>
            <a:r>
              <a:rPr lang="zh-CN" altLang="en-US" sz="2400" b="1" dirty="0">
                <a:solidFill>
                  <a:srgbClr val="000000"/>
                </a:solidFill>
                <a:effectLst/>
                <a:latin typeface="微软雅黑" panose="020B0503020204020204" pitchFamily="34" charset="-122"/>
                <a:ea typeface="微软雅黑" panose="020B0503020204020204" pitchFamily="34" charset="-122"/>
              </a:rPr>
              <a:t>知识的定义 </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4. </a:t>
            </a:r>
            <a:r>
              <a:rPr lang="zh-CN" altLang="en-US" sz="2400" b="1" dirty="0">
                <a:solidFill>
                  <a:srgbClr val="000000"/>
                </a:solidFill>
                <a:effectLst/>
                <a:latin typeface="微软雅黑" panose="020B0503020204020204" pitchFamily="34" charset="-122"/>
                <a:ea typeface="微软雅黑" panose="020B0503020204020204" pitchFamily="34" charset="-122"/>
              </a:rPr>
              <a:t>知识的阈值 </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5. </a:t>
            </a:r>
            <a:r>
              <a:rPr lang="zh-CN" altLang="en-US" sz="2400" b="1" dirty="0">
                <a:solidFill>
                  <a:srgbClr val="000000"/>
                </a:solidFill>
                <a:effectLst/>
                <a:latin typeface="微软雅黑" panose="020B0503020204020204" pitchFamily="34" charset="-122"/>
                <a:ea typeface="微软雅黑" panose="020B0503020204020204" pitchFamily="34" charset="-122"/>
              </a:rPr>
              <a:t>知识的类型 </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6. </a:t>
            </a:r>
            <a:r>
              <a:rPr lang="zh-CN" altLang="en-US" sz="2400" b="1" dirty="0">
                <a:solidFill>
                  <a:srgbClr val="000000"/>
                </a:solidFill>
                <a:effectLst/>
                <a:latin typeface="微软雅黑" panose="020B0503020204020204" pitchFamily="34" charset="-122"/>
                <a:ea typeface="微软雅黑" panose="020B0503020204020204" pitchFamily="34" charset="-122"/>
              </a:rPr>
              <a:t>常用的知识表示形式 </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7. </a:t>
            </a:r>
            <a:r>
              <a:rPr lang="zh-CN" altLang="en-US" sz="2400" b="1" dirty="0">
                <a:solidFill>
                  <a:srgbClr val="000000"/>
                </a:solidFill>
                <a:effectLst/>
                <a:latin typeface="微软雅黑" panose="020B0503020204020204" pitchFamily="34" charset="-122"/>
                <a:ea typeface="微软雅黑" panose="020B0503020204020204" pitchFamily="34" charset="-122"/>
              </a:rPr>
              <a:t>专家系统（基于知识的系统） 的体系结构 </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8. </a:t>
            </a:r>
            <a:r>
              <a:rPr lang="zh-CN" altLang="en-US" sz="2400" b="1" dirty="0">
                <a:solidFill>
                  <a:srgbClr val="000000"/>
                </a:solidFill>
                <a:effectLst/>
                <a:latin typeface="微软雅黑" panose="020B0503020204020204" pitchFamily="34" charset="-122"/>
                <a:ea typeface="微软雅黑" panose="020B0503020204020204" pitchFamily="34" charset="-122"/>
              </a:rPr>
              <a:t>一个基于规则的专家系统的体系结构 </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9. </a:t>
            </a:r>
            <a:r>
              <a:rPr lang="zh-CN" altLang="en-US" sz="2400" b="1" dirty="0">
                <a:solidFill>
                  <a:srgbClr val="000000"/>
                </a:solidFill>
                <a:effectLst/>
                <a:latin typeface="微软雅黑" panose="020B0503020204020204" pitchFamily="34" charset="-122"/>
                <a:ea typeface="微软雅黑" panose="020B0503020204020204" pitchFamily="34" charset="-122"/>
              </a:rPr>
              <a:t>专家系统（</a:t>
            </a:r>
            <a:r>
              <a:rPr lang="en-US" altLang="zh-CN" sz="2400" b="1" dirty="0">
                <a:solidFill>
                  <a:srgbClr val="000000"/>
                </a:solidFill>
                <a:effectLst/>
                <a:latin typeface="微软雅黑" panose="020B0503020204020204" pitchFamily="34" charset="-122"/>
                <a:ea typeface="微软雅黑" panose="020B0503020204020204" pitchFamily="34" charset="-122"/>
              </a:rPr>
              <a:t>ES</a:t>
            </a:r>
            <a:r>
              <a:rPr lang="zh-CN" altLang="en-US" sz="2400" b="1" dirty="0">
                <a:solidFill>
                  <a:srgbClr val="000000"/>
                </a:solidFill>
                <a:effectLst/>
                <a:latin typeface="微软雅黑" panose="020B0503020204020204" pitchFamily="34" charset="-122"/>
                <a:ea typeface="微软雅黑" panose="020B0503020204020204" pitchFamily="34" charset="-122"/>
              </a:rPr>
              <a:t>）的主要特征 </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10. </a:t>
            </a:r>
            <a:r>
              <a:rPr lang="zh-CN" altLang="en-US" sz="2400" b="1" dirty="0">
                <a:solidFill>
                  <a:srgbClr val="000000"/>
                </a:solidFill>
                <a:effectLst/>
                <a:latin typeface="微软雅黑" panose="020B0503020204020204" pitchFamily="34" charset="-122"/>
                <a:ea typeface="微软雅黑" panose="020B0503020204020204" pitchFamily="34" charset="-122"/>
              </a:rPr>
              <a:t>专家系统的类型</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3453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fontScale="77500" lnSpcReduction="20000"/>
          </a:bodyPr>
          <a:lstStyle/>
          <a:p>
            <a:pPr marL="0" indent="0">
              <a:lnSpc>
                <a:spcPct val="150000"/>
              </a:lnSpc>
              <a:buNone/>
            </a:pPr>
            <a:r>
              <a:rPr lang="zh-CN" altLang="en-US" sz="3600" b="1" dirty="0">
                <a:solidFill>
                  <a:srgbClr val="C00000"/>
                </a:solidFill>
                <a:latin typeface="微软雅黑" panose="020B0503020204020204" pitchFamily="34" charset="-122"/>
                <a:ea typeface="微软雅黑" panose="020B0503020204020204" pitchFamily="34" charset="-122"/>
              </a:rPr>
              <a:t>知识图谱</a:t>
            </a:r>
            <a:endParaRPr lang="en-US" altLang="zh-CN" sz="3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知识图谱由</a:t>
            </a:r>
            <a:r>
              <a:rPr lang="zh-CN" altLang="en-US" sz="3600" b="1" dirty="0">
                <a:solidFill>
                  <a:srgbClr val="C00000"/>
                </a:solidFill>
                <a:latin typeface="微软雅黑" panose="020B0503020204020204" pitchFamily="34" charset="-122"/>
                <a:ea typeface="微软雅黑" panose="020B0503020204020204" pitchFamily="34" charset="-122"/>
              </a:rPr>
              <a:t>实体</a:t>
            </a:r>
            <a:r>
              <a:rPr lang="zh-CN" altLang="en-US" sz="3600" b="1" dirty="0">
                <a:latin typeface="微软雅黑" panose="020B0503020204020204" pitchFamily="34" charset="-122"/>
                <a:ea typeface="微软雅黑" panose="020B0503020204020204" pitchFamily="34" charset="-122"/>
              </a:rPr>
              <a:t>和</a:t>
            </a:r>
            <a:r>
              <a:rPr lang="zh-CN" altLang="en-US" sz="3600" b="1" dirty="0">
                <a:solidFill>
                  <a:srgbClr val="C00000"/>
                </a:solidFill>
                <a:latin typeface="微软雅黑" panose="020B0503020204020204" pitchFamily="34" charset="-122"/>
                <a:ea typeface="微软雅黑" panose="020B0503020204020204" pitchFamily="34" charset="-122"/>
              </a:rPr>
              <a:t>关系</a:t>
            </a:r>
            <a:r>
              <a:rPr lang="zh-CN" altLang="en-US" sz="3600" b="1" dirty="0">
                <a:latin typeface="微软雅黑" panose="020B0503020204020204" pitchFamily="34" charset="-122"/>
                <a:ea typeface="微软雅黑" panose="020B0503020204020204" pitchFamily="34" charset="-122"/>
              </a:rPr>
              <a:t>两个基本组成部分构成。</a:t>
            </a:r>
            <a:endParaRPr lang="en-US" altLang="zh-CN" sz="3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知识图谱用</a:t>
            </a:r>
            <a:r>
              <a:rPr lang="zh-CN" altLang="en-US" sz="3600" b="1" dirty="0">
                <a:solidFill>
                  <a:srgbClr val="FF0000"/>
                </a:solidFill>
                <a:latin typeface="微软雅黑" panose="020B0503020204020204" pitchFamily="34" charset="-122"/>
                <a:ea typeface="微软雅黑" panose="020B0503020204020204" pitchFamily="34" charset="-122"/>
              </a:rPr>
              <a:t>节点</a:t>
            </a:r>
            <a:r>
              <a:rPr lang="zh-CN" altLang="en-US" sz="3600" b="1" dirty="0">
                <a:latin typeface="微软雅黑" panose="020B0503020204020204" pitchFamily="34" charset="-122"/>
                <a:ea typeface="微软雅黑" panose="020B0503020204020204" pitchFamily="34" charset="-122"/>
              </a:rPr>
              <a:t>表示</a:t>
            </a:r>
            <a:r>
              <a:rPr lang="zh-CN" altLang="en-US" sz="3600" b="1" dirty="0">
                <a:solidFill>
                  <a:srgbClr val="FF0000"/>
                </a:solidFill>
                <a:latin typeface="微软雅黑" panose="020B0503020204020204" pitchFamily="34" charset="-122"/>
                <a:ea typeface="微软雅黑" panose="020B0503020204020204" pitchFamily="34" charset="-122"/>
              </a:rPr>
              <a:t>语义符号</a:t>
            </a:r>
            <a:r>
              <a:rPr lang="zh-CN" altLang="en-US" sz="3600" b="1" dirty="0">
                <a:latin typeface="微软雅黑" panose="020B0503020204020204" pitchFamily="34" charset="-122"/>
                <a:ea typeface="微软雅黑" panose="020B0503020204020204" pitchFamily="34" charset="-122"/>
              </a:rPr>
              <a:t>，用</a:t>
            </a:r>
            <a:r>
              <a:rPr lang="zh-CN" altLang="en-US" sz="3600" b="1" dirty="0">
                <a:solidFill>
                  <a:srgbClr val="FF0000"/>
                </a:solidFill>
                <a:latin typeface="微软雅黑" panose="020B0503020204020204" pitchFamily="34" charset="-122"/>
                <a:ea typeface="微软雅黑" panose="020B0503020204020204" pitchFamily="34" charset="-122"/>
              </a:rPr>
              <a:t>边</a:t>
            </a:r>
            <a:r>
              <a:rPr lang="zh-CN" altLang="en-US" sz="3600" b="1" dirty="0">
                <a:latin typeface="微软雅黑" panose="020B0503020204020204" pitchFamily="34" charset="-122"/>
                <a:ea typeface="微软雅黑" panose="020B0503020204020204" pitchFamily="34" charset="-122"/>
              </a:rPr>
              <a:t>表示符号之间的</a:t>
            </a:r>
            <a:r>
              <a:rPr lang="zh-CN" altLang="en-US" sz="3600" b="1" dirty="0">
                <a:solidFill>
                  <a:srgbClr val="FF0000"/>
                </a:solidFill>
                <a:latin typeface="微软雅黑" panose="020B0503020204020204" pitchFamily="34" charset="-122"/>
                <a:ea typeface="微软雅黑" panose="020B0503020204020204" pitchFamily="34" charset="-122"/>
              </a:rPr>
              <a:t>语义关系</a:t>
            </a:r>
            <a:r>
              <a:rPr lang="zh-CN" altLang="en-US" sz="3600" b="1" dirty="0">
                <a:latin typeface="微软雅黑" panose="020B0503020204020204" pitchFamily="34" charset="-122"/>
                <a:ea typeface="微软雅黑" panose="020B0503020204020204" pitchFamily="34" charset="-122"/>
              </a:rPr>
              <a:t>；</a:t>
            </a:r>
            <a:endParaRPr lang="en-US" altLang="zh-CN" sz="3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知识图谱本质上是一种揭示</a:t>
            </a:r>
            <a:r>
              <a:rPr lang="zh-CN" altLang="en-US" sz="3600" b="1" dirty="0">
                <a:solidFill>
                  <a:schemeClr val="accent2"/>
                </a:solidFill>
                <a:latin typeface="微软雅黑" panose="020B0503020204020204" pitchFamily="34" charset="-122"/>
                <a:ea typeface="微软雅黑" panose="020B0503020204020204" pitchFamily="34" charset="-122"/>
              </a:rPr>
              <a:t>实体之间关系</a:t>
            </a:r>
            <a:r>
              <a:rPr lang="zh-CN" altLang="en-US" sz="3600" b="1" dirty="0">
                <a:latin typeface="微软雅黑" panose="020B0503020204020204" pitchFamily="34" charset="-122"/>
                <a:ea typeface="微软雅黑" panose="020B0503020204020204" pitchFamily="34" charset="-122"/>
              </a:rPr>
              <a:t>的语义网络；</a:t>
            </a:r>
            <a:endParaRPr lang="en-US" altLang="zh-CN" sz="36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3600" b="1" dirty="0">
                <a:latin typeface="微软雅黑" panose="020B0503020204020204" pitchFamily="34" charset="-122"/>
                <a:ea typeface="微软雅黑" panose="020B0503020204020204" pitchFamily="34" charset="-122"/>
              </a:rPr>
              <a:t>知识图谱是一种比较</a:t>
            </a:r>
            <a:r>
              <a:rPr lang="zh-CN" altLang="en-US" sz="3600" b="1" dirty="0">
                <a:solidFill>
                  <a:schemeClr val="accent2"/>
                </a:solidFill>
                <a:latin typeface="微软雅黑" panose="020B0503020204020204" pitchFamily="34" charset="-122"/>
                <a:ea typeface="微软雅黑" panose="020B0503020204020204" pitchFamily="34" charset="-122"/>
              </a:rPr>
              <a:t>通用</a:t>
            </a:r>
            <a:r>
              <a:rPr lang="zh-CN" altLang="en-US" sz="3600" b="1" dirty="0">
                <a:latin typeface="微软雅黑" panose="020B0503020204020204" pitchFamily="34" charset="-122"/>
                <a:ea typeface="微软雅黑" panose="020B0503020204020204" pitchFamily="34" charset="-122"/>
              </a:rPr>
              <a:t>的语义知识的</a:t>
            </a:r>
            <a:r>
              <a:rPr lang="zh-CN" altLang="en-US" sz="3600" b="1" dirty="0">
                <a:solidFill>
                  <a:schemeClr val="accent2"/>
                </a:solidFill>
                <a:latin typeface="微软雅黑" panose="020B0503020204020204" pitchFamily="34" charset="-122"/>
                <a:ea typeface="微软雅黑" panose="020B0503020204020204" pitchFamily="34" charset="-122"/>
              </a:rPr>
              <a:t>形式化描述框架，</a:t>
            </a:r>
            <a:r>
              <a:rPr lang="zh-CN" altLang="en-US" sz="3600" b="1" dirty="0">
                <a:latin typeface="微软雅黑" panose="020B0503020204020204" pitchFamily="34" charset="-122"/>
                <a:ea typeface="微软雅黑" panose="020B0503020204020204" pitchFamily="34" charset="-122"/>
              </a:rPr>
              <a:t>只有统一形式描述的知识才便于分享与利用。</a:t>
            </a:r>
            <a:endParaRPr lang="en-US" altLang="zh-CN" sz="3600" b="1" dirty="0">
              <a:latin typeface="微软雅黑" panose="020B0503020204020204" pitchFamily="34" charset="-122"/>
              <a:ea typeface="微软雅黑" panose="020B0503020204020204" pitchFamily="34"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3729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algn="just">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知识图谱</a:t>
            </a:r>
            <a:endParaRPr lang="en-US" altLang="zh-CN" sz="2400" b="1" dirty="0">
              <a:latin typeface="微软雅黑" panose="020B0503020204020204" pitchFamily="34" charset="-122"/>
              <a:ea typeface="微软雅黑" panose="020B0503020204020204" pitchFamily="34" charset="-122"/>
            </a:endParaRPr>
          </a:p>
          <a:p>
            <a:pPr marL="0" indent="0" algn="just">
              <a:lnSpc>
                <a:spcPct val="150000"/>
              </a:lnSpc>
              <a:buNone/>
            </a:pPr>
            <a:endParaRPr lang="zh-CN" altLang="en-US" sz="3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8013B73-35E5-454D-B4CD-60A12BA08EA4}"/>
                  </a:ext>
                </a:extLst>
              </p:cNvPr>
              <p:cNvSpPr txBox="1"/>
              <p:nvPr/>
            </p:nvSpPr>
            <p:spPr>
              <a:xfrm>
                <a:off x="1009309" y="2179012"/>
                <a:ext cx="7853083" cy="1913088"/>
              </a:xfrm>
              <a:prstGeom prst="rect">
                <a:avLst/>
              </a:prstGeom>
              <a:noFill/>
            </p:spPr>
            <p:txBody>
              <a:bodyPr wrap="square" lIns="0" tIns="0" rIns="0" bIns="0" rtlCol="0">
                <a:spAutoFit/>
              </a:bodyPr>
              <a:lstStyle/>
              <a:p>
                <a:pPr>
                  <a:lnSpc>
                    <a:spcPct val="150000"/>
                  </a:lnSpc>
                </a:pPr>
                <a14:m>
                  <m:oMath xmlns:m="http://schemas.openxmlformats.org/officeDocument/2006/math">
                    <m:r>
                      <a:rPr lang="zh-CN" altLang="en-US" sz="2000" i="1" smtClean="0">
                        <a:latin typeface="Cambria Math" panose="02040503050406030204" pitchFamily="18" charset="0"/>
                      </a:rPr>
                      <m:t>𝒢</m:t>
                    </m:r>
                    <m:r>
                      <a:rPr lang="en-US" altLang="zh-CN" sz="2000" i="1">
                        <a:latin typeface="Cambria Math" panose="02040503050406030204" pitchFamily="18" charset="0"/>
                      </a:rPr>
                      <m:t>=</m:t>
                    </m:r>
                    <m:d>
                      <m:dPr>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ℰ</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ℛ</m:t>
                        </m:r>
                        <m:r>
                          <a:rPr lang="en-US" altLang="zh-CN" sz="2000" i="1">
                            <a:latin typeface="Cambria Math" panose="02040503050406030204" pitchFamily="18" charset="0"/>
                            <a:ea typeface="Cambria Math" panose="02040503050406030204" pitchFamily="18" charset="0"/>
                          </a:rPr>
                          <m:t>,</m:t>
                        </m:r>
                        <m:r>
                          <a:rPr lang="zh-CN" altLang="en-US" sz="2000" i="1">
                            <a:latin typeface="Cambria Math" panose="02040503050406030204" pitchFamily="18" charset="0"/>
                            <a:ea typeface="Cambria Math" panose="02040503050406030204" pitchFamily="18" charset="0"/>
                          </a:rPr>
                          <m:t>𝒮</m:t>
                        </m:r>
                      </m:e>
                    </m:d>
                    <m:r>
                      <a:rPr lang="zh-CN" altLang="en-US" sz="2000" i="1">
                        <a:latin typeface="Cambria Math" panose="02040503050406030204" pitchFamily="18" charset="0"/>
                        <a:ea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000" i="1">
                        <a:latin typeface="Cambria Math" panose="02040503050406030204" pitchFamily="18" charset="0"/>
                        <a:ea typeface="Cambria Math" panose="02040503050406030204" pitchFamily="18" charset="0"/>
                      </a:rPr>
                      <m:t>ℰ</m:t>
                    </m:r>
                    <m:r>
                      <a:rPr lang="en-US" altLang="zh-CN" sz="2000" i="1">
                        <a:latin typeface="Cambria Math" panose="02040503050406030204" pitchFamily="18" charset="0"/>
                        <a:ea typeface="Cambria Math" panose="02040503050406030204" pitchFamily="18" charset="0"/>
                      </a:rPr>
                      <m:t>=</m:t>
                    </m:r>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𝑒</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𝑒</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𝑒</m:t>
                            </m:r>
                          </m:e>
                          <m:sub>
                            <m:d>
                              <m:dPr>
                                <m:begChr m:val="|"/>
                                <m:endChr m:val="|"/>
                                <m:ctrlPr>
                                  <a:rPr lang="en-US" altLang="zh-CN" sz="2000" i="1">
                                    <a:latin typeface="Cambria Math" panose="02040503050406030204" pitchFamily="18" charset="0"/>
                                    <a:ea typeface="Cambria Math" panose="02040503050406030204" pitchFamily="18" charset="0"/>
                                  </a:rPr>
                                </m:ctrlPr>
                              </m:dPr>
                              <m:e>
                                <m:r>
                                  <a:rPr lang="en-US" altLang="zh-CN" sz="2000" i="1">
                                    <a:latin typeface="Cambria Math" panose="02040503050406030204" pitchFamily="18" charset="0"/>
                                    <a:ea typeface="Cambria Math" panose="02040503050406030204" pitchFamily="18" charset="0"/>
                                  </a:rPr>
                                  <m:t>ℰ</m:t>
                                </m:r>
                              </m:e>
                            </m:d>
                          </m:sub>
                        </m:sSub>
                      </m:e>
                    </m:d>
                  </m:oMath>
                </a14:m>
                <a:r>
                  <a:rPr lang="zh-CN" altLang="en-US" sz="2000" b="1" dirty="0">
                    <a:latin typeface="微软雅黑" panose="020B0503020204020204" pitchFamily="34" charset="-122"/>
                    <a:ea typeface="微软雅黑" panose="020B0503020204020204" pitchFamily="34" charset="-122"/>
                  </a:rPr>
                  <a:t>表示</a:t>
                </a:r>
                <a:r>
                  <a:rPr lang="zh-CN" altLang="en-US" sz="2000" b="1" dirty="0">
                    <a:solidFill>
                      <a:srgbClr val="C00000"/>
                    </a:solidFill>
                    <a:latin typeface="微软雅黑" panose="020B0503020204020204" pitchFamily="34" charset="-122"/>
                    <a:ea typeface="微软雅黑" panose="020B0503020204020204" pitchFamily="34" charset="-122"/>
                  </a:rPr>
                  <a:t>实体</a:t>
                </a:r>
                <a:r>
                  <a:rPr lang="zh-CN" altLang="en-US" sz="2000" b="1" dirty="0">
                    <a:latin typeface="微软雅黑" panose="020B0503020204020204" pitchFamily="34" charset="-122"/>
                    <a:ea typeface="微软雅黑" panose="020B0503020204020204" pitchFamily="34" charset="-122"/>
                  </a:rPr>
                  <a:t>集合，</a:t>
                </a:r>
              </a:p>
              <a:p>
                <a:pPr>
                  <a:lnSpc>
                    <a:spcPct val="150000"/>
                  </a:lnSpc>
                </a:pPr>
                <a:r>
                  <a:rPr lang="zh-CN" altLang="en-US"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ℛ</m:t>
                    </m:r>
                    <m:r>
                      <a:rPr lang="en-US" altLang="zh-CN" sz="2000" i="1">
                        <a:latin typeface="Cambria Math" panose="02040503050406030204" pitchFamily="18" charset="0"/>
                        <a:ea typeface="Cambria Math" panose="02040503050406030204" pitchFamily="18" charset="0"/>
                      </a:rPr>
                      <m:t>=</m:t>
                    </m:r>
                    <m:d>
                      <m:dPr>
                        <m:begChr m:val="{"/>
                        <m:endChr m:val="}"/>
                        <m:ctrlPr>
                          <a:rPr lang="en-US" altLang="zh-CN" sz="2000" i="1">
                            <a:latin typeface="Cambria Math" panose="02040503050406030204" pitchFamily="18" charset="0"/>
                            <a:ea typeface="Cambria Math" panose="02040503050406030204" pitchFamily="18" charset="0"/>
                          </a:rPr>
                        </m:ctrlPr>
                      </m:dPr>
                      <m:e>
                        <m:sSub>
                          <m:sSubPr>
                            <m:ctrlPr>
                              <a:rPr lang="en-US" altLang="zh-CN" sz="2000" i="1">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𝑟</m:t>
                            </m:r>
                          </m:e>
                          <m:sub>
                            <m:r>
                              <a:rPr lang="en-US" altLang="zh-CN" sz="2000" i="1">
                                <a:latin typeface="Cambria Math" panose="02040503050406030204" pitchFamily="18" charset="0"/>
                                <a:ea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𝑟</m:t>
                            </m:r>
                          </m:e>
                          <m:sub>
                            <m:r>
                              <a:rPr lang="en-US" altLang="zh-CN" sz="2000" i="1">
                                <a:latin typeface="Cambria Math" panose="02040503050406030204" pitchFamily="18" charset="0"/>
                                <a:ea typeface="Cambria Math" panose="02040503050406030204" pitchFamily="18" charset="0"/>
                              </a:rPr>
                              <m:t>2</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𝑟</m:t>
                            </m:r>
                          </m:e>
                          <m:sub>
                            <m:d>
                              <m:dPr>
                                <m:begChr m:val="|"/>
                                <m:endChr m:val="|"/>
                                <m:ctrlPr>
                                  <a:rPr lang="en-US" altLang="zh-CN" sz="2000" i="1">
                                    <a:latin typeface="Cambria Math" panose="02040503050406030204" pitchFamily="18" charset="0"/>
                                    <a:ea typeface="Cambria Math" panose="02040503050406030204" pitchFamily="18" charset="0"/>
                                  </a:rPr>
                                </m:ctrlPr>
                              </m:dPr>
                              <m:e>
                                <m:r>
                                  <a:rPr lang="en-US" altLang="zh-CN" sz="2000" i="1" smtClean="0">
                                    <a:latin typeface="Cambria Math" panose="02040503050406030204" pitchFamily="18" charset="0"/>
                                    <a:ea typeface="Cambria Math" panose="02040503050406030204" pitchFamily="18" charset="0"/>
                                  </a:rPr>
                                  <m:t>ℛ</m:t>
                                </m:r>
                              </m:e>
                            </m:d>
                          </m:sub>
                        </m:sSub>
                      </m:e>
                    </m:d>
                  </m:oMath>
                </a14:m>
                <a:r>
                  <a:rPr lang="zh-CN" altLang="en-US" sz="2000" b="1" dirty="0">
                    <a:latin typeface="微软雅黑" panose="020B0503020204020204" pitchFamily="34" charset="-122"/>
                    <a:ea typeface="微软雅黑" panose="020B0503020204020204" pitchFamily="34" charset="-122"/>
                  </a:rPr>
                  <a:t>表示</a:t>
                </a:r>
                <a:r>
                  <a:rPr lang="zh-CN" altLang="en-US" sz="2000" b="1" dirty="0">
                    <a:solidFill>
                      <a:srgbClr val="C00000"/>
                    </a:solidFill>
                    <a:latin typeface="微软雅黑" panose="020B0503020204020204" pitchFamily="34" charset="-122"/>
                    <a:ea typeface="微软雅黑" panose="020B0503020204020204" pitchFamily="34" charset="-122"/>
                  </a:rPr>
                  <a:t>关系</a:t>
                </a:r>
                <a:r>
                  <a:rPr lang="zh-CN" altLang="en-US" sz="2000" b="1" dirty="0">
                    <a:latin typeface="微软雅黑" panose="020B0503020204020204" pitchFamily="34" charset="-122"/>
                    <a:ea typeface="微软雅黑" panose="020B0503020204020204" pitchFamily="34" charset="-122"/>
                  </a:rPr>
                  <a:t>集合，</a:t>
                </a:r>
              </a:p>
              <a:p>
                <a:pPr>
                  <a:lnSpc>
                    <a:spcPct val="150000"/>
                  </a:lnSpc>
                </a:pPr>
                <a:r>
                  <a:rPr lang="zh-CN" altLang="en-US" sz="2000" dirty="0">
                    <a:latin typeface="微软雅黑" panose="020B0503020204020204" pitchFamily="34" charset="-122"/>
                    <a:ea typeface="微软雅黑" panose="020B0503020204020204" pitchFamily="34" charset="-122"/>
                  </a:rPr>
                  <a:t>                               </a:t>
                </a:r>
                <a14:m>
                  <m:oMath xmlns:m="http://schemas.openxmlformats.org/officeDocument/2006/math">
                    <m:r>
                      <a:rPr lang="zh-CN" altLang="en-US" sz="2000" i="1" smtClean="0">
                        <a:latin typeface="Cambria Math" panose="02040503050406030204" pitchFamily="18" charset="0"/>
                        <a:ea typeface="Cambria Math" panose="02040503050406030204" pitchFamily="18" charset="0"/>
                      </a:rPr>
                      <m:t>𝒮</m:t>
                    </m:r>
                    <m:r>
                      <a:rPr lang="zh-CN" altLang="en-US" sz="2000" i="1" smtClean="0">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ℛ</m:t>
                    </m:r>
                    <m:r>
                      <a:rPr lang="en-US" altLang="zh-CN" sz="2000" i="1" smtClean="0">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ℰ</m:t>
                    </m:r>
                    <m:r>
                      <a:rPr lang="en-US" altLang="zh-CN" sz="2000" i="1" smtClean="0">
                        <a:latin typeface="Cambria Math" panose="02040503050406030204" pitchFamily="18" charset="0"/>
                        <a:ea typeface="Cambria Math" panose="02040503050406030204" pitchFamily="18" charset="0"/>
                      </a:rPr>
                      <m:t>×</m:t>
                    </m:r>
                    <m:r>
                      <a:rPr lang="en-US" altLang="zh-CN" sz="2000" i="1" smtClean="0">
                        <a:latin typeface="Cambria Math" panose="02040503050406030204" pitchFamily="18" charset="0"/>
                        <a:ea typeface="Cambria Math" panose="02040503050406030204" pitchFamily="18" charset="0"/>
                      </a:rPr>
                      <m:t>ℰ</m:t>
                    </m:r>
                  </m:oMath>
                </a14:m>
                <a:r>
                  <a:rPr lang="zh-CN" altLang="en-US" sz="2000" b="1" dirty="0">
                    <a:latin typeface="微软雅黑" panose="020B0503020204020204" pitchFamily="34" charset="-122"/>
                    <a:ea typeface="微软雅黑" panose="020B0503020204020204" pitchFamily="34" charset="-122"/>
                  </a:rPr>
                  <a:t>表示知识图谱中</a:t>
                </a:r>
                <a:r>
                  <a:rPr lang="zh-CN" altLang="en-US" sz="2000" b="1" dirty="0">
                    <a:solidFill>
                      <a:srgbClr val="C00000"/>
                    </a:solidFill>
                    <a:latin typeface="微软雅黑" panose="020B0503020204020204" pitchFamily="34" charset="-122"/>
                    <a:ea typeface="微软雅黑" panose="020B0503020204020204" pitchFamily="34" charset="-122"/>
                  </a:rPr>
                  <a:t>三元组</a:t>
                </a:r>
                <a:r>
                  <a:rPr lang="zh-CN" altLang="en-US" sz="2000" b="1" dirty="0">
                    <a:latin typeface="微软雅黑" panose="020B0503020204020204" pitchFamily="34" charset="-122"/>
                    <a:ea typeface="微软雅黑" panose="020B0503020204020204" pitchFamily="34" charset="-122"/>
                  </a:rPr>
                  <a:t>的集合。</a:t>
                </a:r>
              </a:p>
              <a:p>
                <a:pPr>
                  <a:lnSpc>
                    <a:spcPct val="150000"/>
                  </a:lnSpc>
                </a:pPr>
                <a:endParaRPr lang="en-US" altLang="zh-CN" sz="2000" i="1" dirty="0">
                  <a:latin typeface="Cambria Math" panose="02040503050406030204" pitchFamily="18" charset="0"/>
                </a:endParaRPr>
              </a:p>
            </p:txBody>
          </p:sp>
        </mc:Choice>
        <mc:Fallback xmlns="">
          <p:sp>
            <p:nvSpPr>
              <p:cNvPr id="6" name="文本框 5">
                <a:extLst>
                  <a:ext uri="{FF2B5EF4-FFF2-40B4-BE49-F238E27FC236}">
                    <a16:creationId xmlns:a16="http://schemas.microsoft.com/office/drawing/2014/main" id="{D8013B73-35E5-454D-B4CD-60A12BA08EA4}"/>
                  </a:ext>
                </a:extLst>
              </p:cNvPr>
              <p:cNvSpPr txBox="1">
                <a:spLocks noRot="1" noChangeAspect="1" noMove="1" noResize="1" noEditPoints="1" noAdjustHandles="1" noChangeArrowheads="1" noChangeShapeType="1" noTextEdit="1"/>
              </p:cNvSpPr>
              <p:nvPr/>
            </p:nvSpPr>
            <p:spPr>
              <a:xfrm>
                <a:off x="1009309" y="2179012"/>
                <a:ext cx="7853083" cy="1913088"/>
              </a:xfrm>
              <a:prstGeom prst="rect">
                <a:avLst/>
              </a:prstGeom>
              <a:blipFill>
                <a:blip r:embed="rId3"/>
                <a:stretch>
                  <a:fillRect l="-1475"/>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809D8480-CD44-45B9-A523-6104E6DE9DCC}"/>
              </a:ext>
            </a:extLst>
          </p:cNvPr>
          <p:cNvGrpSpPr/>
          <p:nvPr/>
        </p:nvGrpSpPr>
        <p:grpSpPr>
          <a:xfrm>
            <a:off x="775753" y="3977821"/>
            <a:ext cx="8304904" cy="2070554"/>
            <a:chOff x="1011217" y="3534180"/>
            <a:chExt cx="8304904" cy="2070554"/>
          </a:xfrm>
        </p:grpSpPr>
        <p:sp>
          <p:nvSpPr>
            <p:cNvPr id="9" name="文本框 8">
              <a:extLst>
                <a:ext uri="{FF2B5EF4-FFF2-40B4-BE49-F238E27FC236}">
                  <a16:creationId xmlns:a16="http://schemas.microsoft.com/office/drawing/2014/main" id="{DF3E44CA-8BBE-4EAE-B6B9-E637A113CDD0}"/>
                </a:ext>
              </a:extLst>
            </p:cNvPr>
            <p:cNvSpPr txBox="1"/>
            <p:nvPr/>
          </p:nvSpPr>
          <p:spPr>
            <a:xfrm>
              <a:off x="1011217" y="3534180"/>
              <a:ext cx="8304904"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三元组通常描述了一个特定领域中的事实</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二元关系</a:t>
              </a:r>
              <a:r>
                <a:rPr lang="en-US" altLang="zh-CN" sz="2000" b="1" dirty="0">
                  <a:latin typeface="微软雅黑" panose="020B0503020204020204" pitchFamily="34" charset="-122"/>
                  <a:ea typeface="微软雅黑" panose="020B0503020204020204" pitchFamily="34" charset="-122"/>
                </a:rPr>
                <a:t>):</a:t>
              </a:r>
            </a:p>
            <a:p>
              <a:endParaRPr lang="en-US" altLang="zh-CN" sz="2000" b="1" dirty="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由</a:t>
              </a:r>
              <a:r>
                <a:rPr lang="zh-CN" altLang="en-US" sz="2000" b="1" dirty="0">
                  <a:solidFill>
                    <a:srgbClr val="C00000"/>
                  </a:solidFill>
                  <a:latin typeface="微软雅黑" panose="020B0503020204020204" pitchFamily="34" charset="-122"/>
                  <a:ea typeface="微软雅黑" panose="020B0503020204020204" pitchFamily="34" charset="-122"/>
                </a:rPr>
                <a:t>头实体</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尾实体</a:t>
              </a:r>
              <a:r>
                <a:rPr lang="zh-CN" altLang="en-US" sz="2000" b="1" dirty="0">
                  <a:latin typeface="微软雅黑" panose="020B0503020204020204" pitchFamily="34" charset="-122"/>
                  <a:ea typeface="微软雅黑" panose="020B0503020204020204" pitchFamily="34" charset="-122"/>
                </a:rPr>
                <a:t>、描述这两个实体之间的</a:t>
              </a:r>
              <a:r>
                <a:rPr lang="zh-CN" altLang="en-US" sz="2000" b="1" dirty="0">
                  <a:solidFill>
                    <a:srgbClr val="C00000"/>
                  </a:solidFill>
                  <a:latin typeface="微软雅黑" panose="020B0503020204020204" pitchFamily="34" charset="-122"/>
                  <a:ea typeface="微软雅黑" panose="020B0503020204020204" pitchFamily="34" charset="-122"/>
                </a:rPr>
                <a:t>关系</a:t>
              </a:r>
              <a:r>
                <a:rPr lang="zh-CN" altLang="en-US" sz="2000" b="1" dirty="0">
                  <a:latin typeface="微软雅黑" panose="020B0503020204020204" pitchFamily="34" charset="-122"/>
                  <a:ea typeface="微软雅黑" panose="020B0503020204020204" pitchFamily="34" charset="-122"/>
                </a:rPr>
                <a:t>组成</a:t>
              </a:r>
            </a:p>
          </p:txBody>
        </p:sp>
        <p:grpSp>
          <p:nvGrpSpPr>
            <p:cNvPr id="10" name="组合 9">
              <a:extLst>
                <a:ext uri="{FF2B5EF4-FFF2-40B4-BE49-F238E27FC236}">
                  <a16:creationId xmlns:a16="http://schemas.microsoft.com/office/drawing/2014/main" id="{2A68AC72-790D-4AB4-BFD9-DB96B79C9BD4}"/>
                </a:ext>
              </a:extLst>
            </p:cNvPr>
            <p:cNvGrpSpPr/>
            <p:nvPr/>
          </p:nvGrpSpPr>
          <p:grpSpPr>
            <a:xfrm>
              <a:off x="1400831" y="5224200"/>
              <a:ext cx="6990437" cy="380534"/>
              <a:chOff x="1851084" y="4998290"/>
              <a:chExt cx="6990437" cy="380534"/>
            </a:xfrm>
          </p:grpSpPr>
          <p:sp>
            <p:nvSpPr>
              <p:cNvPr id="14" name="矩形: 圆角 13">
                <a:extLst>
                  <a:ext uri="{FF2B5EF4-FFF2-40B4-BE49-F238E27FC236}">
                    <a16:creationId xmlns:a16="http://schemas.microsoft.com/office/drawing/2014/main" id="{AE01B44A-F1CD-4926-9095-75FA67F55256}"/>
                  </a:ext>
                </a:extLst>
              </p:cNvPr>
              <p:cNvSpPr/>
              <p:nvPr/>
            </p:nvSpPr>
            <p:spPr>
              <a:xfrm>
                <a:off x="6874136" y="5023821"/>
                <a:ext cx="742278" cy="3550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7061C550-4E9E-46E4-981C-F0B35DF14177}"/>
                  </a:ext>
                </a:extLst>
              </p:cNvPr>
              <p:cNvSpPr/>
              <p:nvPr/>
            </p:nvSpPr>
            <p:spPr>
              <a:xfrm>
                <a:off x="5260489" y="5023821"/>
                <a:ext cx="1333949" cy="3550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圆角 15">
                <a:extLst>
                  <a:ext uri="{FF2B5EF4-FFF2-40B4-BE49-F238E27FC236}">
                    <a16:creationId xmlns:a16="http://schemas.microsoft.com/office/drawing/2014/main" id="{62DBF471-F303-4C2A-988A-6AB50FD48595}"/>
                  </a:ext>
                </a:extLst>
              </p:cNvPr>
              <p:cNvSpPr/>
              <p:nvPr/>
            </p:nvSpPr>
            <p:spPr>
              <a:xfrm>
                <a:off x="1968649" y="5023821"/>
                <a:ext cx="2915323" cy="3550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8CB56BC5-794E-444C-913E-97AB48D9597C}"/>
                  </a:ext>
                </a:extLst>
              </p:cNvPr>
              <p:cNvSpPr txBox="1"/>
              <p:nvPr/>
            </p:nvSpPr>
            <p:spPr>
              <a:xfrm>
                <a:off x="1851084" y="4998290"/>
                <a:ext cx="6990437"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 /people/person/nationality    (  Jorge Amado ,      Brazil  ) ”</a:t>
                </a:r>
                <a:endParaRPr lang="zh-CN" altLang="en-US" sz="1600" dirty="0">
                  <a:latin typeface="微软雅黑" panose="020B0503020204020204" pitchFamily="34" charset="-122"/>
                  <a:ea typeface="微软雅黑" panose="020B0503020204020204" pitchFamily="34" charset="-122"/>
                </a:endParaRPr>
              </a:p>
            </p:txBody>
          </p:sp>
        </p:grpSp>
        <p:cxnSp>
          <p:nvCxnSpPr>
            <p:cNvPr id="11" name="直接箭头连接符 10">
              <a:extLst>
                <a:ext uri="{FF2B5EF4-FFF2-40B4-BE49-F238E27FC236}">
                  <a16:creationId xmlns:a16="http://schemas.microsoft.com/office/drawing/2014/main" id="{1AB94C50-EEBD-47DB-B947-267C12486061}"/>
                </a:ext>
              </a:extLst>
            </p:cNvPr>
            <p:cNvCxnSpPr>
              <a:cxnSpLocks/>
            </p:cNvCxnSpPr>
            <p:nvPr/>
          </p:nvCxnSpPr>
          <p:spPr>
            <a:xfrm flipV="1">
              <a:off x="2684034" y="4511379"/>
              <a:ext cx="3652220" cy="7222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直接箭头连接符 11">
              <a:extLst>
                <a:ext uri="{FF2B5EF4-FFF2-40B4-BE49-F238E27FC236}">
                  <a16:creationId xmlns:a16="http://schemas.microsoft.com/office/drawing/2014/main" id="{0BCFC843-DFA9-4DA3-BF86-1AE0CBDA6733}"/>
                </a:ext>
              </a:extLst>
            </p:cNvPr>
            <p:cNvCxnSpPr>
              <a:cxnSpLocks/>
              <a:stCxn id="15" idx="0"/>
            </p:cNvCxnSpPr>
            <p:nvPr/>
          </p:nvCxnSpPr>
          <p:spPr>
            <a:xfrm flipH="1" flipV="1">
              <a:off x="2289137" y="4549843"/>
              <a:ext cx="3188074" cy="6998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直接箭头连接符 12">
              <a:extLst>
                <a:ext uri="{FF2B5EF4-FFF2-40B4-BE49-F238E27FC236}">
                  <a16:creationId xmlns:a16="http://schemas.microsoft.com/office/drawing/2014/main" id="{44E24445-FDD8-41CB-96DE-A21D5A6019D9}"/>
                </a:ext>
              </a:extLst>
            </p:cNvPr>
            <p:cNvCxnSpPr>
              <a:cxnSpLocks/>
            </p:cNvCxnSpPr>
            <p:nvPr/>
          </p:nvCxnSpPr>
          <p:spPr>
            <a:xfrm flipH="1" flipV="1">
              <a:off x="3453205" y="4530612"/>
              <a:ext cx="3402444" cy="719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7248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marL="0" indent="0" algn="just">
              <a:lnSpc>
                <a:spcPct val="150000"/>
              </a:lnSpc>
              <a:buNone/>
            </a:pPr>
            <a:r>
              <a:rPr lang="zh-CN" altLang="en-US" b="1" dirty="0">
                <a:latin typeface="微软雅黑" panose="020B0503020204020204" pitchFamily="34" charset="-122"/>
                <a:ea typeface="微软雅黑" panose="020B0503020204020204" pitchFamily="34" charset="-122"/>
              </a:rPr>
              <a:t>其他表示形式</a:t>
            </a: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集合表示</a:t>
            </a: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本体表示</a:t>
            </a: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zh-CN" altLang="en-US" b="1" dirty="0">
                <a:latin typeface="微软雅黑" panose="020B0503020204020204" pitchFamily="34" charset="-122"/>
                <a:ea typeface="微软雅黑" panose="020B0503020204020204" pitchFamily="34" charset="-122"/>
              </a:rPr>
              <a:t>知识表示语言</a:t>
            </a:r>
            <a:endParaRPr lang="en-US" altLang="zh-CN" b="1" dirty="0">
              <a:latin typeface="微软雅黑" panose="020B0503020204020204" pitchFamily="34" charset="-122"/>
              <a:ea typeface="微软雅黑" panose="020B0503020204020204" pitchFamily="34" charset="-122"/>
            </a:endParaRPr>
          </a:p>
          <a:p>
            <a:pPr algn="just">
              <a:lnSpc>
                <a:spcPct val="150000"/>
              </a:lnSpc>
            </a:pPr>
            <a:r>
              <a:rPr lang="en-US" altLang="zh-CN"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12979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7.</a:t>
            </a:r>
            <a:r>
              <a:rPr lang="zh-CN" altLang="en-US" sz="4400" b="1" dirty="0">
                <a:solidFill>
                  <a:srgbClr val="0000FF"/>
                </a:solidFill>
                <a:effectLst/>
                <a:latin typeface="黑体" panose="02010609060101010101" pitchFamily="49" charset="-122"/>
                <a:ea typeface="黑体" panose="02010609060101010101" pitchFamily="49" charset="-122"/>
              </a:rPr>
              <a:t>专家系统（基于知识的系统）的体系结构</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marL="0" indent="0" algn="just">
              <a:lnSpc>
                <a:spcPct val="150000"/>
              </a:lnSpc>
              <a:buNone/>
            </a:pPr>
            <a:r>
              <a:rPr lang="en-US" altLang="zh-CN" sz="2400" b="1" dirty="0">
                <a:latin typeface="微软雅黑" panose="020B0503020204020204" pitchFamily="34" charset="-122"/>
                <a:ea typeface="微软雅黑" panose="020B0503020204020204" pitchFamily="34" charset="-122"/>
              </a:rPr>
              <a:t>(1) ES</a:t>
            </a:r>
            <a:r>
              <a:rPr lang="zh-CN" altLang="en-US" sz="2400" b="1" dirty="0">
                <a:latin typeface="微软雅黑" panose="020B0503020204020204" pitchFamily="34" charset="-122"/>
                <a:ea typeface="微软雅黑" panose="020B0503020204020204" pitchFamily="34" charset="-122"/>
              </a:rPr>
              <a:t>的一般结构 </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OES</a:t>
            </a:r>
            <a:r>
              <a:rPr lang="en-US" altLang="zh-CN" sz="2400" b="1" dirty="0">
                <a:latin typeface="微软雅黑" panose="020B0503020204020204" pitchFamily="34" charset="-122"/>
                <a:ea typeface="微软雅黑" panose="020B0503020204020204" pitchFamily="34" charset="-122"/>
              </a:rPr>
              <a:t>) </a:t>
            </a:r>
            <a:endParaRPr lang="zh-CN" altLang="en-US" sz="2400" b="1"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80DED0B4-9164-42E7-9DFF-8819421121DF}"/>
              </a:ext>
            </a:extLst>
          </p:cNvPr>
          <p:cNvPicPr>
            <a:picLocks noChangeAspect="1"/>
          </p:cNvPicPr>
          <p:nvPr/>
        </p:nvPicPr>
        <p:blipFill>
          <a:blip r:embed="rId3"/>
          <a:stretch>
            <a:fillRect/>
          </a:stretch>
        </p:blipFill>
        <p:spPr>
          <a:xfrm>
            <a:off x="1016377" y="2044887"/>
            <a:ext cx="8692008" cy="2253805"/>
          </a:xfrm>
          <a:prstGeom prst="rect">
            <a:avLst/>
          </a:prstGeom>
        </p:spPr>
      </p:pic>
      <p:sp>
        <p:nvSpPr>
          <p:cNvPr id="27" name="文本框 26">
            <a:extLst>
              <a:ext uri="{FF2B5EF4-FFF2-40B4-BE49-F238E27FC236}">
                <a16:creationId xmlns:a16="http://schemas.microsoft.com/office/drawing/2014/main" id="{28A31065-F7F4-49F6-94E9-216717B6C204}"/>
              </a:ext>
            </a:extLst>
          </p:cNvPr>
          <p:cNvSpPr txBox="1"/>
          <p:nvPr/>
        </p:nvSpPr>
        <p:spPr>
          <a:xfrm>
            <a:off x="900647" y="4430789"/>
            <a:ext cx="10019766" cy="2400657"/>
          </a:xfrm>
          <a:prstGeom prst="rect">
            <a:avLst/>
          </a:prstGeom>
          <a:noFill/>
        </p:spPr>
        <p:txBody>
          <a:bodyPr wrap="square">
            <a:spAutoFit/>
          </a:bodyPr>
          <a:lstStyle/>
          <a:p>
            <a:pPr marL="342900" indent="-342900">
              <a:spcAft>
                <a:spcPts val="1200"/>
              </a:spcAft>
              <a:buFont typeface="Arial" panose="020B0604020202020204" pitchFamily="34" charset="0"/>
              <a:buChar char="•"/>
            </a:pP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知识库是专家系统的</a:t>
            </a:r>
            <a:r>
              <a:rPr lang="zh-CN"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知识存储器</a:t>
            </a: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，用来存放求解问题所需的领域知识。</a:t>
            </a:r>
            <a:endParaRPr lang="en-US"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Aft>
                <a:spcPts val="1200"/>
              </a:spcAft>
              <a:buFont typeface="Arial" panose="020B0604020202020204" pitchFamily="34" charset="0"/>
              <a:buChar char="•"/>
            </a:pP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数据基也称综合数据库、全局数据基、工作存储器、上下文和黑板等，用来存储</a:t>
            </a:r>
            <a:r>
              <a:rPr lang="zh-CN"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与领域问题有关</a:t>
            </a: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的事实、数据、证据和推理过程中得到的各种中间结论或目标等。</a:t>
            </a:r>
            <a:endParaRPr lang="en-US"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Aft>
                <a:spcPts val="1200"/>
              </a:spcAft>
              <a:buFont typeface="Arial" panose="020B0604020202020204" pitchFamily="34" charset="0"/>
              <a:buChar char="•"/>
            </a:pP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推理机是专家系统的核心组成部分，它是由一组用来</a:t>
            </a:r>
            <a:r>
              <a:rPr lang="zh-CN"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控制、协调</a:t>
            </a:r>
            <a:r>
              <a:rPr lang="zh-CN"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rPr>
              <a:t>整个专家系统的程序构成，用以生成并控制推理的进程和使用知识库中的知识。</a:t>
            </a:r>
            <a:endParaRPr lang="zh-CN" altLang="en-US" sz="2000" b="1"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2352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6.</a:t>
            </a:r>
            <a:r>
              <a:rPr lang="zh-CN" altLang="en-US" sz="4400" b="1" dirty="0">
                <a:solidFill>
                  <a:srgbClr val="0000FF"/>
                </a:solidFill>
                <a:effectLst/>
                <a:latin typeface="黑体" panose="02010609060101010101" pitchFamily="49" charset="-122"/>
                <a:ea typeface="黑体" panose="02010609060101010101" pitchFamily="49" charset="-122"/>
              </a:rPr>
              <a:t>常用的知识表示形式</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80516" y="1449224"/>
            <a:ext cx="10515600" cy="4851726"/>
          </a:xfrm>
        </p:spPr>
        <p:txBody>
          <a:bodyPr>
            <a:normAutofit lnSpcReduction="10000"/>
          </a:bodyPr>
          <a:lstStyle/>
          <a:p>
            <a:pPr marL="0" indent="0" algn="just">
              <a:lnSpc>
                <a:spcPct val="150000"/>
              </a:lnSpc>
              <a:buNone/>
            </a:pP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元知识系统 </a:t>
            </a:r>
            <a:r>
              <a:rPr lang="en-US" altLang="zh-CN" b="1" dirty="0">
                <a:latin typeface="微软雅黑" panose="020B0503020204020204" pitchFamily="34" charset="-122"/>
                <a:ea typeface="微软雅黑" panose="020B0503020204020204" pitchFamily="34" charset="-122"/>
              </a:rPr>
              <a:t>(Meta Knowledge System) </a:t>
            </a:r>
            <a:r>
              <a:rPr lang="zh-CN" altLang="en-US" b="1" dirty="0">
                <a:latin typeface="微软雅黑" panose="020B0503020204020204" pitchFamily="34" charset="-122"/>
                <a:ea typeface="微软雅黑" panose="020B0503020204020204" pitchFamily="34" charset="-122"/>
              </a:rPr>
              <a:t>： 对推理进行控制</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以提高知识的使用效率</a:t>
            </a:r>
            <a:endParaRPr lang="en-US" altLang="zh-CN" b="1" dirty="0">
              <a:latin typeface="微软雅黑" panose="020B0503020204020204" pitchFamily="34" charset="-122"/>
              <a:ea typeface="微软雅黑" panose="020B0503020204020204" pitchFamily="34" charset="-122"/>
            </a:endParaRPr>
          </a:p>
          <a:p>
            <a:pPr marL="0" indent="0" algn="just">
              <a:lnSpc>
                <a:spcPct val="150000"/>
              </a:lnSpc>
              <a:buNone/>
            </a:pPr>
            <a:endParaRPr lang="en-US" altLang="zh-CN" b="1" dirty="0">
              <a:latin typeface="微软雅黑" panose="020B0503020204020204" pitchFamily="34" charset="-122"/>
              <a:ea typeface="微软雅黑" panose="020B0503020204020204" pitchFamily="34" charset="-122"/>
            </a:endParaRPr>
          </a:p>
          <a:p>
            <a:pPr marL="0" indent="0" algn="just">
              <a:lnSpc>
                <a:spcPct val="150000"/>
              </a:lnSpc>
              <a:buNone/>
            </a:pPr>
            <a:endParaRPr lang="en-US" altLang="zh-CN" b="1" dirty="0">
              <a:latin typeface="微软雅黑" panose="020B0503020204020204" pitchFamily="34" charset="-122"/>
              <a:ea typeface="微软雅黑" panose="020B0503020204020204" pitchFamily="34" charset="-122"/>
            </a:endParaRPr>
          </a:p>
          <a:p>
            <a:pPr marL="0" indent="0" algn="just">
              <a:lnSpc>
                <a:spcPct val="150000"/>
              </a:lnSpc>
              <a:buNone/>
            </a:pPr>
            <a:endParaRPr lang="en-US" altLang="zh-CN" b="1"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b="1" dirty="0">
                <a:latin typeface="微软雅黑" panose="020B0503020204020204" pitchFamily="34" charset="-122"/>
                <a:ea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rPr>
              <a:t>分布式</a:t>
            </a:r>
            <a:r>
              <a:rPr lang="en-US" altLang="zh-CN" b="1" dirty="0">
                <a:latin typeface="微软雅黑" panose="020B0503020204020204" pitchFamily="34" charset="-122"/>
                <a:ea typeface="微软雅黑" panose="020B0503020204020204" pitchFamily="34" charset="-122"/>
              </a:rPr>
              <a:t>ES(DES)</a:t>
            </a:r>
            <a:r>
              <a:rPr lang="zh-CN" altLang="en-US" b="1" dirty="0">
                <a:latin typeface="微软雅黑" panose="020B0503020204020204" pitchFamily="34" charset="-122"/>
                <a:ea typeface="微软雅黑" panose="020B0503020204020204" pitchFamily="34" charset="-122"/>
              </a:rPr>
              <a:t>：多个物理上分布的专家系统通过网络进行协作求解。</a:t>
            </a:r>
          </a:p>
          <a:p>
            <a:pPr marL="0" indent="0" algn="just">
              <a:lnSpc>
                <a:spcPct val="150000"/>
              </a:lnSpc>
              <a:buNone/>
            </a:pPr>
            <a:endParaRPr lang="zh-CN" altLang="en-US"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0927C6A5-D7A3-4B3B-8322-57E263AB44A1}"/>
              </a:ext>
            </a:extLst>
          </p:cNvPr>
          <p:cNvGrpSpPr/>
          <p:nvPr/>
        </p:nvGrpSpPr>
        <p:grpSpPr>
          <a:xfrm>
            <a:off x="4548187" y="2794081"/>
            <a:ext cx="3095626" cy="1868407"/>
            <a:chOff x="1947862" y="2982912"/>
            <a:chExt cx="2600325" cy="1387475"/>
          </a:xfrm>
        </p:grpSpPr>
        <p:sp>
          <p:nvSpPr>
            <p:cNvPr id="13" name="Rectangle 12">
              <a:extLst>
                <a:ext uri="{FF2B5EF4-FFF2-40B4-BE49-F238E27FC236}">
                  <a16:creationId xmlns:a16="http://schemas.microsoft.com/office/drawing/2014/main" id="{89DADE1A-B185-43C6-9A20-0CE4433D6032}"/>
                </a:ext>
              </a:extLst>
            </p:cNvPr>
            <p:cNvSpPr>
              <a:spLocks noChangeArrowheads="1"/>
            </p:cNvSpPr>
            <p:nvPr/>
          </p:nvSpPr>
          <p:spPr bwMode="auto">
            <a:xfrm>
              <a:off x="1947862" y="2982912"/>
              <a:ext cx="2600325" cy="8921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zh-CN" sz="16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MES</a:t>
              </a:r>
              <a:endParaRPr kumimoji="0" lang="en-US" altLang="zh-CN" sz="5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(Meta Expert System) </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EF3B18E9-A6E3-4BC9-98BB-E5F8C18CBF46}"/>
                </a:ext>
              </a:extLst>
            </p:cNvPr>
            <p:cNvSpPr>
              <a:spLocks noChangeArrowheads="1"/>
            </p:cNvSpPr>
            <p:nvPr/>
          </p:nvSpPr>
          <p:spPr bwMode="auto">
            <a:xfrm>
              <a:off x="1947862" y="3875087"/>
              <a:ext cx="2600325" cy="4953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OES</a:t>
              </a:r>
              <a:endParaRPr kumimoji="0" lang="en-US" altLang="zh-CN" sz="1800" b="0" i="0" u="none" strike="noStrike" cap="none" normalizeH="0" baseline="0">
                <a:ln>
                  <a:noFill/>
                </a:ln>
                <a:solidFill>
                  <a:schemeClr val="tx1"/>
                </a:solidFill>
                <a:effectLst/>
                <a:latin typeface="Arial" panose="020B0604020202020204" pitchFamily="34" charset="0"/>
              </a:endParaRPr>
            </a:p>
          </p:txBody>
        </p:sp>
      </p:grpSp>
      <p:sp>
        <p:nvSpPr>
          <p:cNvPr id="16" name="Rectangle 14">
            <a:extLst>
              <a:ext uri="{FF2B5EF4-FFF2-40B4-BE49-F238E27FC236}">
                <a16:creationId xmlns:a16="http://schemas.microsoft.com/office/drawing/2014/main" id="{5180311C-6DA0-444E-87FF-F38320DD3A68}"/>
              </a:ext>
            </a:extLst>
          </p:cNvPr>
          <p:cNvSpPr>
            <a:spLocks noChangeArrowheads="1"/>
          </p:cNvSpPr>
          <p:nvPr/>
        </p:nvSpPr>
        <p:spPr bwMode="auto">
          <a:xfrm>
            <a:off x="152400" y="332601"/>
            <a:ext cx="346761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251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25120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chemeClr val="tx1"/>
              </a:solidFill>
              <a:effectLst/>
            </a:endParaRPr>
          </a:p>
          <a:p>
            <a:pPr marL="0" marR="0" lvl="0" indent="32512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4328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marL="0" indent="0" algn="just">
              <a:lnSpc>
                <a:spcPct val="150000"/>
              </a:lnSpc>
              <a:buNone/>
            </a:pPr>
            <a:r>
              <a:rPr lang="en-US" altLang="zh-CN" b="1" dirty="0">
                <a:latin typeface="微软雅黑" panose="020B0503020204020204" pitchFamily="34" charset="-122"/>
                <a:ea typeface="微软雅黑" panose="020B0503020204020204" pitchFamily="34" charset="-122"/>
              </a:rPr>
              <a:t>(4) </a:t>
            </a:r>
            <a:r>
              <a:rPr lang="zh-CN" altLang="en-US" b="1" dirty="0">
                <a:latin typeface="微软雅黑" panose="020B0503020204020204" pitchFamily="34" charset="-122"/>
                <a:ea typeface="微软雅黑" panose="020B0503020204020204" pitchFamily="34" charset="-122"/>
              </a:rPr>
              <a:t>多推理机系统（</a:t>
            </a:r>
            <a:r>
              <a:rPr lang="en-US" altLang="zh-CN" b="1" dirty="0">
                <a:latin typeface="微软雅黑" panose="020B0503020204020204" pitchFamily="34" charset="-122"/>
                <a:ea typeface="微软雅黑" panose="020B0503020204020204" pitchFamily="34" charset="-122"/>
              </a:rPr>
              <a:t>Multi-Engines</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DAI</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MAS</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multi-agent system</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0" indent="0" algn="just">
              <a:lnSpc>
                <a:spcPct val="150000"/>
              </a:lnSpc>
              <a:buNone/>
            </a:pPr>
            <a:r>
              <a:rPr lang="en-US" altLang="zh-CN" b="1" dirty="0">
                <a:latin typeface="微软雅黑" panose="020B0503020204020204" pitchFamily="34" charset="-122"/>
                <a:ea typeface="微软雅黑" panose="020B0503020204020204" pitchFamily="34" charset="-122"/>
              </a:rPr>
              <a:t>(5) </a:t>
            </a:r>
            <a:r>
              <a:rPr lang="zh-CN" altLang="en-US" b="1" dirty="0">
                <a:latin typeface="微软雅黑" panose="020B0503020204020204" pitchFamily="34" charset="-122"/>
                <a:ea typeface="微软雅黑" panose="020B0503020204020204" pitchFamily="34" charset="-122"/>
              </a:rPr>
              <a:t>多知识表示结构</a:t>
            </a:r>
          </a:p>
          <a:p>
            <a:pPr marL="0" indent="0" algn="just">
              <a:lnSpc>
                <a:spcPct val="150000"/>
              </a:lnSpc>
              <a:buNone/>
            </a:pPr>
            <a:r>
              <a:rPr lang="en-US" altLang="zh-CN" b="1" dirty="0">
                <a:latin typeface="微软雅黑" panose="020B0503020204020204" pitchFamily="34" charset="-122"/>
                <a:ea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rPr>
              <a:t>多知识表示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多推理机</a:t>
            </a:r>
          </a:p>
          <a:p>
            <a:pPr marL="0" indent="0" algn="just">
              <a:lnSpc>
                <a:spcPct val="150000"/>
              </a:lnSpc>
              <a:buNone/>
            </a:pPr>
            <a:r>
              <a:rPr lang="en-US" altLang="zh-CN" b="1" dirty="0">
                <a:latin typeface="微软雅黑" panose="020B0503020204020204" pitchFamily="34" charset="-122"/>
                <a:ea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rPr>
              <a:t>多层系统 </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知识表示</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浅层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深层 </a:t>
            </a:r>
            <a:r>
              <a:rPr lang="en-US" altLang="zh-CN" b="1" dirty="0">
                <a:latin typeface="微软雅黑" panose="020B0503020204020204" pitchFamily="34" charset="-122"/>
                <a:ea typeface="微软雅黑" panose="020B0503020204020204" pitchFamily="34" charset="-122"/>
              </a:rPr>
              <a:t>)</a:t>
            </a:r>
          </a:p>
          <a:p>
            <a:pPr marL="0" indent="0" algn="just">
              <a:lnSpc>
                <a:spcPct val="150000"/>
              </a:lnSpc>
              <a:buNone/>
            </a:pPr>
            <a:r>
              <a:rPr lang="en-US" altLang="zh-CN" b="1" dirty="0">
                <a:latin typeface="微软雅黑" panose="020B0503020204020204" pitchFamily="34" charset="-122"/>
                <a:ea typeface="微软雅黑" panose="020B0503020204020204" pitchFamily="34" charset="-122"/>
              </a:rPr>
              <a:t>(8) </a:t>
            </a:r>
            <a:r>
              <a:rPr lang="zh-CN" altLang="en-US" b="1" dirty="0">
                <a:latin typeface="微软雅黑" panose="020B0503020204020204" pitchFamily="34" charset="-122"/>
                <a:ea typeface="微软雅黑" panose="020B0503020204020204" pitchFamily="34" charset="-122"/>
              </a:rPr>
              <a:t>体系结构动态组织：可以根据需要动态调整系统结构</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
        <p:nvSpPr>
          <p:cNvPr id="10" name="标题 1">
            <a:extLst>
              <a:ext uri="{FF2B5EF4-FFF2-40B4-BE49-F238E27FC236}">
                <a16:creationId xmlns:a16="http://schemas.microsoft.com/office/drawing/2014/main" id="{CADCB65D-0BF5-4267-B349-C93E39175487}"/>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7.</a:t>
            </a:r>
            <a:r>
              <a:rPr lang="zh-CN" altLang="en-US" sz="4400" b="1" dirty="0">
                <a:solidFill>
                  <a:srgbClr val="0000FF"/>
                </a:solidFill>
                <a:effectLst/>
                <a:latin typeface="黑体" panose="02010609060101010101" pitchFamily="49" charset="-122"/>
                <a:ea typeface="黑体" panose="02010609060101010101" pitchFamily="49" charset="-122"/>
              </a:rPr>
              <a:t>专家系统（基于知识的系统）的体系结构</a:t>
            </a:r>
            <a:endParaRPr lang="zh-CN" altLang="en-US" dirty="0">
              <a:solidFill>
                <a:srgbClr val="C00000"/>
              </a:solidFill>
            </a:endParaRPr>
          </a:p>
        </p:txBody>
      </p:sp>
    </p:spTree>
    <p:extLst>
      <p:ext uri="{BB962C8B-B14F-4D97-AF65-F5344CB8AC3E}">
        <p14:creationId xmlns:p14="http://schemas.microsoft.com/office/powerpoint/2010/main" val="24303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8.</a:t>
            </a:r>
            <a:r>
              <a:rPr lang="zh-CN" altLang="en-US" sz="4400" b="1" dirty="0">
                <a:solidFill>
                  <a:srgbClr val="0000FF"/>
                </a:solidFill>
                <a:effectLst/>
                <a:latin typeface="黑体" panose="02010609060101010101" pitchFamily="49" charset="-122"/>
                <a:ea typeface="黑体" panose="02010609060101010101" pitchFamily="49" charset="-122"/>
              </a:rPr>
              <a:t>一个基于规则的专家系统的体系结构</a:t>
            </a:r>
            <a:endParaRPr lang="zh-CN" altLang="en-US" dirty="0">
              <a:solidFill>
                <a:srgbClr val="C00000"/>
              </a:solidFill>
            </a:endParaRPr>
          </a:p>
        </p:txBody>
      </p:sp>
      <p:sp>
        <p:nvSpPr>
          <p:cNvPr id="2" name="Rectangle 45">
            <a:extLst>
              <a:ext uri="{FF2B5EF4-FFF2-40B4-BE49-F238E27FC236}">
                <a16:creationId xmlns:a16="http://schemas.microsoft.com/office/drawing/2014/main" id="{605E8A9C-2540-4072-90F3-B395F50F76ED}"/>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Group 1">
            <a:extLst>
              <a:ext uri="{FF2B5EF4-FFF2-40B4-BE49-F238E27FC236}">
                <a16:creationId xmlns:a16="http://schemas.microsoft.com/office/drawing/2014/main" id="{3AD3220B-3C16-4910-804E-F8B4B4736BA4}"/>
              </a:ext>
            </a:extLst>
          </p:cNvPr>
          <p:cNvGrpSpPr>
            <a:grpSpLocks/>
          </p:cNvGrpSpPr>
          <p:nvPr/>
        </p:nvGrpSpPr>
        <p:grpSpPr bwMode="auto">
          <a:xfrm>
            <a:off x="2009241" y="1690688"/>
            <a:ext cx="7653872" cy="4643437"/>
            <a:chOff x="624" y="2070"/>
            <a:chExt cx="11115" cy="6834"/>
          </a:xfrm>
        </p:grpSpPr>
        <p:grpSp>
          <p:nvGrpSpPr>
            <p:cNvPr id="4" name="Group 42">
              <a:extLst>
                <a:ext uri="{FF2B5EF4-FFF2-40B4-BE49-F238E27FC236}">
                  <a16:creationId xmlns:a16="http://schemas.microsoft.com/office/drawing/2014/main" id="{B43AC306-6DE5-4FF2-8318-85E6479BDA53}"/>
                </a:ext>
              </a:extLst>
            </p:cNvPr>
            <p:cNvGrpSpPr>
              <a:grpSpLocks/>
            </p:cNvGrpSpPr>
            <p:nvPr/>
          </p:nvGrpSpPr>
          <p:grpSpPr bwMode="auto">
            <a:xfrm>
              <a:off x="9624" y="4716"/>
              <a:ext cx="1440" cy="1872"/>
              <a:chOff x="4517" y="13050"/>
              <a:chExt cx="2204" cy="1185"/>
            </a:xfrm>
          </p:grpSpPr>
          <p:sp>
            <p:nvSpPr>
              <p:cNvPr id="49" name="Rectangle 44">
                <a:extLst>
                  <a:ext uri="{FF2B5EF4-FFF2-40B4-BE49-F238E27FC236}">
                    <a16:creationId xmlns:a16="http://schemas.microsoft.com/office/drawing/2014/main" id="{B550953B-82B7-4152-B403-9AD0CC8DA27B}"/>
                  </a:ext>
                </a:extLst>
              </p:cNvPr>
              <p:cNvSpPr>
                <a:spLocks noChangeArrowheads="1"/>
              </p:cNvSpPr>
              <p:nvPr/>
            </p:nvSpPr>
            <p:spPr bwMode="auto">
              <a:xfrm>
                <a:off x="4517" y="13050"/>
                <a:ext cx="2204" cy="1185"/>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Text Box 43">
                <a:extLst>
                  <a:ext uri="{FF2B5EF4-FFF2-40B4-BE49-F238E27FC236}">
                    <a16:creationId xmlns:a16="http://schemas.microsoft.com/office/drawing/2014/main" id="{A5B807DB-FF35-485F-9883-0E48A2C76F02}"/>
                  </a:ext>
                </a:extLst>
              </p:cNvPr>
              <p:cNvSpPr txBox="1">
                <a:spLocks noChangeArrowheads="1"/>
              </p:cNvSpPr>
              <p:nvPr/>
            </p:nvSpPr>
            <p:spPr bwMode="auto">
              <a:xfrm>
                <a:off x="4680" y="13197"/>
                <a:ext cx="1890" cy="885"/>
              </a:xfrm>
              <a:prstGeom prst="rect">
                <a:avLst/>
              </a:prstGeom>
              <a:solidFill>
                <a:srgbClr val="FFFFFF"/>
              </a:solidFill>
              <a:ln w="190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人机界面</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nvGrpSpPr>
            <p:cNvPr id="5" name="Group 39">
              <a:extLst>
                <a:ext uri="{FF2B5EF4-FFF2-40B4-BE49-F238E27FC236}">
                  <a16:creationId xmlns:a16="http://schemas.microsoft.com/office/drawing/2014/main" id="{45861909-079E-4696-84C2-B8980CD4307B}"/>
                </a:ext>
              </a:extLst>
            </p:cNvPr>
            <p:cNvGrpSpPr>
              <a:grpSpLocks/>
            </p:cNvGrpSpPr>
            <p:nvPr/>
          </p:nvGrpSpPr>
          <p:grpSpPr bwMode="auto">
            <a:xfrm>
              <a:off x="6610" y="4404"/>
              <a:ext cx="2294" cy="2250"/>
              <a:chOff x="4516" y="11070"/>
              <a:chExt cx="2204" cy="1770"/>
            </a:xfrm>
          </p:grpSpPr>
          <p:sp>
            <p:nvSpPr>
              <p:cNvPr id="47" name="Rectangle 41">
                <a:extLst>
                  <a:ext uri="{FF2B5EF4-FFF2-40B4-BE49-F238E27FC236}">
                    <a16:creationId xmlns:a16="http://schemas.microsoft.com/office/drawing/2014/main" id="{45D454CD-2461-443D-9C92-60CD2FE503AF}"/>
                  </a:ext>
                </a:extLst>
              </p:cNvPr>
              <p:cNvSpPr>
                <a:spLocks noChangeArrowheads="1"/>
              </p:cNvSpPr>
              <p:nvPr/>
            </p:nvSpPr>
            <p:spPr bwMode="auto">
              <a:xfrm>
                <a:off x="4516" y="11070"/>
                <a:ext cx="2204" cy="1770"/>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Text Box 40">
                <a:extLst>
                  <a:ext uri="{FF2B5EF4-FFF2-40B4-BE49-F238E27FC236}">
                    <a16:creationId xmlns:a16="http://schemas.microsoft.com/office/drawing/2014/main" id="{5F5FD0CF-5041-4762-A16D-6C81CC83CCEF}"/>
                  </a:ext>
                </a:extLst>
              </p:cNvPr>
              <p:cNvSpPr txBox="1">
                <a:spLocks noChangeArrowheads="1"/>
              </p:cNvSpPr>
              <p:nvPr/>
            </p:nvSpPr>
            <p:spPr bwMode="auto">
              <a:xfrm>
                <a:off x="4681" y="11290"/>
                <a:ext cx="1890" cy="1321"/>
              </a:xfrm>
              <a:prstGeom prst="rect">
                <a:avLst/>
              </a:prstGeom>
              <a:solidFill>
                <a:srgbClr val="FFFFFF"/>
              </a:solidFill>
              <a:ln w="190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输</a:t>
                </a:r>
                <a:r>
                  <a:rPr kumimoji="0" lang="en-US" altLang="zh-CN" sz="1600" b="1"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录</a:t>
                </a:r>
                <a:r>
                  <a:rPr kumimoji="0" lang="en-US" altLang="zh-CN" sz="1600" b="1" i="0" u="none" strike="noStrike" cap="none" normalizeH="0" baseline="0">
                    <a:ln>
                      <a:noFill/>
                    </a:ln>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入</a:t>
                </a:r>
                <a:endParaRPr kumimoji="0" lang="zh-CN" altLang="en-US" sz="5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一致性检验</a:t>
                </a:r>
                <a:endParaRPr kumimoji="0" lang="zh-CN" altLang="en-US" sz="5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完备性检验</a:t>
                </a:r>
                <a:endParaRPr kumimoji="0" lang="zh-CN" altLang="en-US" sz="5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编辑</a:t>
                </a:r>
                <a:endParaRPr kumimoji="0" lang="zh-CN" altLang="en-US" sz="1800" b="0" i="0" u="none" strike="noStrike" cap="none" normalizeH="0" baseline="0">
                  <a:ln>
                    <a:noFill/>
                  </a:ln>
                  <a:solidFill>
                    <a:schemeClr val="tx1"/>
                  </a:solidFill>
                  <a:effectLst/>
                  <a:latin typeface="Arial" panose="020B0604020202020204" pitchFamily="34" charset="0"/>
                </a:endParaRPr>
              </a:p>
            </p:txBody>
          </p:sp>
        </p:grpSp>
        <p:grpSp>
          <p:nvGrpSpPr>
            <p:cNvPr id="6" name="Group 36">
              <a:extLst>
                <a:ext uri="{FF2B5EF4-FFF2-40B4-BE49-F238E27FC236}">
                  <a16:creationId xmlns:a16="http://schemas.microsoft.com/office/drawing/2014/main" id="{E5A08841-B58B-4BEE-BA4C-DE61EA519FBB}"/>
                </a:ext>
              </a:extLst>
            </p:cNvPr>
            <p:cNvGrpSpPr>
              <a:grpSpLocks/>
            </p:cNvGrpSpPr>
            <p:nvPr/>
          </p:nvGrpSpPr>
          <p:grpSpPr bwMode="auto">
            <a:xfrm>
              <a:off x="6564" y="2376"/>
              <a:ext cx="2340" cy="1185"/>
              <a:chOff x="7816" y="11354"/>
              <a:chExt cx="2504" cy="1185"/>
            </a:xfrm>
          </p:grpSpPr>
          <p:sp>
            <p:nvSpPr>
              <p:cNvPr id="45" name="Rectangle 38">
                <a:extLst>
                  <a:ext uri="{FF2B5EF4-FFF2-40B4-BE49-F238E27FC236}">
                    <a16:creationId xmlns:a16="http://schemas.microsoft.com/office/drawing/2014/main" id="{FDC16A85-569C-4649-B80F-7375681DBF86}"/>
                  </a:ext>
                </a:extLst>
              </p:cNvPr>
              <p:cNvSpPr>
                <a:spLocks noChangeArrowheads="1"/>
              </p:cNvSpPr>
              <p:nvPr/>
            </p:nvSpPr>
            <p:spPr bwMode="auto">
              <a:xfrm>
                <a:off x="7816" y="11354"/>
                <a:ext cx="2504" cy="1185"/>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Text Box 37">
                <a:extLst>
                  <a:ext uri="{FF2B5EF4-FFF2-40B4-BE49-F238E27FC236}">
                    <a16:creationId xmlns:a16="http://schemas.microsoft.com/office/drawing/2014/main" id="{4ED3EB92-9D0D-4D97-B7E7-89F193301274}"/>
                  </a:ext>
                </a:extLst>
              </p:cNvPr>
              <p:cNvSpPr txBox="1">
                <a:spLocks noChangeArrowheads="1"/>
              </p:cNvSpPr>
              <p:nvPr/>
            </p:nvSpPr>
            <p:spPr bwMode="auto">
              <a:xfrm>
                <a:off x="7986" y="11501"/>
                <a:ext cx="2148" cy="885"/>
              </a:xfrm>
              <a:prstGeom prst="rect">
                <a:avLst/>
              </a:prstGeom>
              <a:solidFill>
                <a:srgbClr val="FFFFFF"/>
              </a:solidFill>
              <a:ln w="190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知识获取</a:t>
                </a:r>
                <a:endParaRPr kumimoji="0" lang="zh-CN" altLang="zh-CN" sz="5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知识化简</a:t>
                </a:r>
                <a:endParaRPr kumimoji="0" lang="zh-CN" altLang="zh-CN"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7" name="Line 35">
              <a:extLst>
                <a:ext uri="{FF2B5EF4-FFF2-40B4-BE49-F238E27FC236}">
                  <a16:creationId xmlns:a16="http://schemas.microsoft.com/office/drawing/2014/main" id="{3C0FB09E-2DF8-4DD7-A1D7-62BEB5DAA02F}"/>
                </a:ext>
              </a:extLst>
            </p:cNvPr>
            <p:cNvSpPr>
              <a:spLocks noChangeShapeType="1"/>
            </p:cNvSpPr>
            <p:nvPr/>
          </p:nvSpPr>
          <p:spPr bwMode="auto">
            <a:xfrm>
              <a:off x="8934" y="2688"/>
              <a:ext cx="843" cy="0"/>
            </a:xfrm>
            <a:prstGeom prst="line">
              <a:avLst/>
            </a:prstGeom>
            <a:noFill/>
            <a:ln w="190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34">
              <a:extLst>
                <a:ext uri="{FF2B5EF4-FFF2-40B4-BE49-F238E27FC236}">
                  <a16:creationId xmlns:a16="http://schemas.microsoft.com/office/drawing/2014/main" id="{18A20569-9E6B-484F-8CA4-D0F141ACD226}"/>
                </a:ext>
              </a:extLst>
            </p:cNvPr>
            <p:cNvSpPr>
              <a:spLocks noChangeArrowheads="1"/>
            </p:cNvSpPr>
            <p:nvPr/>
          </p:nvSpPr>
          <p:spPr bwMode="auto">
            <a:xfrm>
              <a:off x="9744" y="7239"/>
              <a:ext cx="1995" cy="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用户</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知识工程师</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0" name="Group 28">
              <a:extLst>
                <a:ext uri="{FF2B5EF4-FFF2-40B4-BE49-F238E27FC236}">
                  <a16:creationId xmlns:a16="http://schemas.microsoft.com/office/drawing/2014/main" id="{7181E94F-4371-4D79-B48F-CC81A94DAB7F}"/>
                </a:ext>
              </a:extLst>
            </p:cNvPr>
            <p:cNvGrpSpPr>
              <a:grpSpLocks/>
            </p:cNvGrpSpPr>
            <p:nvPr/>
          </p:nvGrpSpPr>
          <p:grpSpPr bwMode="auto">
            <a:xfrm>
              <a:off x="624" y="5964"/>
              <a:ext cx="3030" cy="2940"/>
              <a:chOff x="4110" y="2875"/>
              <a:chExt cx="3030" cy="2940"/>
            </a:xfrm>
          </p:grpSpPr>
          <p:sp>
            <p:nvSpPr>
              <p:cNvPr id="40" name="Rectangle 33">
                <a:extLst>
                  <a:ext uri="{FF2B5EF4-FFF2-40B4-BE49-F238E27FC236}">
                    <a16:creationId xmlns:a16="http://schemas.microsoft.com/office/drawing/2014/main" id="{7A16AB3D-CD97-4310-B173-6C1E34D92BD0}"/>
                  </a:ext>
                </a:extLst>
              </p:cNvPr>
              <p:cNvSpPr>
                <a:spLocks noChangeArrowheads="1"/>
              </p:cNvSpPr>
              <p:nvPr/>
            </p:nvSpPr>
            <p:spPr bwMode="auto">
              <a:xfrm>
                <a:off x="4110" y="2875"/>
                <a:ext cx="3030" cy="2940"/>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Text Box 32">
                <a:extLst>
                  <a:ext uri="{FF2B5EF4-FFF2-40B4-BE49-F238E27FC236}">
                    <a16:creationId xmlns:a16="http://schemas.microsoft.com/office/drawing/2014/main" id="{B3EFD82B-AD5D-471E-92B9-D39C76D77475}"/>
                  </a:ext>
                </a:extLst>
              </p:cNvPr>
              <p:cNvSpPr txBox="1">
                <a:spLocks noChangeArrowheads="1"/>
              </p:cNvSpPr>
              <p:nvPr/>
            </p:nvSpPr>
            <p:spPr bwMode="auto">
              <a:xfrm>
                <a:off x="4290" y="2980"/>
                <a:ext cx="2686" cy="494"/>
              </a:xfrm>
              <a:prstGeom prst="rect">
                <a:avLst/>
              </a:prstGeom>
              <a:solidFill>
                <a:srgbClr val="FFFFFF"/>
              </a:solidFill>
              <a:ln w="190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推理机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2" name="Rectangle 31">
                <a:extLst>
                  <a:ext uri="{FF2B5EF4-FFF2-40B4-BE49-F238E27FC236}">
                    <a16:creationId xmlns:a16="http://schemas.microsoft.com/office/drawing/2014/main" id="{77F6DD59-0C12-4CC5-B9E3-A9CCA7B16566}"/>
                  </a:ext>
                </a:extLst>
              </p:cNvPr>
              <p:cNvSpPr>
                <a:spLocks noChangeArrowheads="1"/>
              </p:cNvSpPr>
              <p:nvPr/>
            </p:nvSpPr>
            <p:spPr bwMode="auto">
              <a:xfrm>
                <a:off x="4389" y="3474"/>
                <a:ext cx="2415" cy="140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调度器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3" name="Rectangle 30">
                <a:extLst>
                  <a:ext uri="{FF2B5EF4-FFF2-40B4-BE49-F238E27FC236}">
                    <a16:creationId xmlns:a16="http://schemas.microsoft.com/office/drawing/2014/main" id="{1D36A41A-5B72-454D-96FA-993E40B7D57C}"/>
                  </a:ext>
                </a:extLst>
              </p:cNvPr>
              <p:cNvSpPr>
                <a:spLocks noChangeArrowheads="1"/>
              </p:cNvSpPr>
              <p:nvPr/>
            </p:nvSpPr>
            <p:spPr bwMode="auto">
              <a:xfrm>
                <a:off x="4389" y="4098"/>
                <a:ext cx="2415" cy="7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执行器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4" name="Rectangle 29">
                <a:extLst>
                  <a:ext uri="{FF2B5EF4-FFF2-40B4-BE49-F238E27FC236}">
                    <a16:creationId xmlns:a16="http://schemas.microsoft.com/office/drawing/2014/main" id="{62050C23-EC94-488C-B077-1862557824BF}"/>
                  </a:ext>
                </a:extLst>
              </p:cNvPr>
              <p:cNvSpPr>
                <a:spLocks noChangeArrowheads="1"/>
              </p:cNvSpPr>
              <p:nvPr/>
            </p:nvSpPr>
            <p:spPr bwMode="auto">
              <a:xfrm>
                <a:off x="4389" y="4722"/>
                <a:ext cx="2415" cy="7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一致性协调器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nvGrpSpPr>
            <p:cNvPr id="11" name="Group 22">
              <a:extLst>
                <a:ext uri="{FF2B5EF4-FFF2-40B4-BE49-F238E27FC236}">
                  <a16:creationId xmlns:a16="http://schemas.microsoft.com/office/drawing/2014/main" id="{93E7D626-572F-4841-A1CD-CB5159749133}"/>
                </a:ext>
              </a:extLst>
            </p:cNvPr>
            <p:cNvGrpSpPr>
              <a:grpSpLocks/>
            </p:cNvGrpSpPr>
            <p:nvPr/>
          </p:nvGrpSpPr>
          <p:grpSpPr bwMode="auto">
            <a:xfrm>
              <a:off x="693" y="2070"/>
              <a:ext cx="2830" cy="2964"/>
              <a:chOff x="8069" y="2850"/>
              <a:chExt cx="2830" cy="2964"/>
            </a:xfrm>
          </p:grpSpPr>
          <p:sp>
            <p:nvSpPr>
              <p:cNvPr id="35" name="Rectangle 27">
                <a:extLst>
                  <a:ext uri="{FF2B5EF4-FFF2-40B4-BE49-F238E27FC236}">
                    <a16:creationId xmlns:a16="http://schemas.microsoft.com/office/drawing/2014/main" id="{59EA6479-F21A-4EEE-B53E-DE3A885C8788}"/>
                  </a:ext>
                </a:extLst>
              </p:cNvPr>
              <p:cNvSpPr>
                <a:spLocks noChangeArrowheads="1"/>
              </p:cNvSpPr>
              <p:nvPr/>
            </p:nvSpPr>
            <p:spPr bwMode="auto">
              <a:xfrm>
                <a:off x="8069" y="2850"/>
                <a:ext cx="2830" cy="2964"/>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Text Box 26">
                <a:extLst>
                  <a:ext uri="{FF2B5EF4-FFF2-40B4-BE49-F238E27FC236}">
                    <a16:creationId xmlns:a16="http://schemas.microsoft.com/office/drawing/2014/main" id="{EFAB3B18-0F46-4A2A-A7EE-2A34E2D37E8B}"/>
                  </a:ext>
                </a:extLst>
              </p:cNvPr>
              <p:cNvSpPr txBox="1">
                <a:spLocks noChangeArrowheads="1"/>
              </p:cNvSpPr>
              <p:nvPr/>
            </p:nvSpPr>
            <p:spPr bwMode="auto">
              <a:xfrm>
                <a:off x="8273" y="2904"/>
                <a:ext cx="2425" cy="570"/>
              </a:xfrm>
              <a:prstGeom prst="rect">
                <a:avLst/>
              </a:prstGeom>
              <a:solidFill>
                <a:srgbClr val="FFFFFF"/>
              </a:solidFill>
              <a:ln w="190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rgbClr val="FF0000"/>
                    </a:solidFill>
                    <a:effectLst/>
                    <a:latin typeface="黑体" panose="02010609060101010101" pitchFamily="49" charset="-122"/>
                    <a:ea typeface="宋体" panose="02010600030101010101" pitchFamily="2" charset="-122"/>
                    <a:cs typeface="Times New Roman" panose="02020603050405020304" pitchFamily="18" charset="0"/>
                  </a:rPr>
                  <a:t>数据基</a:t>
                </a:r>
                <a:r>
                  <a:rPr kumimoji="0" lang="en-US" altLang="zh-CN"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a:t>
                </a:r>
                <a:r>
                  <a:rPr kumimoji="0" lang="zh-CN" altLang="en-US" sz="1600" b="1" i="0" u="none" strike="noStrike" cap="none" normalizeH="0" baseline="0">
                    <a:ln>
                      <a:noFill/>
                    </a:ln>
                    <a:solidFill>
                      <a:srgbClr val="FF0000"/>
                    </a:solidFill>
                    <a:effectLst/>
                    <a:latin typeface="黑体" panose="02010609060101010101" pitchFamily="49" charset="-122"/>
                    <a:ea typeface="宋体" panose="02010600030101010101" pitchFamily="2" charset="-122"/>
                    <a:cs typeface="Times New Roman" panose="02020603050405020304" pitchFamily="18" charset="0"/>
                  </a:rPr>
                  <a:t>黑板</a:t>
                </a:r>
                <a:r>
                  <a:rPr kumimoji="0" lang="en-US" altLang="zh-CN"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37" name="Rectangle 25">
                <a:extLst>
                  <a:ext uri="{FF2B5EF4-FFF2-40B4-BE49-F238E27FC236}">
                    <a16:creationId xmlns:a16="http://schemas.microsoft.com/office/drawing/2014/main" id="{0D33C0FB-53EB-4B2D-9BE2-57094EEE6880}"/>
                  </a:ext>
                </a:extLst>
              </p:cNvPr>
              <p:cNvSpPr>
                <a:spLocks noChangeArrowheads="1"/>
              </p:cNvSpPr>
              <p:nvPr/>
            </p:nvSpPr>
            <p:spPr bwMode="auto">
              <a:xfrm>
                <a:off x="8274" y="3474"/>
                <a:ext cx="2415" cy="140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规划区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8" name="Rectangle 24">
                <a:extLst>
                  <a:ext uri="{FF2B5EF4-FFF2-40B4-BE49-F238E27FC236}">
                    <a16:creationId xmlns:a16="http://schemas.microsoft.com/office/drawing/2014/main" id="{EACCA529-B59B-49EC-ADDD-8783C38C8CB4}"/>
                  </a:ext>
                </a:extLst>
              </p:cNvPr>
              <p:cNvSpPr>
                <a:spLocks noChangeArrowheads="1"/>
              </p:cNvSpPr>
              <p:nvPr/>
            </p:nvSpPr>
            <p:spPr bwMode="auto">
              <a:xfrm>
                <a:off x="8274" y="4098"/>
                <a:ext cx="2415" cy="7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议程区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9" name="Rectangle 23">
                <a:extLst>
                  <a:ext uri="{FF2B5EF4-FFF2-40B4-BE49-F238E27FC236}">
                    <a16:creationId xmlns:a16="http://schemas.microsoft.com/office/drawing/2014/main" id="{104F53A0-7691-42BE-ACCD-231FA08AD575}"/>
                  </a:ext>
                </a:extLst>
              </p:cNvPr>
              <p:cNvSpPr>
                <a:spLocks noChangeArrowheads="1"/>
              </p:cNvSpPr>
              <p:nvPr/>
            </p:nvSpPr>
            <p:spPr bwMode="auto">
              <a:xfrm>
                <a:off x="8274" y="4722"/>
                <a:ext cx="2415" cy="7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中间解区</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sp>
          <p:nvSpPr>
            <p:cNvPr id="12" name="Line 21">
              <a:extLst>
                <a:ext uri="{FF2B5EF4-FFF2-40B4-BE49-F238E27FC236}">
                  <a16:creationId xmlns:a16="http://schemas.microsoft.com/office/drawing/2014/main" id="{B6790445-266C-4A88-A5FF-9F9B98090FD3}"/>
                </a:ext>
              </a:extLst>
            </p:cNvPr>
            <p:cNvSpPr>
              <a:spLocks noChangeShapeType="1"/>
            </p:cNvSpPr>
            <p:nvPr/>
          </p:nvSpPr>
          <p:spPr bwMode="auto">
            <a:xfrm>
              <a:off x="10344" y="6588"/>
              <a:ext cx="0" cy="780"/>
            </a:xfrm>
            <a:prstGeom prst="line">
              <a:avLst/>
            </a:prstGeom>
            <a:noFill/>
            <a:ln w="190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20">
              <a:extLst>
                <a:ext uri="{FF2B5EF4-FFF2-40B4-BE49-F238E27FC236}">
                  <a16:creationId xmlns:a16="http://schemas.microsoft.com/office/drawing/2014/main" id="{7113FA38-FD15-4B4D-8117-D93A1C36D45D}"/>
                </a:ext>
              </a:extLst>
            </p:cNvPr>
            <p:cNvSpPr>
              <a:spLocks noChangeArrowheads="1"/>
            </p:cNvSpPr>
            <p:nvPr/>
          </p:nvSpPr>
          <p:spPr bwMode="auto">
            <a:xfrm>
              <a:off x="9564" y="2310"/>
              <a:ext cx="1575"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知识源</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Line 19">
              <a:extLst>
                <a:ext uri="{FF2B5EF4-FFF2-40B4-BE49-F238E27FC236}">
                  <a16:creationId xmlns:a16="http://schemas.microsoft.com/office/drawing/2014/main" id="{312D181E-63A7-4284-8BC8-53F0C27E36F3}"/>
                </a:ext>
              </a:extLst>
            </p:cNvPr>
            <p:cNvSpPr>
              <a:spLocks noChangeShapeType="1"/>
            </p:cNvSpPr>
            <p:nvPr/>
          </p:nvSpPr>
          <p:spPr bwMode="auto">
            <a:xfrm>
              <a:off x="2268" y="5034"/>
              <a:ext cx="0" cy="9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Line 18">
              <a:extLst>
                <a:ext uri="{FF2B5EF4-FFF2-40B4-BE49-F238E27FC236}">
                  <a16:creationId xmlns:a16="http://schemas.microsoft.com/office/drawing/2014/main" id="{76775ED5-5909-40FC-B708-B4EBF50D60D0}"/>
                </a:ext>
              </a:extLst>
            </p:cNvPr>
            <p:cNvSpPr>
              <a:spLocks noChangeShapeType="1"/>
            </p:cNvSpPr>
            <p:nvPr/>
          </p:nvSpPr>
          <p:spPr bwMode="auto">
            <a:xfrm>
              <a:off x="6024" y="5496"/>
              <a:ext cx="5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7">
              <a:extLst>
                <a:ext uri="{FF2B5EF4-FFF2-40B4-BE49-F238E27FC236}">
                  <a16:creationId xmlns:a16="http://schemas.microsoft.com/office/drawing/2014/main" id="{E971385A-4270-4C3C-A6E5-15DC4AF5DA82}"/>
                </a:ext>
              </a:extLst>
            </p:cNvPr>
            <p:cNvSpPr>
              <a:spLocks noChangeShapeType="1"/>
            </p:cNvSpPr>
            <p:nvPr/>
          </p:nvSpPr>
          <p:spPr bwMode="auto">
            <a:xfrm>
              <a:off x="3684" y="8460"/>
              <a:ext cx="30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Line 16">
              <a:extLst>
                <a:ext uri="{FF2B5EF4-FFF2-40B4-BE49-F238E27FC236}">
                  <a16:creationId xmlns:a16="http://schemas.microsoft.com/office/drawing/2014/main" id="{7AFD6A7E-E77F-4288-B2F6-6F89E6C8CD80}"/>
                </a:ext>
              </a:extLst>
            </p:cNvPr>
            <p:cNvSpPr>
              <a:spLocks noChangeShapeType="1"/>
            </p:cNvSpPr>
            <p:nvPr/>
          </p:nvSpPr>
          <p:spPr bwMode="auto">
            <a:xfrm>
              <a:off x="8904" y="3468"/>
              <a:ext cx="720" cy="12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5">
              <a:extLst>
                <a:ext uri="{FF2B5EF4-FFF2-40B4-BE49-F238E27FC236}">
                  <a16:creationId xmlns:a16="http://schemas.microsoft.com/office/drawing/2014/main" id="{71DDE474-916F-41CF-B552-FCACD4BB9964}"/>
                </a:ext>
              </a:extLst>
            </p:cNvPr>
            <p:cNvSpPr>
              <a:spLocks noChangeShapeType="1"/>
            </p:cNvSpPr>
            <p:nvPr/>
          </p:nvSpPr>
          <p:spPr bwMode="auto">
            <a:xfrm>
              <a:off x="8904" y="5496"/>
              <a:ext cx="72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4">
              <a:extLst>
                <a:ext uri="{FF2B5EF4-FFF2-40B4-BE49-F238E27FC236}">
                  <a16:creationId xmlns:a16="http://schemas.microsoft.com/office/drawing/2014/main" id="{CB950D24-5417-4A85-813C-B4070D2E7F2B}"/>
                </a:ext>
              </a:extLst>
            </p:cNvPr>
            <p:cNvSpPr>
              <a:spLocks noChangeShapeType="1"/>
            </p:cNvSpPr>
            <p:nvPr/>
          </p:nvSpPr>
          <p:spPr bwMode="auto">
            <a:xfrm flipV="1">
              <a:off x="8904" y="6588"/>
              <a:ext cx="720" cy="156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3">
              <a:extLst>
                <a:ext uri="{FF2B5EF4-FFF2-40B4-BE49-F238E27FC236}">
                  <a16:creationId xmlns:a16="http://schemas.microsoft.com/office/drawing/2014/main" id="{C34CA5BB-7B06-47A9-ABFF-16AD54CF5A21}"/>
                </a:ext>
              </a:extLst>
            </p:cNvPr>
            <p:cNvSpPr>
              <a:spLocks noChangeShapeType="1"/>
            </p:cNvSpPr>
            <p:nvPr/>
          </p:nvSpPr>
          <p:spPr bwMode="auto">
            <a:xfrm>
              <a:off x="3504" y="3468"/>
              <a:ext cx="1440" cy="9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Line 12">
              <a:extLst>
                <a:ext uri="{FF2B5EF4-FFF2-40B4-BE49-F238E27FC236}">
                  <a16:creationId xmlns:a16="http://schemas.microsoft.com/office/drawing/2014/main" id="{8D6CF68D-CF61-4D6B-9D21-DA51B47696CC}"/>
                </a:ext>
              </a:extLst>
            </p:cNvPr>
            <p:cNvSpPr>
              <a:spLocks noChangeShapeType="1"/>
            </p:cNvSpPr>
            <p:nvPr/>
          </p:nvSpPr>
          <p:spPr bwMode="auto">
            <a:xfrm flipH="1">
              <a:off x="5304" y="3468"/>
              <a:ext cx="1260" cy="93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1">
              <a:extLst>
                <a:ext uri="{FF2B5EF4-FFF2-40B4-BE49-F238E27FC236}">
                  <a16:creationId xmlns:a16="http://schemas.microsoft.com/office/drawing/2014/main" id="{4CAB2DA7-4576-4937-ACD9-9C5739B46301}"/>
                </a:ext>
              </a:extLst>
            </p:cNvPr>
            <p:cNvSpPr>
              <a:spLocks noChangeShapeType="1"/>
            </p:cNvSpPr>
            <p:nvPr/>
          </p:nvSpPr>
          <p:spPr bwMode="auto">
            <a:xfrm flipV="1">
              <a:off x="3684" y="6900"/>
              <a:ext cx="1080" cy="124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Line 10">
              <a:extLst>
                <a:ext uri="{FF2B5EF4-FFF2-40B4-BE49-F238E27FC236}">
                  <a16:creationId xmlns:a16="http://schemas.microsoft.com/office/drawing/2014/main" id="{37864DDB-B248-4630-8AE8-975AC48E388C}"/>
                </a:ext>
              </a:extLst>
            </p:cNvPr>
            <p:cNvSpPr>
              <a:spLocks noChangeShapeType="1"/>
            </p:cNvSpPr>
            <p:nvPr/>
          </p:nvSpPr>
          <p:spPr bwMode="auto">
            <a:xfrm>
              <a:off x="5304" y="6900"/>
              <a:ext cx="1440" cy="109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4" name="Group 7">
              <a:extLst>
                <a:ext uri="{FF2B5EF4-FFF2-40B4-BE49-F238E27FC236}">
                  <a16:creationId xmlns:a16="http://schemas.microsoft.com/office/drawing/2014/main" id="{7A4FD19D-AE56-45B8-83D6-0D842925279B}"/>
                </a:ext>
              </a:extLst>
            </p:cNvPr>
            <p:cNvGrpSpPr>
              <a:grpSpLocks/>
            </p:cNvGrpSpPr>
            <p:nvPr/>
          </p:nvGrpSpPr>
          <p:grpSpPr bwMode="auto">
            <a:xfrm>
              <a:off x="6700" y="7524"/>
              <a:ext cx="2204" cy="1185"/>
              <a:chOff x="1290" y="11355"/>
              <a:chExt cx="2204" cy="1185"/>
            </a:xfrm>
          </p:grpSpPr>
          <p:sp>
            <p:nvSpPr>
              <p:cNvPr id="33" name="Rectangle 9">
                <a:extLst>
                  <a:ext uri="{FF2B5EF4-FFF2-40B4-BE49-F238E27FC236}">
                    <a16:creationId xmlns:a16="http://schemas.microsoft.com/office/drawing/2014/main" id="{0490CE8E-C277-44B8-B512-82E51675D497}"/>
                  </a:ext>
                </a:extLst>
              </p:cNvPr>
              <p:cNvSpPr>
                <a:spLocks noChangeArrowheads="1"/>
              </p:cNvSpPr>
              <p:nvPr/>
            </p:nvSpPr>
            <p:spPr bwMode="auto">
              <a:xfrm>
                <a:off x="1290" y="11355"/>
                <a:ext cx="2204" cy="1185"/>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Text Box 8">
                <a:extLst>
                  <a:ext uri="{FF2B5EF4-FFF2-40B4-BE49-F238E27FC236}">
                    <a16:creationId xmlns:a16="http://schemas.microsoft.com/office/drawing/2014/main" id="{FC81BD80-D8A1-4746-8F49-D6970C5516AB}"/>
                  </a:ext>
                </a:extLst>
              </p:cNvPr>
              <p:cNvSpPr txBox="1">
                <a:spLocks noChangeArrowheads="1"/>
              </p:cNvSpPr>
              <p:nvPr/>
            </p:nvSpPr>
            <p:spPr bwMode="auto">
              <a:xfrm>
                <a:off x="1442" y="11517"/>
                <a:ext cx="1890" cy="885"/>
              </a:xfrm>
              <a:prstGeom prst="rect">
                <a:avLst/>
              </a:prstGeom>
              <a:solidFill>
                <a:srgbClr val="FFFFFF"/>
              </a:solidFill>
              <a:ln w="190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解释器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nvGrpSpPr>
            <p:cNvPr id="27" name="Group 2">
              <a:extLst>
                <a:ext uri="{FF2B5EF4-FFF2-40B4-BE49-F238E27FC236}">
                  <a16:creationId xmlns:a16="http://schemas.microsoft.com/office/drawing/2014/main" id="{0B77A8F4-2C76-43E6-A8B5-FEBF7F6CADA1}"/>
                </a:ext>
              </a:extLst>
            </p:cNvPr>
            <p:cNvGrpSpPr>
              <a:grpSpLocks/>
            </p:cNvGrpSpPr>
            <p:nvPr/>
          </p:nvGrpSpPr>
          <p:grpSpPr bwMode="auto">
            <a:xfrm>
              <a:off x="4134" y="4404"/>
              <a:ext cx="1890" cy="2535"/>
              <a:chOff x="1244" y="3085"/>
              <a:chExt cx="1890" cy="2535"/>
            </a:xfrm>
          </p:grpSpPr>
          <p:sp>
            <p:nvSpPr>
              <p:cNvPr id="29" name="Rectangle 6">
                <a:extLst>
                  <a:ext uri="{FF2B5EF4-FFF2-40B4-BE49-F238E27FC236}">
                    <a16:creationId xmlns:a16="http://schemas.microsoft.com/office/drawing/2014/main" id="{C709FFBF-792E-4E2A-8673-D83C5EB22071}"/>
                  </a:ext>
                </a:extLst>
              </p:cNvPr>
              <p:cNvSpPr>
                <a:spLocks noChangeArrowheads="1"/>
              </p:cNvSpPr>
              <p:nvPr/>
            </p:nvSpPr>
            <p:spPr bwMode="auto">
              <a:xfrm>
                <a:off x="1244" y="3085"/>
                <a:ext cx="1890" cy="2535"/>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Text Box 5">
                <a:extLst>
                  <a:ext uri="{FF2B5EF4-FFF2-40B4-BE49-F238E27FC236}">
                    <a16:creationId xmlns:a16="http://schemas.microsoft.com/office/drawing/2014/main" id="{1705A6C7-4C30-4036-AB65-796B2B9757FF}"/>
                  </a:ext>
                </a:extLst>
              </p:cNvPr>
              <p:cNvSpPr txBox="1">
                <a:spLocks noChangeArrowheads="1"/>
              </p:cNvSpPr>
              <p:nvPr/>
            </p:nvSpPr>
            <p:spPr bwMode="auto">
              <a:xfrm>
                <a:off x="1395" y="3265"/>
                <a:ext cx="1620" cy="833"/>
              </a:xfrm>
              <a:prstGeom prst="rect">
                <a:avLst/>
              </a:prstGeom>
              <a:solidFill>
                <a:srgbClr val="FFFFFF"/>
              </a:solidFill>
              <a:ln w="190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rgbClr val="FF0000"/>
                    </a:solidFill>
                    <a:effectLst/>
                    <a:latin typeface="黑体" panose="02010609060101010101" pitchFamily="49" charset="-122"/>
                    <a:ea typeface="黑体" panose="02010609060101010101" pitchFamily="49" charset="-122"/>
                    <a:cs typeface="Times New Roman" panose="02020603050405020304" pitchFamily="18" charset="0"/>
                  </a:rPr>
                  <a:t>知识库</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1" name="Rectangle 4">
                <a:extLst>
                  <a:ext uri="{FF2B5EF4-FFF2-40B4-BE49-F238E27FC236}">
                    <a16:creationId xmlns:a16="http://schemas.microsoft.com/office/drawing/2014/main" id="{DF0AC4E0-76DA-40E1-8A56-626DDFB26C57}"/>
                  </a:ext>
                </a:extLst>
              </p:cNvPr>
              <p:cNvSpPr>
                <a:spLocks noChangeArrowheads="1"/>
              </p:cNvSpPr>
              <p:nvPr/>
            </p:nvSpPr>
            <p:spPr bwMode="auto">
              <a:xfrm>
                <a:off x="1449" y="3786"/>
                <a:ext cx="1470" cy="7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事实</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2" name="Rectangle 3">
                <a:extLst>
                  <a:ext uri="{FF2B5EF4-FFF2-40B4-BE49-F238E27FC236}">
                    <a16:creationId xmlns:a16="http://schemas.microsoft.com/office/drawing/2014/main" id="{270CE520-94FD-4CA2-BBCC-9A9D674F4226}"/>
                  </a:ext>
                </a:extLst>
              </p:cNvPr>
              <p:cNvSpPr>
                <a:spLocks noChangeArrowheads="1"/>
              </p:cNvSpPr>
              <p:nvPr/>
            </p:nvSpPr>
            <p:spPr bwMode="auto">
              <a:xfrm>
                <a:off x="1449" y="4566"/>
                <a:ext cx="1470" cy="78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规则</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grpSp>
      <p:sp>
        <p:nvSpPr>
          <p:cNvPr id="51" name="Rectangle 63">
            <a:extLst>
              <a:ext uri="{FF2B5EF4-FFF2-40B4-BE49-F238E27FC236}">
                <a16:creationId xmlns:a16="http://schemas.microsoft.com/office/drawing/2014/main" id="{B52A4EE3-A572-43C9-948C-438F6DB88558}"/>
              </a:ext>
            </a:extLst>
          </p:cNvPr>
          <p:cNvSpPr>
            <a:spLocks noChangeArrowheads="1"/>
          </p:cNvSpPr>
          <p:nvPr/>
        </p:nvSpPr>
        <p:spPr bwMode="auto">
          <a:xfrm>
            <a:off x="152400" y="609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70011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8.</a:t>
            </a:r>
            <a:r>
              <a:rPr lang="zh-CN" altLang="en-US" sz="4400" b="1" dirty="0">
                <a:solidFill>
                  <a:srgbClr val="0000FF"/>
                </a:solidFill>
                <a:effectLst/>
                <a:latin typeface="黑体" panose="02010609060101010101" pitchFamily="49" charset="-122"/>
                <a:ea typeface="黑体" panose="02010609060101010101" pitchFamily="49" charset="-122"/>
              </a:rPr>
              <a:t>一个基于规则的专家系统的体系结构</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fontScale="55000" lnSpcReduction="20000"/>
          </a:bodyPr>
          <a:lstStyle/>
          <a:p>
            <a:pPr marL="0" indent="0" algn="just">
              <a:lnSpc>
                <a:spcPct val="150000"/>
              </a:lnSpc>
              <a:buNone/>
            </a:pP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1</a:t>
            </a:r>
            <a:r>
              <a:rPr lang="zh-CN" altLang="en-US" sz="3600" b="1" dirty="0">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黑板</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Black Board, BB</a:t>
            </a:r>
            <a:r>
              <a:rPr lang="zh-CN" altLang="en-US" sz="3600" b="1" dirty="0">
                <a:latin typeface="微软雅黑" panose="020B0503020204020204" pitchFamily="34" charset="-122"/>
                <a:ea typeface="微软雅黑" panose="020B0503020204020204" pitchFamily="34" charset="-122"/>
              </a:rPr>
              <a:t>）：用来</a:t>
            </a:r>
            <a:r>
              <a:rPr lang="zh-CN" altLang="en-US" sz="3600" b="1" dirty="0">
                <a:solidFill>
                  <a:srgbClr val="FF0000"/>
                </a:solidFill>
                <a:latin typeface="微软雅黑" panose="020B0503020204020204" pitchFamily="34" charset="-122"/>
                <a:ea typeface="微软雅黑" panose="020B0503020204020204" pitchFamily="34" charset="-122"/>
              </a:rPr>
              <a:t>记录</a:t>
            </a:r>
            <a:r>
              <a:rPr lang="zh-CN" altLang="en-US" sz="3600" b="1" dirty="0">
                <a:latin typeface="微软雅黑" panose="020B0503020204020204" pitchFamily="34" charset="-122"/>
                <a:ea typeface="微软雅黑" panose="020B0503020204020204" pitchFamily="34" charset="-122"/>
              </a:rPr>
              <a:t>系统推理过程中用到的控制信息、中间假设、中间结果的数据基。</a:t>
            </a:r>
          </a:p>
          <a:p>
            <a:pPr algn="just">
              <a:lnSpc>
                <a:spcPct val="150000"/>
              </a:lnSpc>
            </a:pPr>
            <a:r>
              <a:rPr lang="zh-CN" altLang="en-US" sz="3600" b="1" dirty="0">
                <a:latin typeface="微软雅黑" panose="020B0503020204020204" pitchFamily="34" charset="-122"/>
                <a:ea typeface="微软雅黑" panose="020B0503020204020204" pitchFamily="34" charset="-122"/>
              </a:rPr>
              <a:t>规划区：纪录对当前问题总的处理规划、目标、问题背景和问题当前状态 ；</a:t>
            </a:r>
          </a:p>
          <a:p>
            <a:pPr algn="just">
              <a:lnSpc>
                <a:spcPct val="150000"/>
              </a:lnSpc>
            </a:pPr>
            <a:r>
              <a:rPr lang="zh-CN" altLang="en-US" sz="3600" b="1" dirty="0">
                <a:latin typeface="微软雅黑" panose="020B0503020204020204" pitchFamily="34" charset="-122"/>
                <a:ea typeface="微软雅黑" panose="020B0503020204020204" pitchFamily="34" charset="-122"/>
              </a:rPr>
              <a:t>议程区：纪录了一些待执行的动作；</a:t>
            </a:r>
          </a:p>
          <a:p>
            <a:pPr algn="just">
              <a:lnSpc>
                <a:spcPct val="150000"/>
              </a:lnSpc>
            </a:pPr>
            <a:r>
              <a:rPr lang="zh-CN" altLang="en-US" sz="3600" b="1" dirty="0">
                <a:latin typeface="微软雅黑" panose="020B0503020204020204" pitchFamily="34" charset="-122"/>
                <a:ea typeface="微软雅黑" panose="020B0503020204020204" pitchFamily="34" charset="-122"/>
              </a:rPr>
              <a:t>中间解区：纪录了目前系统产生的中间结果、中间假设。</a:t>
            </a:r>
          </a:p>
          <a:p>
            <a:pPr marL="0" indent="0" algn="just">
              <a:lnSpc>
                <a:spcPct val="150000"/>
              </a:lnSpc>
              <a:buNone/>
            </a:pP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2</a:t>
            </a:r>
            <a:r>
              <a:rPr lang="zh-CN" altLang="en-US" sz="3600" b="1" dirty="0">
                <a:latin typeface="微软雅黑" panose="020B0503020204020204" pitchFamily="34" charset="-122"/>
                <a:ea typeface="微软雅黑" panose="020B0503020204020204" pitchFamily="34" charset="-122"/>
              </a:rPr>
              <a:t>）</a:t>
            </a:r>
            <a:r>
              <a:rPr lang="zh-CN" altLang="en-US" sz="3600" b="1" dirty="0">
                <a:solidFill>
                  <a:srgbClr val="C00000"/>
                </a:solidFill>
                <a:latin typeface="微软雅黑" panose="020B0503020204020204" pitchFamily="34" charset="-122"/>
                <a:ea typeface="微软雅黑" panose="020B0503020204020204" pitchFamily="34" charset="-122"/>
              </a:rPr>
              <a:t>推理机</a:t>
            </a:r>
            <a:r>
              <a:rPr lang="zh-CN" altLang="en-US" sz="3600" b="1" dirty="0">
                <a:latin typeface="微软雅黑" panose="020B0503020204020204" pitchFamily="34" charset="-122"/>
                <a:ea typeface="微软雅黑" panose="020B0503020204020204" pitchFamily="34" charset="-122"/>
              </a:rPr>
              <a:t>（</a:t>
            </a:r>
            <a:r>
              <a:rPr lang="en-US" altLang="zh-CN" sz="3600" b="1" dirty="0">
                <a:latin typeface="微软雅黑" panose="020B0503020204020204" pitchFamily="34" charset="-122"/>
                <a:ea typeface="微软雅黑" panose="020B0503020204020204" pitchFamily="34" charset="-122"/>
              </a:rPr>
              <a:t>Inference Engine</a:t>
            </a:r>
            <a:r>
              <a:rPr lang="zh-CN" altLang="en-US" sz="3600" b="1" dirty="0">
                <a:latin typeface="微软雅黑" panose="020B0503020204020204" pitchFamily="34" charset="-122"/>
                <a:ea typeface="微软雅黑" panose="020B0503020204020204" pitchFamily="34" charset="-122"/>
              </a:rPr>
              <a:t>）：正向推理、反向推理和混合推理</a:t>
            </a:r>
          </a:p>
          <a:p>
            <a:pPr algn="just">
              <a:lnSpc>
                <a:spcPct val="150000"/>
              </a:lnSpc>
            </a:pPr>
            <a:r>
              <a:rPr lang="zh-CN" altLang="en-US" sz="3600" b="1" dirty="0">
                <a:latin typeface="微软雅黑" panose="020B0503020204020204" pitchFamily="34" charset="-122"/>
                <a:ea typeface="微软雅黑" panose="020B0503020204020204" pitchFamily="34" charset="-122"/>
              </a:rPr>
              <a:t>调度器：从议程区中选择下一次要执行的动作；</a:t>
            </a:r>
          </a:p>
          <a:p>
            <a:pPr algn="just">
              <a:lnSpc>
                <a:spcPct val="150000"/>
              </a:lnSpc>
            </a:pPr>
            <a:r>
              <a:rPr lang="zh-CN" altLang="en-US" sz="3600" b="1" dirty="0">
                <a:latin typeface="微软雅黑" panose="020B0503020204020204" pitchFamily="34" charset="-122"/>
                <a:ea typeface="微软雅黑" panose="020B0503020204020204" pitchFamily="34" charset="-122"/>
              </a:rPr>
              <a:t>执行器：根据</a:t>
            </a:r>
            <a:r>
              <a:rPr lang="en-US" altLang="zh-CN" sz="3600" b="1" dirty="0">
                <a:latin typeface="微软雅黑" panose="020B0503020204020204" pitchFamily="34" charset="-122"/>
                <a:ea typeface="微软雅黑" panose="020B0503020204020204" pitchFamily="34" charset="-122"/>
              </a:rPr>
              <a:t>KB</a:t>
            </a:r>
            <a:r>
              <a:rPr lang="zh-CN" altLang="en-US" sz="3600" b="1" dirty="0">
                <a:latin typeface="微软雅黑" panose="020B0503020204020204" pitchFamily="34" charset="-122"/>
                <a:ea typeface="微软雅黑" panose="020B0503020204020204" pitchFamily="34" charset="-122"/>
              </a:rPr>
              <a:t>中的规定，执行调度器选择的动作；</a:t>
            </a:r>
          </a:p>
          <a:p>
            <a:pPr algn="just">
              <a:lnSpc>
                <a:spcPct val="150000"/>
              </a:lnSpc>
            </a:pPr>
            <a:r>
              <a:rPr lang="zh-CN" altLang="en-US" sz="3600" b="1" dirty="0">
                <a:latin typeface="微软雅黑" panose="020B0503020204020204" pitchFamily="34" charset="-122"/>
                <a:ea typeface="微软雅黑" panose="020B0503020204020204" pitchFamily="34" charset="-122"/>
              </a:rPr>
              <a:t>一致性协调器：对执行器新得到的假设做似然性修正</a:t>
            </a:r>
            <a:r>
              <a:rPr lang="zh-CN" altLang="en-US" sz="3600" dirty="0">
                <a:latin typeface="微软雅黑" panose="020B0503020204020204" pitchFamily="34" charset="-122"/>
                <a:ea typeface="微软雅黑" panose="020B0503020204020204" pitchFamily="34" charset="-122"/>
              </a:rPr>
              <a:t>。</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5C9A2210-1177-465E-A4D2-52DEA6187050}"/>
              </a:ext>
            </a:extLst>
          </p:cNvPr>
          <p:cNvPicPr>
            <a:picLocks noChangeAspect="1"/>
          </p:cNvPicPr>
          <p:nvPr/>
        </p:nvPicPr>
        <p:blipFill>
          <a:blip r:embed="rId2"/>
          <a:stretch>
            <a:fillRect/>
          </a:stretch>
        </p:blipFill>
        <p:spPr>
          <a:xfrm>
            <a:off x="8172450" y="4483642"/>
            <a:ext cx="3546428" cy="2160045"/>
          </a:xfrm>
          <a:prstGeom prst="rect">
            <a:avLst/>
          </a:prstGeom>
        </p:spPr>
      </p:pic>
    </p:spTree>
    <p:extLst>
      <p:ext uri="{BB962C8B-B14F-4D97-AF65-F5344CB8AC3E}">
        <p14:creationId xmlns:p14="http://schemas.microsoft.com/office/powerpoint/2010/main" val="3666366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8.</a:t>
            </a:r>
            <a:r>
              <a:rPr lang="zh-CN" altLang="en-US" sz="4400" b="1" dirty="0">
                <a:solidFill>
                  <a:srgbClr val="0000FF"/>
                </a:solidFill>
                <a:effectLst/>
                <a:latin typeface="黑体" panose="02010609060101010101" pitchFamily="49" charset="-122"/>
                <a:ea typeface="黑体" panose="02010609060101010101" pitchFamily="49" charset="-122"/>
              </a:rPr>
              <a:t>一个基于规则的专家系统的体系结构</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943125" cy="4851726"/>
          </a:xfrm>
        </p:spPr>
        <p:txBody>
          <a:bodyPr>
            <a:normAutofit/>
          </a:bodyPr>
          <a:lstStyle/>
          <a:p>
            <a:pPr marL="0" indent="0" algn="just">
              <a:lnSpc>
                <a:spcPct val="150000"/>
              </a:lnSpc>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知识获取工具</a:t>
            </a:r>
            <a:r>
              <a:rPr lang="zh-CN" altLang="en-US" sz="2400" b="1" dirty="0">
                <a:latin typeface="微软雅黑" panose="020B0503020204020204" pitchFamily="34" charset="-122"/>
                <a:ea typeface="微软雅黑" panose="020B0503020204020204" pitchFamily="34" charset="-122"/>
              </a:rPr>
              <a:t>：目标是 全面 </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精确 （</a:t>
            </a:r>
            <a:r>
              <a:rPr lang="en-US" altLang="zh-CN" sz="2400" b="1" dirty="0">
                <a:latin typeface="微软雅黑" panose="020B0503020204020204" pitchFamily="34" charset="-122"/>
                <a:ea typeface="微软雅黑" panose="020B0503020204020204" pitchFamily="34" charset="-122"/>
              </a:rPr>
              <a:t>ES</a:t>
            </a:r>
            <a:r>
              <a:rPr lang="zh-CN" altLang="en-US" sz="2400" b="1" dirty="0">
                <a:latin typeface="微软雅黑" panose="020B0503020204020204" pitchFamily="34" charset="-122"/>
                <a:ea typeface="微软雅黑" panose="020B0503020204020204" pitchFamily="34" charset="-122"/>
              </a:rPr>
              <a:t>建造的瓶颈）</a:t>
            </a:r>
          </a:p>
          <a:p>
            <a:pPr algn="just">
              <a:lnSpc>
                <a:spcPct val="150000"/>
              </a:lnSpc>
            </a:pPr>
            <a:r>
              <a:rPr lang="zh-CN" altLang="en-US" sz="2400" b="1" dirty="0">
                <a:latin typeface="微软雅黑" panose="020B0503020204020204" pitchFamily="34" charset="-122"/>
                <a:ea typeface="微软雅黑" panose="020B0503020204020204" pitchFamily="34" charset="-122"/>
              </a:rPr>
              <a:t>非正式会谈：知识工程师与领域专家协作收集知识；</a:t>
            </a:r>
          </a:p>
          <a:p>
            <a:pPr algn="just">
              <a:lnSpc>
                <a:spcPct val="150000"/>
              </a:lnSpc>
            </a:pPr>
            <a:r>
              <a:rPr lang="zh-CN" altLang="en-US" sz="2400" b="1" dirty="0">
                <a:latin typeface="微软雅黑" panose="020B0503020204020204" pitchFamily="34" charset="-122"/>
                <a:ea typeface="微软雅黑" panose="020B0503020204020204" pitchFamily="34" charset="-122"/>
              </a:rPr>
              <a:t>全自动工具：机器学习、数据挖掘、机器归纳</a:t>
            </a:r>
          </a:p>
          <a:p>
            <a:pPr algn="just">
              <a:lnSpc>
                <a:spcPct val="150000"/>
              </a:lnSpc>
            </a:pPr>
            <a:r>
              <a:rPr lang="zh-CN" altLang="en-US" sz="2400" b="1" dirty="0">
                <a:latin typeface="微软雅黑" panose="020B0503020204020204" pitchFamily="34" charset="-122"/>
                <a:ea typeface="微软雅黑" panose="020B0503020204020204" pitchFamily="34" charset="-122"/>
              </a:rPr>
              <a:t>辅助工具：知识编辑录入、求精、一致性、完备性检测</a:t>
            </a:r>
          </a:p>
          <a:p>
            <a:pPr marL="0" indent="0" algn="just">
              <a:lnSpc>
                <a:spcPct val="150000"/>
              </a:lnSpc>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解释器：</a:t>
            </a:r>
            <a:r>
              <a:rPr lang="zh-CN" altLang="en-US" sz="2400" b="1" dirty="0">
                <a:latin typeface="微软雅黑" panose="020B0503020204020204" pitchFamily="34" charset="-122"/>
                <a:ea typeface="微软雅黑" panose="020B0503020204020204" pitchFamily="34" charset="-122"/>
              </a:rPr>
              <a:t>对推理的结论给出合理的解释。</a:t>
            </a:r>
            <a:endParaRPr lang="en-US" altLang="zh-CN" sz="2400" b="1" dirty="0">
              <a:latin typeface="微软雅黑" panose="020B0503020204020204" pitchFamily="34" charset="-122"/>
              <a:ea typeface="微软雅黑" panose="020B0503020204020204" pitchFamily="34" charset="-122"/>
            </a:endParaRPr>
          </a:p>
          <a:p>
            <a:pPr algn="just">
              <a:lnSpc>
                <a:spcPct val="150000"/>
              </a:lnSpc>
            </a:pPr>
            <a:r>
              <a:rPr lang="zh-CN" altLang="en-US" sz="2400" b="1" dirty="0">
                <a:latin typeface="微软雅黑" panose="020B0503020204020204" pitchFamily="34" charset="-122"/>
                <a:ea typeface="微软雅黑" panose="020B0503020204020204" pitchFamily="34" charset="-122"/>
              </a:rPr>
              <a:t>执行追踪法、预制文本法、策略解释法</a:t>
            </a:r>
            <a:endParaRPr lang="en-US" altLang="zh-CN" sz="2400" b="1" dirty="0">
              <a:latin typeface="微软雅黑" panose="020B0503020204020204" pitchFamily="34" charset="-122"/>
              <a:ea typeface="微软雅黑" panose="020B0503020204020204" pitchFamily="34" charset="-122"/>
            </a:endParaRPr>
          </a:p>
          <a:p>
            <a:pPr marL="0" indent="0" algn="just">
              <a:lnSpc>
                <a:spcPct val="150000"/>
              </a:lnSpc>
              <a:spcBef>
                <a:spcPts val="0"/>
              </a:spcBef>
              <a:buNone/>
            </a:pP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自动程序员解释法。</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D0D025A0-DEF0-4E2C-894E-7C46AAF4DD88}"/>
              </a:ext>
            </a:extLst>
          </p:cNvPr>
          <p:cNvPicPr>
            <a:picLocks noChangeAspect="1"/>
          </p:cNvPicPr>
          <p:nvPr/>
        </p:nvPicPr>
        <p:blipFill>
          <a:blip r:embed="rId3"/>
          <a:stretch>
            <a:fillRect/>
          </a:stretch>
        </p:blipFill>
        <p:spPr>
          <a:xfrm>
            <a:off x="8172450" y="4483642"/>
            <a:ext cx="3546428" cy="2160045"/>
          </a:xfrm>
          <a:prstGeom prst="rect">
            <a:avLst/>
          </a:prstGeom>
        </p:spPr>
      </p:pic>
    </p:spTree>
    <p:extLst>
      <p:ext uri="{BB962C8B-B14F-4D97-AF65-F5344CB8AC3E}">
        <p14:creationId xmlns:p14="http://schemas.microsoft.com/office/powerpoint/2010/main" val="1135077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8.</a:t>
            </a:r>
            <a:r>
              <a:rPr lang="zh-CN" altLang="en-US" sz="4400" b="1" dirty="0">
                <a:solidFill>
                  <a:srgbClr val="0000FF"/>
                </a:solidFill>
                <a:effectLst/>
                <a:latin typeface="黑体" panose="02010609060101010101" pitchFamily="49" charset="-122"/>
                <a:ea typeface="黑体" panose="02010609060101010101" pitchFamily="49" charset="-122"/>
              </a:rPr>
              <a:t>一个基于规则的专家系统的体系结构</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marL="0" indent="0" algn="just">
              <a:lnSpc>
                <a:spcPct val="150000"/>
              </a:lnSpc>
              <a:spcBef>
                <a:spcPts val="600"/>
              </a:spcBef>
              <a:buNone/>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人机接口</a:t>
            </a:r>
            <a:r>
              <a:rPr lang="zh-CN" altLang="en-US" sz="2400" b="1" dirty="0">
                <a:latin typeface="微软雅黑" panose="020B0503020204020204" pitchFamily="34" charset="-122"/>
                <a:ea typeface="微软雅黑" panose="020B0503020204020204" pitchFamily="34" charset="-122"/>
              </a:rPr>
              <a:t>：实现不同用户与专家系统之间的通信机制</a:t>
            </a:r>
          </a:p>
          <a:p>
            <a:pPr marL="0" indent="0" algn="just">
              <a:lnSpc>
                <a:spcPct val="150000"/>
              </a:lnSpc>
              <a:spcBef>
                <a:spcPts val="600"/>
              </a:spcBef>
              <a:buNone/>
            </a:pPr>
            <a:r>
              <a:rPr lang="zh-CN" altLang="en-US" sz="2400" b="1" dirty="0">
                <a:solidFill>
                  <a:srgbClr val="0000FF"/>
                </a:solidFill>
                <a:latin typeface="微软雅黑" panose="020B0503020204020204" pitchFamily="34" charset="-122"/>
                <a:ea typeface="微软雅黑" panose="020B0503020204020204" pitchFamily="34" charset="-122"/>
              </a:rPr>
              <a:t>        设计要求：友好</a:t>
            </a:r>
          </a:p>
          <a:p>
            <a:pPr algn="just">
              <a:lnSpc>
                <a:spcPct val="150000"/>
              </a:lnSpc>
              <a:spcBef>
                <a:spcPts val="600"/>
              </a:spcBef>
            </a:pPr>
            <a:r>
              <a:rPr lang="zh-CN" altLang="en-US" sz="2400" b="1" dirty="0">
                <a:latin typeface="微软雅黑" panose="020B0503020204020204" pitchFamily="34" charset="-122"/>
                <a:ea typeface="微软雅黑" panose="020B0503020204020204" pitchFamily="34" charset="-122"/>
              </a:rPr>
              <a:t>用户适应类（最低级）：用户适应系统</a:t>
            </a:r>
          </a:p>
          <a:p>
            <a:pPr algn="just">
              <a:lnSpc>
                <a:spcPct val="150000"/>
              </a:lnSpc>
              <a:spcBef>
                <a:spcPts val="600"/>
              </a:spcBef>
            </a:pPr>
            <a:r>
              <a:rPr lang="zh-CN" altLang="en-US" sz="2400" b="1" dirty="0">
                <a:latin typeface="微软雅黑" panose="020B0503020204020204" pitchFamily="34" charset="-122"/>
                <a:ea typeface="微软雅黑" panose="020B0503020204020204" pitchFamily="34" charset="-122"/>
              </a:rPr>
              <a:t>系统适应类（最高级）：系统适应用户（个性化）</a:t>
            </a:r>
          </a:p>
          <a:p>
            <a:pPr algn="just">
              <a:lnSpc>
                <a:spcPct val="150000"/>
              </a:lnSpc>
              <a:spcBef>
                <a:spcPts val="600"/>
              </a:spcBef>
            </a:pPr>
            <a:r>
              <a:rPr lang="zh-CN" altLang="en-US" sz="2400" b="1" dirty="0">
                <a:latin typeface="微软雅黑" panose="020B0503020204020204" pitchFamily="34" charset="-122"/>
                <a:ea typeface="微软雅黑" panose="020B0503020204020204" pitchFamily="34" charset="-122"/>
              </a:rPr>
              <a:t>混合适应类（中间级）：部分用户适应系统，部分系统适应用户</a:t>
            </a:r>
          </a:p>
          <a:p>
            <a:pPr marL="0" indent="0" algn="just">
              <a:lnSpc>
                <a:spcPct val="150000"/>
              </a:lnSpc>
              <a:buNone/>
            </a:pPr>
            <a:endParaRPr lang="zh-CN" altLang="en-US" sz="36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5AAD99B-5E37-4BB2-97F2-EC7FB7697003}"/>
              </a:ext>
            </a:extLst>
          </p:cNvPr>
          <p:cNvPicPr>
            <a:picLocks noChangeAspect="1"/>
          </p:cNvPicPr>
          <p:nvPr/>
        </p:nvPicPr>
        <p:blipFill>
          <a:blip r:embed="rId3"/>
          <a:stretch>
            <a:fillRect/>
          </a:stretch>
        </p:blipFill>
        <p:spPr>
          <a:xfrm>
            <a:off x="8215312" y="4540792"/>
            <a:ext cx="3546428" cy="2160045"/>
          </a:xfrm>
          <a:prstGeom prst="rect">
            <a:avLst/>
          </a:prstGeom>
        </p:spPr>
      </p:pic>
    </p:spTree>
    <p:extLst>
      <p:ext uri="{BB962C8B-B14F-4D97-AF65-F5344CB8AC3E}">
        <p14:creationId xmlns:p14="http://schemas.microsoft.com/office/powerpoint/2010/main" val="419110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知识工程的</a:t>
            </a:r>
            <a:r>
              <a:rPr lang="zh-CN" altLang="en-US" sz="4400" b="1" dirty="0">
                <a:solidFill>
                  <a:srgbClr val="C00000"/>
                </a:solidFill>
                <a:effectLst/>
                <a:latin typeface="黑体" panose="02010609060101010101" pitchFamily="49" charset="-122"/>
                <a:ea typeface="黑体" panose="02010609060101010101" pitchFamily="49" charset="-122"/>
              </a:rPr>
              <a:t>含义</a:t>
            </a:r>
            <a:r>
              <a:rPr lang="zh-CN" altLang="en-US" sz="4400" b="1" dirty="0">
                <a:solidFill>
                  <a:srgbClr val="0000FF"/>
                </a:solidFill>
                <a:effectLst/>
                <a:latin typeface="黑体" panose="02010609060101010101" pitchFamily="49" charset="-122"/>
                <a:ea typeface="黑体" panose="02010609060101010101" pitchFamily="49" charset="-122"/>
              </a:rPr>
              <a:t>和发展</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p:txBody>
          <a:bodyPr>
            <a:normAutofit fontScale="92500" lnSpcReduction="10000"/>
          </a:bodyPr>
          <a:lstStyle/>
          <a:p>
            <a:pPr algn="just">
              <a:lnSpc>
                <a:spcPct val="150000"/>
              </a:lnSpc>
            </a:pPr>
            <a:r>
              <a:rPr lang="zh-CN" altLang="en-US" sz="2400" b="1" dirty="0">
                <a:solidFill>
                  <a:srgbClr val="000000"/>
                </a:solidFill>
                <a:effectLst/>
                <a:latin typeface="微软雅黑" panose="020B0503020204020204" pitchFamily="34" charset="-122"/>
                <a:ea typeface="微软雅黑" panose="020B0503020204020204" pitchFamily="34" charset="-122"/>
              </a:rPr>
              <a:t>知识工程（</a:t>
            </a:r>
            <a:r>
              <a:rPr lang="en-US" altLang="zh-CN" sz="2400" b="1" dirty="0">
                <a:solidFill>
                  <a:srgbClr val="000000"/>
                </a:solidFill>
                <a:effectLst/>
                <a:latin typeface="微软雅黑" panose="020B0503020204020204" pitchFamily="34" charset="-122"/>
                <a:ea typeface="微软雅黑" panose="020B0503020204020204" pitchFamily="34" charset="-122"/>
              </a:rPr>
              <a:t>Knowledge Engineering</a:t>
            </a:r>
            <a:r>
              <a:rPr lang="zh-CN" altLang="en-US" sz="2400" b="1" dirty="0">
                <a:solidFill>
                  <a:srgbClr val="000000"/>
                </a:solidFill>
                <a:effectLst/>
                <a:latin typeface="微软雅黑" panose="020B0503020204020204" pitchFamily="34" charset="-122"/>
                <a:ea typeface="微软雅黑" panose="020B0503020204020204" pitchFamily="34" charset="-122"/>
              </a:rPr>
              <a:t>，</a:t>
            </a:r>
            <a:r>
              <a:rPr lang="en-US" altLang="zh-CN" sz="2400" b="1" dirty="0" err="1">
                <a:solidFill>
                  <a:srgbClr val="000000"/>
                </a:solidFill>
                <a:effectLst/>
                <a:latin typeface="微软雅黑" panose="020B0503020204020204" pitchFamily="34" charset="-122"/>
                <a:ea typeface="微软雅黑" panose="020B0503020204020204" pitchFamily="34" charset="-122"/>
              </a:rPr>
              <a:t>KE</a:t>
            </a:r>
            <a:r>
              <a:rPr lang="zh-CN" altLang="en-US" sz="2400" b="1" dirty="0">
                <a:solidFill>
                  <a:srgbClr val="000000"/>
                </a:solidFill>
                <a:effectLst/>
                <a:latin typeface="微软雅黑" panose="020B0503020204020204" pitchFamily="34" charset="-122"/>
                <a:ea typeface="微软雅黑" panose="020B0503020204020204" pitchFamily="34" charset="-122"/>
              </a:rPr>
              <a:t>）是研究如何运用</a:t>
            </a:r>
            <a:r>
              <a:rPr lang="zh-CN" altLang="en-US" sz="2400" b="1" dirty="0">
                <a:solidFill>
                  <a:srgbClr val="C00000"/>
                </a:solidFill>
                <a:effectLst/>
                <a:latin typeface="微软雅黑" panose="020B0503020204020204" pitchFamily="34" charset="-122"/>
                <a:ea typeface="微软雅黑" panose="020B0503020204020204" pitchFamily="34" charset="-122"/>
              </a:rPr>
              <a:t>人工智能</a:t>
            </a:r>
            <a:r>
              <a:rPr lang="zh-CN" altLang="en-US" sz="2400" b="1" dirty="0">
                <a:solidFill>
                  <a:srgbClr val="000000"/>
                </a:solidFill>
                <a:effectLst/>
                <a:latin typeface="微软雅黑" panose="020B0503020204020204" pitchFamily="34" charset="-122"/>
                <a:ea typeface="微软雅黑" panose="020B0503020204020204" pitchFamily="34" charset="-122"/>
              </a:rPr>
              <a:t>（</a:t>
            </a:r>
            <a:r>
              <a:rPr lang="en-US" altLang="zh-CN" sz="2400" b="1" dirty="0">
                <a:solidFill>
                  <a:srgbClr val="000000"/>
                </a:solidFill>
                <a:effectLst/>
                <a:latin typeface="微软雅黑" panose="020B0503020204020204" pitchFamily="34" charset="-122"/>
                <a:ea typeface="微软雅黑" panose="020B0503020204020204" pitchFamily="34" charset="-122"/>
              </a:rPr>
              <a:t>Artificial Intelligence</a:t>
            </a:r>
            <a:r>
              <a:rPr lang="zh-CN" altLang="en-US" sz="2400" b="1" dirty="0">
                <a:solidFill>
                  <a:srgbClr val="000000"/>
                </a:solidFill>
                <a:effectLst/>
                <a:latin typeface="微软雅黑" panose="020B0503020204020204" pitchFamily="34" charset="-122"/>
                <a:ea typeface="微软雅黑" panose="020B0503020204020204" pitchFamily="34" charset="-122"/>
              </a:rPr>
              <a:t>，</a:t>
            </a:r>
            <a:r>
              <a:rPr lang="en-US" altLang="zh-CN" sz="2400" b="1" dirty="0">
                <a:solidFill>
                  <a:srgbClr val="000000"/>
                </a:solidFill>
                <a:effectLst/>
                <a:latin typeface="微软雅黑" panose="020B0503020204020204" pitchFamily="34" charset="-122"/>
                <a:ea typeface="微软雅黑" panose="020B0503020204020204" pitchFamily="34" charset="-122"/>
              </a:rPr>
              <a:t>AI</a:t>
            </a:r>
            <a:r>
              <a:rPr lang="zh-CN" altLang="en-US" sz="2400" b="1" dirty="0">
                <a:solidFill>
                  <a:srgbClr val="000000"/>
                </a:solidFill>
                <a:effectLst/>
                <a:latin typeface="微软雅黑" panose="020B0503020204020204" pitchFamily="34" charset="-122"/>
                <a:ea typeface="微软雅黑" panose="020B0503020204020204" pitchFamily="34" charset="-122"/>
              </a:rPr>
              <a:t>）的方法和技术建造</a:t>
            </a:r>
            <a:r>
              <a:rPr lang="zh-CN" altLang="en-US" sz="2400" b="1" dirty="0">
                <a:solidFill>
                  <a:srgbClr val="C00000"/>
                </a:solidFill>
                <a:effectLst/>
                <a:latin typeface="微软雅黑" panose="020B0503020204020204" pitchFamily="34" charset="-122"/>
                <a:ea typeface="微软雅黑" panose="020B0503020204020204" pitchFamily="34" charset="-122"/>
              </a:rPr>
              <a:t>专家系统</a:t>
            </a:r>
            <a:r>
              <a:rPr lang="zh-CN" altLang="en-US" sz="2400" b="1" dirty="0">
                <a:solidFill>
                  <a:srgbClr val="000000"/>
                </a:solidFill>
                <a:effectLst/>
                <a:latin typeface="微软雅黑" panose="020B0503020204020204" pitchFamily="34" charset="-122"/>
                <a:ea typeface="微软雅黑" panose="020B0503020204020204" pitchFamily="34" charset="-122"/>
              </a:rPr>
              <a:t>（</a:t>
            </a:r>
            <a:r>
              <a:rPr lang="en-US" altLang="zh-CN" sz="2400" b="1" dirty="0">
                <a:solidFill>
                  <a:srgbClr val="000000"/>
                </a:solidFill>
                <a:effectLst/>
                <a:latin typeface="微软雅黑" panose="020B0503020204020204" pitchFamily="34" charset="-122"/>
                <a:ea typeface="微软雅黑" panose="020B0503020204020204" pitchFamily="34" charset="-122"/>
              </a:rPr>
              <a:t>Expert System, ES</a:t>
            </a:r>
            <a:r>
              <a:rPr lang="zh-CN" altLang="en-US" sz="2400" b="1" dirty="0">
                <a:solidFill>
                  <a:srgbClr val="000000"/>
                </a:solidFill>
                <a:effectLst/>
                <a:latin typeface="微软雅黑" panose="020B0503020204020204" pitchFamily="34" charset="-122"/>
                <a:ea typeface="微软雅黑" panose="020B0503020204020204" pitchFamily="34" charset="-122"/>
              </a:rPr>
              <a:t>）的一门工程性学科。 </a:t>
            </a:r>
            <a:endParaRPr lang="zh-CN" altLang="en-US" sz="1600" dirty="0">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000000"/>
                </a:solidFill>
                <a:effectLst/>
                <a:latin typeface="微软雅黑" panose="020B0503020204020204" pitchFamily="34" charset="-122"/>
                <a:ea typeface="微软雅黑" panose="020B0503020204020204" pitchFamily="34" charset="-122"/>
              </a:rPr>
              <a:t>与建造 </a:t>
            </a:r>
            <a:r>
              <a:rPr lang="en-US" altLang="zh-CN" sz="2400" b="1" dirty="0">
                <a:solidFill>
                  <a:srgbClr val="000000"/>
                </a:solidFill>
                <a:effectLst/>
                <a:latin typeface="微软雅黑" panose="020B0503020204020204" pitchFamily="34" charset="-122"/>
                <a:ea typeface="微软雅黑" panose="020B0503020204020204" pitchFamily="34" charset="-122"/>
              </a:rPr>
              <a:t>ES </a:t>
            </a:r>
            <a:r>
              <a:rPr lang="zh-CN" altLang="en-US" sz="2400" b="1" dirty="0">
                <a:solidFill>
                  <a:srgbClr val="000000"/>
                </a:solidFill>
                <a:effectLst/>
                <a:latin typeface="微软雅黑" panose="020B0503020204020204" pitchFamily="34" charset="-122"/>
                <a:ea typeface="微软雅黑" panose="020B0503020204020204" pitchFamily="34" charset="-122"/>
              </a:rPr>
              <a:t>有关的理论、方法、技术都是 </a:t>
            </a:r>
            <a:r>
              <a:rPr lang="en-US" altLang="zh-CN" sz="2400" b="1" dirty="0" err="1">
                <a:solidFill>
                  <a:srgbClr val="000000"/>
                </a:solidFill>
                <a:effectLst/>
                <a:latin typeface="微软雅黑" panose="020B0503020204020204" pitchFamily="34" charset="-122"/>
                <a:ea typeface="微软雅黑" panose="020B0503020204020204" pitchFamily="34" charset="-122"/>
              </a:rPr>
              <a:t>KE</a:t>
            </a:r>
            <a:r>
              <a:rPr lang="en-US" altLang="zh-CN" sz="2400" b="1" dirty="0">
                <a:solidFill>
                  <a:srgbClr val="000000"/>
                </a:solidFill>
                <a:effectLst/>
                <a:latin typeface="微软雅黑" panose="020B0503020204020204" pitchFamily="34" charset="-122"/>
                <a:ea typeface="微软雅黑" panose="020B0503020204020204" pitchFamily="34" charset="-122"/>
              </a:rPr>
              <a:t> </a:t>
            </a:r>
            <a:r>
              <a:rPr lang="zh-CN" altLang="en-US" sz="2400" b="1" dirty="0">
                <a:solidFill>
                  <a:srgbClr val="000000"/>
                </a:solidFill>
                <a:effectLst/>
                <a:latin typeface="微软雅黑" panose="020B0503020204020204" pitchFamily="34" charset="-122"/>
                <a:ea typeface="微软雅黑" panose="020B0503020204020204" pitchFamily="34" charset="-122"/>
              </a:rPr>
              <a:t>研究的内容； </a:t>
            </a:r>
            <a:endParaRPr lang="zh-CN" altLang="en-US" sz="1600" dirty="0">
              <a:latin typeface="微软雅黑" panose="020B0503020204020204" pitchFamily="34" charset="-122"/>
              <a:ea typeface="微软雅黑" panose="020B0503020204020204" pitchFamily="34" charset="-122"/>
            </a:endParaRPr>
          </a:p>
          <a:p>
            <a:pPr>
              <a:lnSpc>
                <a:spcPct val="150000"/>
              </a:lnSpc>
            </a:pPr>
            <a:r>
              <a:rPr lang="en-US" altLang="zh-CN" sz="2400" b="1" dirty="0" err="1">
                <a:solidFill>
                  <a:srgbClr val="000000"/>
                </a:solidFill>
                <a:effectLst/>
                <a:latin typeface="微软雅黑" panose="020B0503020204020204" pitchFamily="34" charset="-122"/>
                <a:ea typeface="微软雅黑" panose="020B0503020204020204" pitchFamily="34" charset="-122"/>
              </a:rPr>
              <a:t>KE</a:t>
            </a:r>
            <a:r>
              <a:rPr lang="en-US" altLang="zh-CN" sz="2400" b="1" dirty="0">
                <a:solidFill>
                  <a:srgbClr val="000000"/>
                </a:solidFill>
                <a:effectLst/>
                <a:latin typeface="微软雅黑" panose="020B0503020204020204" pitchFamily="34" charset="-122"/>
                <a:ea typeface="微软雅黑" panose="020B0503020204020204" pitchFamily="34" charset="-122"/>
              </a:rPr>
              <a:t> </a:t>
            </a:r>
            <a:r>
              <a:rPr lang="zh-CN" altLang="en-US" sz="2400" b="1" dirty="0">
                <a:solidFill>
                  <a:srgbClr val="000000"/>
                </a:solidFill>
                <a:effectLst/>
                <a:latin typeface="微软雅黑" panose="020B0503020204020204" pitchFamily="34" charset="-122"/>
                <a:ea typeface="微软雅黑" panose="020B0503020204020204" pitchFamily="34" charset="-122"/>
              </a:rPr>
              <a:t>是 </a:t>
            </a:r>
            <a:r>
              <a:rPr lang="en-US" altLang="zh-CN" sz="2400" b="1" dirty="0">
                <a:solidFill>
                  <a:srgbClr val="000000"/>
                </a:solidFill>
                <a:effectLst/>
                <a:latin typeface="微软雅黑" panose="020B0503020204020204" pitchFamily="34" charset="-122"/>
                <a:ea typeface="微软雅黑" panose="020B0503020204020204" pitchFamily="34" charset="-122"/>
              </a:rPr>
              <a:t>AI </a:t>
            </a:r>
            <a:r>
              <a:rPr lang="zh-CN" altLang="en-US" sz="2400" b="1" dirty="0">
                <a:solidFill>
                  <a:srgbClr val="000000"/>
                </a:solidFill>
                <a:effectLst/>
                <a:latin typeface="微软雅黑" panose="020B0503020204020204" pitchFamily="34" charset="-122"/>
                <a:ea typeface="微软雅黑" panose="020B0503020204020204" pitchFamily="34" charset="-122"/>
              </a:rPr>
              <a:t>的应用分支，因此 </a:t>
            </a:r>
            <a:r>
              <a:rPr lang="en-US" altLang="zh-CN" sz="2400" b="1" dirty="0" err="1">
                <a:solidFill>
                  <a:srgbClr val="000000"/>
                </a:solidFill>
                <a:effectLst/>
                <a:latin typeface="微软雅黑" panose="020B0503020204020204" pitchFamily="34" charset="-122"/>
                <a:ea typeface="微软雅黑" panose="020B0503020204020204" pitchFamily="34" charset="-122"/>
              </a:rPr>
              <a:t>KE</a:t>
            </a:r>
            <a:r>
              <a:rPr lang="en-US" altLang="zh-CN" sz="2400" b="1" dirty="0">
                <a:solidFill>
                  <a:srgbClr val="000000"/>
                </a:solidFill>
                <a:effectLst/>
                <a:latin typeface="微软雅黑" panose="020B0503020204020204" pitchFamily="34" charset="-122"/>
                <a:ea typeface="微软雅黑" panose="020B0503020204020204" pitchFamily="34" charset="-122"/>
              </a:rPr>
              <a:t> </a:t>
            </a:r>
            <a:r>
              <a:rPr lang="zh-CN" altLang="en-US" sz="2400" b="1" dirty="0">
                <a:solidFill>
                  <a:srgbClr val="000000"/>
                </a:solidFill>
                <a:effectLst/>
                <a:latin typeface="微软雅黑" panose="020B0503020204020204" pitchFamily="34" charset="-122"/>
                <a:ea typeface="微软雅黑" panose="020B0503020204020204" pitchFamily="34" charset="-122"/>
              </a:rPr>
              <a:t>也被称为“应用 </a:t>
            </a:r>
            <a:r>
              <a:rPr lang="en-US" altLang="zh-CN" sz="2400" b="1" dirty="0">
                <a:solidFill>
                  <a:srgbClr val="000000"/>
                </a:solidFill>
                <a:effectLst/>
                <a:latin typeface="微软雅黑" panose="020B0503020204020204" pitchFamily="34" charset="-122"/>
                <a:ea typeface="微软雅黑" panose="020B0503020204020204" pitchFamily="34" charset="-122"/>
              </a:rPr>
              <a:t>AI</a:t>
            </a:r>
            <a:r>
              <a:rPr lang="zh-CN" altLang="en-US" sz="2400" b="1" dirty="0">
                <a:solidFill>
                  <a:srgbClr val="000000"/>
                </a:solidFill>
                <a:effectLst/>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a:p>
            <a:pPr algn="just">
              <a:lnSpc>
                <a:spcPct val="150000"/>
              </a:lnSpc>
            </a:pPr>
            <a:r>
              <a:rPr lang="zh-CN" altLang="en-US" sz="2400" b="1" dirty="0">
                <a:solidFill>
                  <a:srgbClr val="000000"/>
                </a:solidFill>
                <a:effectLst/>
                <a:latin typeface="微软雅黑" panose="020B0503020204020204" pitchFamily="34" charset="-122"/>
                <a:ea typeface="微软雅黑" panose="020B0503020204020204" pitchFamily="34" charset="-122"/>
              </a:rPr>
              <a:t>（</a:t>
            </a:r>
            <a:r>
              <a:rPr lang="zh-CN" altLang="en-US" sz="2400" b="1" dirty="0">
                <a:solidFill>
                  <a:srgbClr val="C00000"/>
                </a:solidFill>
                <a:effectLst/>
                <a:latin typeface="微软雅黑" panose="020B0503020204020204" pitchFamily="34" charset="-122"/>
                <a:ea typeface="微软雅黑" panose="020B0503020204020204" pitchFamily="34" charset="-122"/>
              </a:rPr>
              <a:t>现代观点</a:t>
            </a:r>
            <a:r>
              <a:rPr lang="zh-CN" altLang="en-US" sz="2400" b="1" dirty="0">
                <a:solidFill>
                  <a:srgbClr val="000000"/>
                </a:solidFill>
                <a:effectLst/>
                <a:latin typeface="微软雅黑" panose="020B0503020204020204" pitchFamily="34" charset="-122"/>
                <a:ea typeface="微软雅黑" panose="020B0503020204020204" pitchFamily="34" charset="-122"/>
              </a:rPr>
              <a:t>）知识工程是研究如何用机器代替人，实现知识的</a:t>
            </a:r>
            <a:r>
              <a:rPr lang="zh-CN" altLang="en-US" sz="2400" b="1" dirty="0">
                <a:solidFill>
                  <a:srgbClr val="FF0000"/>
                </a:solidFill>
                <a:effectLst/>
                <a:latin typeface="微软雅黑" panose="020B0503020204020204" pitchFamily="34" charset="-122"/>
                <a:ea typeface="微软雅黑" panose="020B0503020204020204" pitchFamily="34" charset="-122"/>
              </a:rPr>
              <a:t>表示</a:t>
            </a:r>
            <a:r>
              <a:rPr lang="zh-CN" altLang="en-US" sz="2400" b="1" dirty="0">
                <a:solidFill>
                  <a:srgbClr val="000000"/>
                </a:solidFill>
                <a:effectLst/>
                <a:latin typeface="微软雅黑" panose="020B0503020204020204" pitchFamily="34" charset="-122"/>
                <a:ea typeface="微软雅黑" panose="020B0503020204020204" pitchFamily="34" charset="-122"/>
              </a:rPr>
              <a:t>、</a:t>
            </a:r>
            <a:r>
              <a:rPr lang="zh-CN" altLang="en-US" sz="2400" b="1" dirty="0">
                <a:solidFill>
                  <a:srgbClr val="FF0000"/>
                </a:solidFill>
                <a:effectLst/>
                <a:latin typeface="微软雅黑" panose="020B0503020204020204" pitchFamily="34" charset="-122"/>
                <a:ea typeface="微软雅黑" panose="020B0503020204020204" pitchFamily="34" charset="-122"/>
              </a:rPr>
              <a:t>获取</a:t>
            </a:r>
            <a:r>
              <a:rPr lang="zh-CN" altLang="en-US" sz="2400" b="1" dirty="0">
                <a:solidFill>
                  <a:srgbClr val="000000"/>
                </a:solidFill>
                <a:effectLst/>
                <a:latin typeface="微软雅黑" panose="020B0503020204020204" pitchFamily="34" charset="-122"/>
                <a:ea typeface="微软雅黑" panose="020B0503020204020204" pitchFamily="34" charset="-122"/>
              </a:rPr>
              <a:t>、 </a:t>
            </a:r>
            <a:r>
              <a:rPr lang="zh-CN" altLang="en-US" sz="2400" b="1" dirty="0">
                <a:solidFill>
                  <a:srgbClr val="FF0000"/>
                </a:solidFill>
                <a:effectLst/>
                <a:latin typeface="微软雅黑" panose="020B0503020204020204" pitchFamily="34" charset="-122"/>
                <a:ea typeface="微软雅黑" panose="020B0503020204020204" pitchFamily="34" charset="-122"/>
              </a:rPr>
              <a:t>推理</a:t>
            </a:r>
            <a:r>
              <a:rPr lang="zh-CN" altLang="en-US" sz="2400" b="1" dirty="0">
                <a:solidFill>
                  <a:srgbClr val="000000"/>
                </a:solidFill>
                <a:effectLst/>
                <a:latin typeface="微软雅黑" panose="020B0503020204020204" pitchFamily="34" charset="-122"/>
                <a:ea typeface="微软雅黑" panose="020B0503020204020204" pitchFamily="34" charset="-122"/>
              </a:rPr>
              <a:t>、</a:t>
            </a:r>
            <a:r>
              <a:rPr lang="zh-CN" altLang="en-US" sz="2400" b="1" dirty="0">
                <a:solidFill>
                  <a:srgbClr val="FF0000"/>
                </a:solidFill>
                <a:effectLst/>
                <a:latin typeface="微软雅黑" panose="020B0503020204020204" pitchFamily="34" charset="-122"/>
                <a:ea typeface="微软雅黑" panose="020B0503020204020204" pitchFamily="34" charset="-122"/>
              </a:rPr>
              <a:t>决策</a:t>
            </a:r>
            <a:r>
              <a:rPr lang="zh-CN" altLang="en-US" sz="2400" b="1" dirty="0">
                <a:solidFill>
                  <a:srgbClr val="000000"/>
                </a:solidFill>
                <a:effectLst/>
                <a:latin typeface="微软雅黑" panose="020B0503020204020204" pitchFamily="34" charset="-122"/>
                <a:ea typeface="微软雅黑" panose="020B0503020204020204" pitchFamily="34" charset="-122"/>
              </a:rPr>
              <a:t>，研究内容包括专家系统、不确定性推理、机器博弈、数据挖掘和知识发现，还包括数字图书馆、维基百科和知识图谱等大型知识库的构建。</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0235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9. </a:t>
            </a:r>
            <a:r>
              <a:rPr lang="zh-CN" altLang="en-US" sz="4400" b="1" dirty="0">
                <a:solidFill>
                  <a:srgbClr val="0000FF"/>
                </a:solidFill>
                <a:effectLst/>
                <a:latin typeface="黑体" panose="02010609060101010101" pitchFamily="49" charset="-122"/>
                <a:ea typeface="黑体" panose="02010609060101010101" pitchFamily="49" charset="-122"/>
              </a:rPr>
              <a:t>专家系统（</a:t>
            </a:r>
            <a:r>
              <a:rPr lang="en-US" altLang="zh-CN" sz="4400" b="1" dirty="0">
                <a:solidFill>
                  <a:srgbClr val="0000FF"/>
                </a:solidFill>
                <a:effectLst/>
                <a:latin typeface="黑体" panose="02010609060101010101" pitchFamily="49" charset="-122"/>
                <a:ea typeface="黑体" panose="02010609060101010101" pitchFamily="49" charset="-122"/>
              </a:rPr>
              <a:t>ES</a:t>
            </a:r>
            <a:r>
              <a:rPr lang="zh-CN" altLang="en-US" sz="4400" b="1" dirty="0">
                <a:solidFill>
                  <a:srgbClr val="0000FF"/>
                </a:solidFill>
                <a:effectLst/>
                <a:latin typeface="黑体" panose="02010609060101010101" pitchFamily="49" charset="-122"/>
                <a:ea typeface="黑体" panose="02010609060101010101" pitchFamily="49" charset="-122"/>
              </a:rPr>
              <a:t>）的主要特征</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Autofit/>
          </a:bodyPr>
          <a:lstStyle/>
          <a:p>
            <a:pPr marL="0" lvl="0" indent="0" algn="just">
              <a:lnSpc>
                <a:spcPct val="100000"/>
              </a:lnSpc>
              <a:buSzPts val="1600"/>
              <a:buNone/>
              <a:tabLst>
                <a:tab pos="266700" algn="l"/>
              </a:tabLst>
            </a:pPr>
            <a:r>
              <a:rPr lang="zh-CN" altLang="en-US" sz="2000" b="1" kern="100" dirty="0">
                <a:solidFill>
                  <a:srgbClr val="FF0000"/>
                </a:solidFill>
                <a:effectLst/>
                <a:latin typeface="微软雅黑" panose="020B0503020204020204" pitchFamily="34" charset="-122"/>
                <a:ea typeface="微软雅黑" panose="020B0503020204020204" pitchFamily="34" charset="-122"/>
              </a:rPr>
              <a:t>（</a:t>
            </a:r>
            <a:r>
              <a:rPr lang="en-US" altLang="zh-CN" sz="2000" b="1" kern="100" dirty="0">
                <a:solidFill>
                  <a:srgbClr val="FF0000"/>
                </a:solidFill>
                <a:effectLst/>
                <a:latin typeface="微软雅黑" panose="020B0503020204020204" pitchFamily="34" charset="-122"/>
                <a:ea typeface="微软雅黑" panose="020B0503020204020204" pitchFamily="34" charset="-122"/>
              </a:rPr>
              <a:t>1</a:t>
            </a:r>
            <a:r>
              <a:rPr lang="zh-CN" altLang="en-US" sz="2000" b="1" kern="100" dirty="0">
                <a:solidFill>
                  <a:srgbClr val="FF0000"/>
                </a:solidFill>
                <a:effectLst/>
                <a:latin typeface="微软雅黑" panose="020B0503020204020204" pitchFamily="34" charset="-122"/>
                <a:ea typeface="微软雅黑" panose="020B0503020204020204" pitchFamily="34" charset="-122"/>
              </a:rPr>
              <a:t>）</a:t>
            </a:r>
            <a:r>
              <a:rPr lang="zh-CN" altLang="zh-CN" sz="2000" b="1" kern="100" dirty="0">
                <a:solidFill>
                  <a:srgbClr val="FF0000"/>
                </a:solidFill>
                <a:effectLst/>
                <a:latin typeface="微软雅黑" panose="020B0503020204020204" pitchFamily="34" charset="-122"/>
                <a:ea typeface="微软雅黑" panose="020B0503020204020204" pitchFamily="34" charset="-122"/>
              </a:rPr>
              <a:t>具有显示表达的大量领域专门知识</a:t>
            </a:r>
            <a:endParaRPr lang="zh-CN" altLang="zh-CN" sz="2000" b="1" kern="100" dirty="0">
              <a:effectLst/>
              <a:latin typeface="微软雅黑" panose="020B0503020204020204" pitchFamily="34" charset="-122"/>
              <a:ea typeface="微软雅黑" panose="020B0503020204020204" pitchFamily="34" charset="-122"/>
            </a:endParaRPr>
          </a:p>
          <a:p>
            <a:pPr marL="742950" lvl="1" indent="-285750" algn="just">
              <a:lnSpc>
                <a:spcPct val="100000"/>
              </a:lnSpc>
              <a:spcBef>
                <a:spcPts val="1200"/>
              </a:spcBef>
              <a:buFont typeface="Wingdings" panose="05000000000000000000" pitchFamily="2" charset="2"/>
              <a:buChar char=""/>
              <a:tabLst>
                <a:tab pos="533400" algn="l"/>
              </a:tabLst>
            </a:pPr>
            <a:r>
              <a:rPr lang="zh-CN" altLang="zh-CN" sz="2000" b="1" kern="100" dirty="0">
                <a:effectLst/>
                <a:latin typeface="微软雅黑" panose="020B0503020204020204" pitchFamily="34" charset="-122"/>
                <a:ea typeface="微软雅黑" panose="020B0503020204020204" pitchFamily="34" charset="-122"/>
              </a:rPr>
              <a:t>知识库与推理机（</a:t>
            </a:r>
            <a:r>
              <a:rPr lang="en-US" altLang="zh-CN" sz="2000" b="1" kern="100" dirty="0">
                <a:effectLst/>
                <a:latin typeface="微软雅黑" panose="020B0503020204020204" pitchFamily="34" charset="-122"/>
                <a:ea typeface="微软雅黑" panose="020B0503020204020204" pitchFamily="34" charset="-122"/>
              </a:rPr>
              <a:t>Engine</a:t>
            </a:r>
            <a:r>
              <a:rPr lang="zh-CN" altLang="zh-CN" sz="2000" b="1" kern="100" dirty="0">
                <a:effectLst/>
                <a:latin typeface="微软雅黑" panose="020B0503020204020204" pitchFamily="34" charset="-122"/>
                <a:ea typeface="微软雅黑" panose="020B0503020204020204" pitchFamily="34" charset="-122"/>
              </a:rPr>
              <a:t>）分离导致了专家系统的很大的灵活性（</a:t>
            </a:r>
            <a:r>
              <a:rPr lang="en-US" altLang="zh-CN" sz="2000" b="1" kern="100" dirty="0">
                <a:effectLst/>
                <a:latin typeface="微软雅黑" panose="020B0503020204020204" pitchFamily="34" charset="-122"/>
                <a:ea typeface="微软雅黑" panose="020B0503020204020204" pitchFamily="34" charset="-122"/>
              </a:rPr>
              <a:t>flexible</a:t>
            </a:r>
            <a:r>
              <a:rPr lang="zh-CN" altLang="zh-CN" sz="2000" b="1" kern="100" dirty="0">
                <a:effectLst/>
                <a:latin typeface="微软雅黑" panose="020B0503020204020204" pitchFamily="34" charset="-122"/>
                <a:ea typeface="微软雅黑" panose="020B0503020204020204" pitchFamily="34" charset="-122"/>
              </a:rPr>
              <a:t>）；</a:t>
            </a:r>
          </a:p>
          <a:p>
            <a:pPr marL="742950" lvl="1" indent="-285750" algn="just">
              <a:lnSpc>
                <a:spcPct val="100000"/>
              </a:lnSpc>
              <a:spcBef>
                <a:spcPts val="1200"/>
              </a:spcBef>
              <a:buFont typeface="Wingdings" panose="05000000000000000000" pitchFamily="2" charset="2"/>
              <a:buChar char=""/>
              <a:tabLst>
                <a:tab pos="533400" algn="l"/>
              </a:tabLst>
            </a:pPr>
            <a:r>
              <a:rPr lang="zh-CN" altLang="zh-CN" sz="2000" b="1" kern="100" dirty="0">
                <a:effectLst/>
                <a:latin typeface="微软雅黑" panose="020B0503020204020204" pitchFamily="34" charset="-122"/>
                <a:ea typeface="微软雅黑" panose="020B0503020204020204" pitchFamily="34" charset="-122"/>
              </a:rPr>
              <a:t>知识片（基本知识单位）具有模块性：</a:t>
            </a:r>
          </a:p>
          <a:p>
            <a:pPr lvl="2" algn="just">
              <a:lnSpc>
                <a:spcPct val="100000"/>
              </a:lnSpc>
              <a:spcBef>
                <a:spcPts val="1200"/>
              </a:spcBef>
              <a:buSzPts val="1050"/>
              <a:buFont typeface="Wingdings" panose="05000000000000000000" pitchFamily="2" charset="2"/>
              <a:buChar char="ü"/>
              <a:tabLst>
                <a:tab pos="803275" algn="l"/>
              </a:tabLst>
            </a:pPr>
            <a:r>
              <a:rPr lang="zh-CN" altLang="zh-CN" b="1" kern="100" dirty="0">
                <a:effectLst/>
                <a:latin typeface="微软雅黑" panose="020B0503020204020204" pitchFamily="34" charset="-122"/>
                <a:ea typeface="微软雅黑" panose="020B0503020204020204" pitchFamily="34" charset="-122"/>
              </a:rPr>
              <a:t>改变一个知识片一般不会影响其它知识片，如果影响到其它一些知识片（规则），则可自动查找需要修改其它规则；</a:t>
            </a:r>
          </a:p>
          <a:p>
            <a:pPr lvl="2" algn="just">
              <a:lnSpc>
                <a:spcPct val="100000"/>
              </a:lnSpc>
              <a:spcBef>
                <a:spcPts val="1200"/>
              </a:spcBef>
              <a:buSzPts val="1050"/>
              <a:buFont typeface="Wingdings" panose="05000000000000000000" pitchFamily="2" charset="2"/>
              <a:buChar char="ü"/>
              <a:tabLst>
                <a:tab pos="803275" algn="l"/>
              </a:tabLst>
            </a:pPr>
            <a:r>
              <a:rPr lang="zh-CN" altLang="zh-CN" b="1" kern="100" dirty="0">
                <a:effectLst/>
                <a:latin typeface="微软雅黑" panose="020B0503020204020204" pitchFamily="34" charset="-122"/>
                <a:ea typeface="微软雅黑" panose="020B0503020204020204" pitchFamily="34" charset="-122"/>
              </a:rPr>
              <a:t>一个知识片不会被其它知识片直接调用。</a:t>
            </a:r>
            <a:endParaRPr lang="en-US" altLang="zh-CN" b="1"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800"/>
              </a:spcBef>
              <a:buSzPts val="1600"/>
              <a:buNone/>
              <a:tabLst>
                <a:tab pos="266700" algn="l"/>
              </a:tabLst>
            </a:pPr>
            <a:r>
              <a:rPr lang="zh-CN" altLang="en-US" sz="2000" b="1" kern="100" dirty="0">
                <a:solidFill>
                  <a:srgbClr val="FF0000"/>
                </a:solidFill>
                <a:effectLst/>
                <a:latin typeface="微软雅黑" panose="020B0503020204020204" pitchFamily="34" charset="-122"/>
                <a:ea typeface="微软雅黑" panose="020B0503020204020204" pitchFamily="34" charset="-122"/>
              </a:rPr>
              <a:t>（</a:t>
            </a:r>
            <a:r>
              <a:rPr lang="en-US" altLang="zh-CN" sz="2000" b="1" kern="100" dirty="0">
                <a:solidFill>
                  <a:srgbClr val="FF0000"/>
                </a:solidFill>
                <a:effectLst/>
                <a:latin typeface="微软雅黑" panose="020B0503020204020204" pitchFamily="34" charset="-122"/>
                <a:ea typeface="微软雅黑" panose="020B0503020204020204" pitchFamily="34" charset="-122"/>
              </a:rPr>
              <a:t>2</a:t>
            </a:r>
            <a:r>
              <a:rPr lang="zh-CN" altLang="en-US" sz="2000" b="1" kern="100" dirty="0">
                <a:solidFill>
                  <a:srgbClr val="FF0000"/>
                </a:solidFill>
                <a:effectLst/>
                <a:latin typeface="微软雅黑" panose="020B0503020204020204" pitchFamily="34" charset="-122"/>
                <a:ea typeface="微软雅黑" panose="020B0503020204020204" pitchFamily="34" charset="-122"/>
              </a:rPr>
              <a:t>）</a:t>
            </a:r>
            <a:r>
              <a:rPr lang="zh-CN" altLang="zh-CN" sz="2000" b="1" kern="100" dirty="0">
                <a:solidFill>
                  <a:srgbClr val="FF0000"/>
                </a:solidFill>
                <a:effectLst/>
                <a:latin typeface="微软雅黑" panose="020B0503020204020204" pitchFamily="34" charset="-122"/>
                <a:ea typeface="微软雅黑" panose="020B0503020204020204" pitchFamily="34" charset="-122"/>
              </a:rPr>
              <a:t>符号处理</a:t>
            </a:r>
            <a:endParaRPr lang="zh-CN" altLang="zh-CN" sz="2000" b="1" kern="100" dirty="0">
              <a:effectLst/>
              <a:latin typeface="微软雅黑" panose="020B0503020204020204" pitchFamily="34" charset="-122"/>
              <a:ea typeface="微软雅黑" panose="020B0503020204020204" pitchFamily="34" charset="-122"/>
            </a:endParaRPr>
          </a:p>
          <a:p>
            <a:pPr marL="742950" lvl="1" indent="-285750" algn="just">
              <a:lnSpc>
                <a:spcPct val="100000"/>
              </a:lnSpc>
              <a:spcBef>
                <a:spcPts val="1200"/>
              </a:spcBef>
              <a:buSzPts val="1050"/>
              <a:buFont typeface="Wingdings" panose="05000000000000000000" pitchFamily="2" charset="2"/>
              <a:buChar char=""/>
              <a:tabLst>
                <a:tab pos="536575" algn="l"/>
              </a:tabLst>
            </a:pPr>
            <a:r>
              <a:rPr lang="zh-CN" altLang="zh-CN" sz="2000" b="1" kern="100" dirty="0">
                <a:effectLst/>
                <a:latin typeface="微软雅黑" panose="020B0503020204020204" pitchFamily="34" charset="-122"/>
                <a:ea typeface="微软雅黑" panose="020B0503020204020204" pitchFamily="34" charset="-122"/>
              </a:rPr>
              <a:t>基本假设：知识具有可表示性。</a:t>
            </a:r>
          </a:p>
          <a:p>
            <a:pPr marL="742950" lvl="1" indent="-285750" algn="just">
              <a:lnSpc>
                <a:spcPct val="100000"/>
              </a:lnSpc>
              <a:spcBef>
                <a:spcPts val="1200"/>
              </a:spcBef>
              <a:buSzPts val="1050"/>
              <a:buFont typeface="Wingdings" panose="05000000000000000000" pitchFamily="2" charset="2"/>
              <a:buChar char=""/>
              <a:tabLst>
                <a:tab pos="536575" algn="l"/>
              </a:tabLst>
            </a:pPr>
            <a:r>
              <a:rPr lang="zh-CN" altLang="zh-CN" sz="2000" b="1" kern="100" dirty="0">
                <a:effectLst/>
                <a:latin typeface="微软雅黑" panose="020B0503020204020204" pitchFamily="34" charset="-122"/>
                <a:ea typeface="微软雅黑" panose="020B0503020204020204" pitchFamily="34" charset="-122"/>
              </a:rPr>
              <a:t>符号处理</a:t>
            </a:r>
          </a:p>
          <a:p>
            <a:pPr lvl="2" algn="just">
              <a:lnSpc>
                <a:spcPct val="100000"/>
              </a:lnSpc>
              <a:spcBef>
                <a:spcPts val="1200"/>
              </a:spcBef>
              <a:buSzPts val="1050"/>
              <a:buFont typeface="Wingdings" panose="05000000000000000000" pitchFamily="2" charset="2"/>
              <a:buChar char="ü"/>
              <a:tabLst>
                <a:tab pos="536575" algn="l"/>
              </a:tabLst>
            </a:pPr>
            <a:r>
              <a:rPr lang="zh-CN" altLang="zh-CN" b="1" kern="100" dirty="0">
                <a:effectLst/>
                <a:latin typeface="微软雅黑" panose="020B0503020204020204" pitchFamily="34" charset="-122"/>
                <a:ea typeface="微软雅黑" panose="020B0503020204020204" pitchFamily="34" charset="-122"/>
              </a:rPr>
              <a:t>符号表示：知识表示为符号体系（形式化体系）；</a:t>
            </a:r>
          </a:p>
          <a:p>
            <a:pPr lvl="2" algn="just">
              <a:lnSpc>
                <a:spcPct val="100000"/>
              </a:lnSpc>
              <a:spcBef>
                <a:spcPts val="1200"/>
              </a:spcBef>
              <a:buSzPts val="1050"/>
              <a:buFont typeface="Wingdings" panose="05000000000000000000" pitchFamily="2" charset="2"/>
              <a:buChar char="ü"/>
              <a:tabLst>
                <a:tab pos="536575" algn="l"/>
              </a:tabLst>
            </a:pPr>
            <a:r>
              <a:rPr lang="zh-CN" altLang="zh-CN" b="1" kern="100" dirty="0">
                <a:effectLst/>
                <a:latin typeface="微软雅黑" panose="020B0503020204020204" pitchFamily="34" charset="-122"/>
                <a:ea typeface="微软雅黑" panose="020B0503020204020204" pitchFamily="34" charset="-122"/>
              </a:rPr>
              <a:t>符号处理：运用知识的推理过程就转化为符号推理过程。</a:t>
            </a:r>
          </a:p>
        </p:txBody>
      </p:sp>
    </p:spTree>
    <p:extLst>
      <p:ext uri="{BB962C8B-B14F-4D97-AF65-F5344CB8AC3E}">
        <p14:creationId xmlns:p14="http://schemas.microsoft.com/office/powerpoint/2010/main" val="1492100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9. </a:t>
            </a:r>
            <a:r>
              <a:rPr lang="zh-CN" altLang="en-US" sz="4400" b="1" dirty="0">
                <a:solidFill>
                  <a:srgbClr val="0000FF"/>
                </a:solidFill>
                <a:effectLst/>
                <a:latin typeface="黑体" panose="02010609060101010101" pitchFamily="49" charset="-122"/>
                <a:ea typeface="黑体" panose="02010609060101010101" pitchFamily="49" charset="-122"/>
              </a:rPr>
              <a:t>专家系统（</a:t>
            </a:r>
            <a:r>
              <a:rPr lang="en-US" altLang="zh-CN" sz="4400" b="1" dirty="0">
                <a:solidFill>
                  <a:srgbClr val="0000FF"/>
                </a:solidFill>
                <a:effectLst/>
                <a:latin typeface="黑体" panose="02010609060101010101" pitchFamily="49" charset="-122"/>
                <a:ea typeface="黑体" panose="02010609060101010101" pitchFamily="49" charset="-122"/>
              </a:rPr>
              <a:t>ES</a:t>
            </a:r>
            <a:r>
              <a:rPr lang="zh-CN" altLang="en-US" sz="4400" b="1" dirty="0">
                <a:solidFill>
                  <a:srgbClr val="0000FF"/>
                </a:solidFill>
                <a:effectLst/>
                <a:latin typeface="黑体" panose="02010609060101010101" pitchFamily="49" charset="-122"/>
                <a:ea typeface="黑体" panose="02010609060101010101" pitchFamily="49" charset="-122"/>
              </a:rPr>
              <a:t>）的主要特征</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a:normAutofit/>
          </a:bodyPr>
          <a:lstStyle/>
          <a:p>
            <a:pPr marL="0" lvl="0" indent="0" algn="just">
              <a:lnSpc>
                <a:spcPct val="100000"/>
              </a:lnSpc>
              <a:spcBef>
                <a:spcPts val="1200"/>
              </a:spcBef>
              <a:buSzPts val="1600"/>
              <a:buNone/>
              <a:tabLst>
                <a:tab pos="266700" algn="l"/>
              </a:tabLst>
            </a:pPr>
            <a:r>
              <a:rPr lang="zh-CN" altLang="en-US" sz="2400" b="1" kern="100" dirty="0">
                <a:solidFill>
                  <a:srgbClr val="FF0000"/>
                </a:solidFill>
                <a:effectLst/>
                <a:latin typeface="微软雅黑" panose="020B0503020204020204" pitchFamily="34" charset="-122"/>
                <a:ea typeface="微软雅黑" panose="020B0503020204020204" pitchFamily="34" charset="-122"/>
              </a:rPr>
              <a:t>（</a:t>
            </a:r>
            <a:r>
              <a:rPr lang="en-US" altLang="zh-CN" sz="2400" b="1" kern="100" dirty="0">
                <a:solidFill>
                  <a:srgbClr val="FF0000"/>
                </a:solidFill>
                <a:effectLst/>
                <a:latin typeface="微软雅黑" panose="020B0503020204020204" pitchFamily="34" charset="-122"/>
                <a:ea typeface="微软雅黑" panose="020B0503020204020204" pitchFamily="34" charset="-122"/>
              </a:rPr>
              <a:t>3</a:t>
            </a:r>
            <a:r>
              <a:rPr lang="zh-CN" altLang="en-US" sz="2400" b="1" kern="100" dirty="0">
                <a:solidFill>
                  <a:srgbClr val="FF0000"/>
                </a:solidFill>
                <a:effectLst/>
                <a:latin typeface="微软雅黑" panose="020B0503020204020204" pitchFamily="34" charset="-122"/>
                <a:ea typeface="微软雅黑" panose="020B0503020204020204" pitchFamily="34" charset="-122"/>
              </a:rPr>
              <a:t>）</a:t>
            </a:r>
            <a:r>
              <a:rPr lang="zh-CN" altLang="zh-CN" sz="2400" b="1" kern="100" dirty="0">
                <a:solidFill>
                  <a:srgbClr val="FF0000"/>
                </a:solidFill>
                <a:effectLst/>
                <a:latin typeface="微软雅黑" panose="020B0503020204020204" pitchFamily="34" charset="-122"/>
                <a:ea typeface="微软雅黑" panose="020B0503020204020204" pitchFamily="34" charset="-122"/>
              </a:rPr>
              <a:t>智能</a:t>
            </a:r>
            <a:endParaRPr lang="zh-CN" altLang="zh-CN" sz="2400" kern="100" dirty="0">
              <a:effectLst/>
              <a:latin typeface="微软雅黑" panose="020B0503020204020204" pitchFamily="34" charset="-122"/>
              <a:ea typeface="微软雅黑" panose="020B0503020204020204" pitchFamily="34" charset="-122"/>
            </a:endParaRPr>
          </a:p>
          <a:p>
            <a:pPr marL="533400" indent="-266700" algn="just">
              <a:lnSpc>
                <a:spcPct val="100000"/>
              </a:lnSpc>
              <a:spcBef>
                <a:spcPts val="1200"/>
              </a:spcBef>
              <a:tabLst>
                <a:tab pos="533400" algn="l"/>
              </a:tabLst>
            </a:pPr>
            <a:r>
              <a:rPr lang="zh-CN" altLang="zh-CN" sz="2400" b="1" kern="100" dirty="0">
                <a:effectLst/>
                <a:latin typeface="微软雅黑" panose="020B0503020204020204" pitchFamily="34" charset="-122"/>
                <a:ea typeface="微软雅黑" panose="020B0503020204020204" pitchFamily="34" charset="-122"/>
              </a:rPr>
              <a:t>专家系统是在某领域表现出智能行为的系统。</a:t>
            </a:r>
            <a:endParaRPr lang="zh-CN" altLang="zh-CN" sz="2400" kern="100" dirty="0">
              <a:effectLst/>
              <a:latin typeface="微软雅黑" panose="020B0503020204020204" pitchFamily="34" charset="-122"/>
              <a:ea typeface="微软雅黑" panose="020B0503020204020204" pitchFamily="34" charset="-122"/>
            </a:endParaRPr>
          </a:p>
          <a:p>
            <a:pPr marL="533400" indent="-266700" algn="just">
              <a:lnSpc>
                <a:spcPct val="100000"/>
              </a:lnSpc>
              <a:spcBef>
                <a:spcPts val="1200"/>
              </a:spcBef>
              <a:tabLst>
                <a:tab pos="533400" algn="l"/>
              </a:tabLst>
            </a:pPr>
            <a:r>
              <a:rPr lang="zh-CN" altLang="zh-CN" sz="2400" b="1" kern="100" dirty="0">
                <a:effectLst/>
                <a:latin typeface="微软雅黑" panose="020B0503020204020204" pitchFamily="34" charset="-122"/>
                <a:ea typeface="微软雅黑" panose="020B0503020204020204" pitchFamily="34" charset="-122"/>
              </a:rPr>
              <a:t>智能水平取决于：</a:t>
            </a:r>
            <a:endParaRPr lang="zh-CN" altLang="zh-CN" sz="2400" kern="100" dirty="0">
              <a:effectLst/>
              <a:latin typeface="微软雅黑" panose="020B0503020204020204" pitchFamily="34" charset="-122"/>
              <a:ea typeface="微软雅黑" panose="020B0503020204020204" pitchFamily="34" charset="-122"/>
            </a:endParaRPr>
          </a:p>
          <a:p>
            <a:pPr lvl="1" algn="just">
              <a:lnSpc>
                <a:spcPct val="100000"/>
              </a:lnSpc>
              <a:spcBef>
                <a:spcPts val="1200"/>
              </a:spcBef>
              <a:buSzPts val="1050"/>
              <a:buFont typeface="Wingdings" panose="05000000000000000000" pitchFamily="2" charset="2"/>
              <a:buChar char="ü"/>
              <a:tabLst>
                <a:tab pos="803275" algn="l"/>
              </a:tabLst>
            </a:pPr>
            <a:r>
              <a:rPr lang="en-US" altLang="zh-CN" sz="2000" b="1" kern="100" dirty="0">
                <a:effectLst/>
                <a:latin typeface="微软雅黑" panose="020B0503020204020204" pitchFamily="34" charset="-122"/>
                <a:ea typeface="微软雅黑" panose="020B0503020204020204" pitchFamily="34" charset="-122"/>
              </a:rPr>
              <a:t>	</a:t>
            </a:r>
            <a:r>
              <a:rPr lang="zh-CN" altLang="zh-CN" sz="2000" b="1" kern="100" dirty="0">
                <a:effectLst/>
                <a:latin typeface="微软雅黑" panose="020B0503020204020204" pitchFamily="34" charset="-122"/>
                <a:ea typeface="微软雅黑" panose="020B0503020204020204" pitchFamily="34" charset="-122"/>
              </a:rPr>
              <a:t>知识的多寡和质量；</a:t>
            </a:r>
            <a:endParaRPr lang="zh-CN" altLang="zh-CN" sz="2000" kern="100" dirty="0">
              <a:effectLst/>
              <a:latin typeface="微软雅黑" panose="020B0503020204020204" pitchFamily="34" charset="-122"/>
              <a:ea typeface="微软雅黑" panose="020B0503020204020204" pitchFamily="34" charset="-122"/>
            </a:endParaRPr>
          </a:p>
          <a:p>
            <a:pPr lvl="1" algn="just">
              <a:lnSpc>
                <a:spcPct val="100000"/>
              </a:lnSpc>
              <a:spcBef>
                <a:spcPts val="1200"/>
              </a:spcBef>
              <a:buSzPts val="1050"/>
              <a:buFont typeface="Wingdings" panose="05000000000000000000" pitchFamily="2" charset="2"/>
              <a:buChar char="ü"/>
              <a:tabLst>
                <a:tab pos="803275" algn="l"/>
              </a:tabLst>
            </a:pPr>
            <a:r>
              <a:rPr lang="en-US" altLang="zh-CN" sz="2000" b="1" kern="100" dirty="0">
                <a:effectLst/>
                <a:latin typeface="微软雅黑" panose="020B0503020204020204" pitchFamily="34" charset="-122"/>
                <a:ea typeface="微软雅黑" panose="020B0503020204020204" pitchFamily="34" charset="-122"/>
              </a:rPr>
              <a:t>	</a:t>
            </a:r>
            <a:r>
              <a:rPr lang="zh-CN" altLang="zh-CN" sz="2000" b="1" kern="100" dirty="0">
                <a:effectLst/>
                <a:latin typeface="微软雅黑" panose="020B0503020204020204" pitchFamily="34" charset="-122"/>
                <a:ea typeface="微软雅黑" panose="020B0503020204020204" pitchFamily="34" charset="-122"/>
              </a:rPr>
              <a:t>推理机的优劣：</a:t>
            </a:r>
            <a:r>
              <a:rPr lang="zh-CN" altLang="zh-CN" sz="2000" b="1" kern="100" dirty="0">
                <a:solidFill>
                  <a:srgbClr val="FF0000"/>
                </a:solidFill>
                <a:effectLst/>
                <a:latin typeface="微软雅黑" panose="020B0503020204020204" pitchFamily="34" charset="-122"/>
                <a:ea typeface="微软雅黑" panose="020B0503020204020204" pitchFamily="34" charset="-122"/>
              </a:rPr>
              <a:t>推理的完备性</a:t>
            </a:r>
            <a:r>
              <a:rPr lang="zh-CN" altLang="zh-CN" sz="2000" b="1" kern="100" dirty="0">
                <a:effectLst/>
                <a:latin typeface="微软雅黑" panose="020B0503020204020204" pitchFamily="34" charset="-122"/>
                <a:ea typeface="微软雅黑" panose="020B0503020204020204" pitchFamily="34" charset="-122"/>
              </a:rPr>
              <a:t>、推理效率</a:t>
            </a:r>
            <a:endParaRPr lang="zh-CN" altLang="zh-CN" sz="2000" kern="100" dirty="0">
              <a:effectLst/>
              <a:latin typeface="微软雅黑" panose="020B0503020204020204" pitchFamily="34" charset="-122"/>
              <a:ea typeface="微软雅黑" panose="020B0503020204020204" pitchFamily="34" charset="-122"/>
            </a:endParaRPr>
          </a:p>
          <a:p>
            <a:pPr lvl="1" algn="just">
              <a:lnSpc>
                <a:spcPct val="100000"/>
              </a:lnSpc>
              <a:spcBef>
                <a:spcPts val="1200"/>
              </a:spcBef>
              <a:buSzPts val="1050"/>
              <a:buFont typeface="Wingdings" panose="05000000000000000000" pitchFamily="2" charset="2"/>
              <a:buChar char="ü"/>
              <a:tabLst>
                <a:tab pos="803275" algn="l"/>
              </a:tabLst>
            </a:pPr>
            <a:r>
              <a:rPr lang="en-US" altLang="zh-CN" sz="2000" b="1" kern="100" dirty="0">
                <a:effectLst/>
                <a:latin typeface="微软雅黑" panose="020B0503020204020204" pitchFamily="34" charset="-122"/>
                <a:ea typeface="微软雅黑" panose="020B0503020204020204" pitchFamily="34" charset="-122"/>
              </a:rPr>
              <a:t>	</a:t>
            </a:r>
            <a:r>
              <a:rPr lang="zh-CN" altLang="zh-CN" sz="2000" b="1" kern="100" dirty="0">
                <a:effectLst/>
                <a:latin typeface="微软雅黑" panose="020B0503020204020204" pitchFamily="34" charset="-122"/>
                <a:ea typeface="微软雅黑" panose="020B0503020204020204" pitchFamily="34" charset="-122"/>
              </a:rPr>
              <a:t>自适应性：学习求解一般问题的能力。</a:t>
            </a:r>
            <a:endParaRPr lang="zh-CN" altLang="zh-CN" sz="2000"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200"/>
              </a:spcBef>
              <a:buSzPts val="1600"/>
              <a:buNone/>
              <a:tabLst>
                <a:tab pos="266700" algn="l"/>
              </a:tabLst>
            </a:pPr>
            <a:r>
              <a:rPr lang="zh-CN" altLang="en-US" sz="2400" b="1" kern="100" dirty="0">
                <a:solidFill>
                  <a:srgbClr val="FF0000"/>
                </a:solidFill>
                <a:effectLst/>
                <a:latin typeface="微软雅黑" panose="020B0503020204020204" pitchFamily="34" charset="-122"/>
                <a:ea typeface="微软雅黑" panose="020B0503020204020204" pitchFamily="34" charset="-122"/>
              </a:rPr>
              <a:t>（</a:t>
            </a:r>
            <a:r>
              <a:rPr lang="en-US" altLang="zh-CN" sz="2400" b="1" kern="100" dirty="0">
                <a:solidFill>
                  <a:srgbClr val="FF0000"/>
                </a:solidFill>
                <a:effectLst/>
                <a:latin typeface="微软雅黑" panose="020B0503020204020204" pitchFamily="34" charset="-122"/>
                <a:ea typeface="微软雅黑" panose="020B0503020204020204" pitchFamily="34" charset="-122"/>
              </a:rPr>
              <a:t>4</a:t>
            </a:r>
            <a:r>
              <a:rPr lang="zh-CN" altLang="en-US" sz="2400" b="1" kern="100" dirty="0">
                <a:solidFill>
                  <a:srgbClr val="FF0000"/>
                </a:solidFill>
                <a:effectLst/>
                <a:latin typeface="微软雅黑" panose="020B0503020204020204" pitchFamily="34" charset="-122"/>
                <a:ea typeface="微软雅黑" panose="020B0503020204020204" pitchFamily="34" charset="-122"/>
              </a:rPr>
              <a:t>）</a:t>
            </a:r>
            <a:r>
              <a:rPr lang="zh-CN" altLang="zh-CN" sz="2400" b="1" kern="100" dirty="0">
                <a:solidFill>
                  <a:srgbClr val="FF0000"/>
                </a:solidFill>
                <a:effectLst/>
                <a:latin typeface="微软雅黑" panose="020B0503020204020204" pitchFamily="34" charset="-122"/>
                <a:ea typeface="微软雅黑" panose="020B0503020204020204" pitchFamily="34" charset="-122"/>
              </a:rPr>
              <a:t>自推理</a:t>
            </a:r>
            <a:endParaRPr lang="zh-CN" altLang="zh-CN" sz="2400"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200"/>
              </a:spcBef>
              <a:buSzPts val="1050"/>
              <a:buNone/>
              <a:tabLst>
                <a:tab pos="536575" algn="l"/>
              </a:tabLst>
            </a:pPr>
            <a:r>
              <a:rPr lang="en-US" altLang="zh-CN" sz="2400" b="1" kern="100" dirty="0">
                <a:latin typeface="微软雅黑" panose="020B0503020204020204" pitchFamily="34" charset="-122"/>
                <a:ea typeface="微软雅黑" panose="020B0503020204020204" pitchFamily="34" charset="-122"/>
              </a:rPr>
              <a:t>    </a:t>
            </a:r>
            <a:r>
              <a:rPr lang="zh-CN" altLang="zh-CN" sz="2400" b="1" kern="100" dirty="0">
                <a:effectLst/>
                <a:latin typeface="微软雅黑" panose="020B0503020204020204" pitchFamily="34" charset="-122"/>
                <a:ea typeface="微软雅黑" panose="020B0503020204020204" pitchFamily="34" charset="-122"/>
              </a:rPr>
              <a:t>对系统自身的行为给出解释，说明系统给出答案的由来。</a:t>
            </a:r>
            <a:endParaRPr lang="zh-CN" altLang="zh-CN" sz="2400" kern="100" dirty="0">
              <a:effectLst/>
              <a:latin typeface="微软雅黑" panose="020B0503020204020204" pitchFamily="34" charset="-122"/>
              <a:ea typeface="微软雅黑" panose="020B0503020204020204" pitchFamily="34"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7861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圆角 4">
            <a:extLst>
              <a:ext uri="{FF2B5EF4-FFF2-40B4-BE49-F238E27FC236}">
                <a16:creationId xmlns:a16="http://schemas.microsoft.com/office/drawing/2014/main" id="{036A7D76-9AC2-4EE5-A079-466736EB4DBC}"/>
              </a:ext>
            </a:extLst>
          </p:cNvPr>
          <p:cNvSpPr/>
          <p:nvPr/>
        </p:nvSpPr>
        <p:spPr>
          <a:xfrm>
            <a:off x="752475" y="1924062"/>
            <a:ext cx="3652835" cy="3405186"/>
          </a:xfrm>
          <a:prstGeom prst="roundRect">
            <a:avLst>
              <a:gd name="adj" fmla="val 5160"/>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pPr marL="0" lvl="0" indent="0" algn="just">
              <a:lnSpc>
                <a:spcPct val="100000"/>
              </a:lnSpc>
              <a:spcBef>
                <a:spcPts val="1200"/>
              </a:spcBef>
              <a:buSzPts val="1600"/>
              <a:buNone/>
              <a:tabLst>
                <a:tab pos="266700" algn="l"/>
              </a:tabLst>
            </a:pPr>
            <a:r>
              <a:rPr lang="zh-CN" altLang="en-US" sz="4400" b="1" kern="100" dirty="0">
                <a:solidFill>
                  <a:srgbClr val="0000FF"/>
                </a:solidFill>
                <a:effectLst/>
                <a:latin typeface="微软雅黑" panose="020B0503020204020204" pitchFamily="34" charset="-122"/>
                <a:ea typeface="微软雅黑" panose="020B0503020204020204" pitchFamily="34" charset="-122"/>
              </a:rPr>
              <a:t>人工智能的主要学派</a:t>
            </a:r>
          </a:p>
        </p:txBody>
      </p:sp>
      <p:sp>
        <p:nvSpPr>
          <p:cNvPr id="14" name="矩形: 圆角 13">
            <a:extLst>
              <a:ext uri="{FF2B5EF4-FFF2-40B4-BE49-F238E27FC236}">
                <a16:creationId xmlns:a16="http://schemas.microsoft.com/office/drawing/2014/main" id="{96E7E15E-A775-4C36-8875-1A67DDCC222A}"/>
              </a:ext>
            </a:extLst>
          </p:cNvPr>
          <p:cNvSpPr/>
          <p:nvPr/>
        </p:nvSpPr>
        <p:spPr>
          <a:xfrm>
            <a:off x="8386762" y="1924060"/>
            <a:ext cx="3035207" cy="3405187"/>
          </a:xfrm>
          <a:prstGeom prst="roundRect">
            <a:avLst>
              <a:gd name="adj" fmla="val 5160"/>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E5F137A8-BAE1-4B84-925E-28FF7477327D}"/>
              </a:ext>
            </a:extLst>
          </p:cNvPr>
          <p:cNvSpPr/>
          <p:nvPr/>
        </p:nvSpPr>
        <p:spPr>
          <a:xfrm>
            <a:off x="4878433" y="1924061"/>
            <a:ext cx="3035207" cy="3405186"/>
          </a:xfrm>
          <a:prstGeom prst="roundRect">
            <a:avLst>
              <a:gd name="adj" fmla="val 5160"/>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39286" y="1963422"/>
            <a:ext cx="3518389" cy="3756351"/>
          </a:xfrm>
        </p:spPr>
        <p:txBody>
          <a:bodyPr>
            <a:noAutofit/>
          </a:bodyPr>
          <a:lstStyle/>
          <a:p>
            <a:pPr marL="0" lvl="0" indent="0" algn="just">
              <a:lnSpc>
                <a:spcPct val="100000"/>
              </a:lnSpc>
              <a:spcBef>
                <a:spcPts val="1200"/>
              </a:spcBef>
              <a:buSzPts val="1600"/>
              <a:buNone/>
              <a:tabLst>
                <a:tab pos="266700" algn="l"/>
              </a:tabLst>
            </a:pPr>
            <a:r>
              <a:rPr lang="zh-CN" altLang="en-US" sz="2000" b="1" kern="100" dirty="0">
                <a:solidFill>
                  <a:srgbClr val="C00000"/>
                </a:solidFill>
                <a:effectLst/>
                <a:latin typeface="微软雅黑" panose="020B0503020204020204" pitchFamily="34" charset="-122"/>
                <a:ea typeface="微软雅黑" panose="020B0503020204020204" pitchFamily="34" charset="-122"/>
              </a:rPr>
              <a:t>符号主义</a:t>
            </a:r>
            <a:r>
              <a:rPr lang="zh-CN" altLang="en-US" sz="2000" b="1" kern="100" dirty="0">
                <a:effectLst/>
                <a:latin typeface="微软雅黑" panose="020B0503020204020204" pitchFamily="34" charset="-122"/>
                <a:ea typeface="微软雅黑" panose="020B0503020204020204" pitchFamily="34" charset="-122"/>
              </a:rPr>
              <a:t>：善于逻辑推理</a:t>
            </a:r>
            <a:endParaRPr lang="en-US" altLang="zh-CN" sz="2000" b="1"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200"/>
              </a:spcBef>
              <a:buSzPts val="1600"/>
              <a:buNone/>
              <a:tabLst>
                <a:tab pos="266700" algn="l"/>
              </a:tabLst>
            </a:pPr>
            <a:r>
              <a:rPr lang="zh-CN" altLang="en-US" sz="2000" b="1" kern="100" dirty="0">
                <a:effectLst/>
                <a:latin typeface="微软雅黑" panose="020B0503020204020204" pitchFamily="34" charset="-122"/>
                <a:ea typeface="微软雅黑" panose="020B0503020204020204" pitchFamily="34" charset="-122"/>
              </a:rPr>
              <a:t>哲学思想：将知识表示为符号，将知识的运用表示为符号推理</a:t>
            </a:r>
            <a:endParaRPr lang="en-US" altLang="zh-CN" sz="2000" b="1"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200"/>
              </a:spcBef>
              <a:buSzPts val="1600"/>
              <a:buNone/>
              <a:tabLst>
                <a:tab pos="266700" algn="l"/>
              </a:tabLst>
            </a:pPr>
            <a:r>
              <a:rPr lang="zh-CN" altLang="en-US" sz="2000" b="1" kern="100" dirty="0">
                <a:effectLst/>
                <a:latin typeface="微软雅黑" panose="020B0503020204020204" pitchFamily="34" charset="-122"/>
                <a:ea typeface="微软雅黑" panose="020B0503020204020204" pitchFamily="34" charset="-122"/>
              </a:rPr>
              <a:t>方法：将所有的知识总结为规则，利用推理方法从已知条件推断出结论。</a:t>
            </a:r>
            <a:endParaRPr lang="en-US" altLang="zh-CN" sz="2000" b="1" kern="100" dirty="0">
              <a:effectLst/>
              <a:latin typeface="微软雅黑" panose="020B0503020204020204" pitchFamily="34" charset="-122"/>
              <a:ea typeface="微软雅黑" panose="020B0503020204020204" pitchFamily="34" charset="-122"/>
            </a:endParaRPr>
          </a:p>
          <a:p>
            <a:pPr marL="0" indent="0" algn="just">
              <a:lnSpc>
                <a:spcPct val="100000"/>
              </a:lnSpc>
              <a:spcBef>
                <a:spcPts val="1200"/>
              </a:spcBef>
              <a:buSzPts val="1600"/>
              <a:buNone/>
              <a:tabLst>
                <a:tab pos="266700" algn="l"/>
              </a:tabLst>
            </a:pPr>
            <a:r>
              <a:rPr lang="zh-CN" altLang="en-US" sz="2000" b="1" kern="100" dirty="0">
                <a:effectLst/>
                <a:latin typeface="微软雅黑" panose="020B0503020204020204" pitchFamily="34" charset="-122"/>
                <a:ea typeface="微软雅黑" panose="020B0503020204020204" pitchFamily="34" charset="-122"/>
              </a:rPr>
              <a:t>逻辑推理是符号主义的主算法；专家系统、定理机器证明</a:t>
            </a:r>
            <a:endParaRPr lang="en-US" altLang="zh-CN" sz="2000" b="1"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200"/>
              </a:spcBef>
              <a:buSzPts val="1600"/>
              <a:buNone/>
              <a:tabLst>
                <a:tab pos="266700" algn="l"/>
              </a:tabLst>
            </a:pPr>
            <a:endParaRPr lang="zh-CN" altLang="en-US" sz="2000" b="1" kern="100" dirty="0">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CF3ADAD-EED0-4AFD-8217-C20CB0BDF0B6}"/>
              </a:ext>
            </a:extLst>
          </p:cNvPr>
          <p:cNvSpPr txBox="1"/>
          <p:nvPr/>
        </p:nvSpPr>
        <p:spPr>
          <a:xfrm>
            <a:off x="4928091" y="1962616"/>
            <a:ext cx="2985550" cy="2708434"/>
          </a:xfrm>
          <a:prstGeom prst="rect">
            <a:avLst/>
          </a:prstGeom>
          <a:noFill/>
        </p:spPr>
        <p:txBody>
          <a:bodyPr wrap="square">
            <a:spAutoFit/>
          </a:bodyPr>
          <a:lstStyle/>
          <a:p>
            <a:pPr marL="0" lvl="0" indent="0" algn="just">
              <a:lnSpc>
                <a:spcPct val="100000"/>
              </a:lnSpc>
              <a:spcBef>
                <a:spcPts val="1200"/>
              </a:spcBef>
              <a:buSzPts val="1600"/>
              <a:buNone/>
              <a:tabLst>
                <a:tab pos="266700" algn="l"/>
              </a:tabLst>
            </a:pPr>
            <a:r>
              <a:rPr lang="zh-CN" altLang="en-US" sz="2000" b="1" kern="100" dirty="0">
                <a:solidFill>
                  <a:srgbClr val="C00000"/>
                </a:solidFill>
                <a:effectLst/>
                <a:latin typeface="微软雅黑" panose="020B0503020204020204" pitchFamily="34" charset="-122"/>
                <a:ea typeface="微软雅黑" panose="020B0503020204020204" pitchFamily="34" charset="-122"/>
              </a:rPr>
              <a:t>链接主义</a:t>
            </a:r>
            <a:r>
              <a:rPr lang="zh-CN" altLang="en-US" sz="2000" b="1" kern="100" dirty="0">
                <a:effectLst/>
                <a:latin typeface="微软雅黑" panose="020B0503020204020204" pitchFamily="34" charset="-122"/>
                <a:ea typeface="微软雅黑" panose="020B0503020204020204" pitchFamily="34" charset="-122"/>
              </a:rPr>
              <a:t>：善于归纳学习</a:t>
            </a:r>
            <a:endParaRPr lang="en-US" altLang="zh-CN" sz="2000" b="1"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200"/>
              </a:spcBef>
              <a:buSzPts val="1600"/>
              <a:buNone/>
              <a:tabLst>
                <a:tab pos="266700" algn="l"/>
              </a:tabLst>
            </a:pPr>
            <a:endParaRPr lang="en-US" altLang="zh-CN" sz="2000" b="1"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200"/>
              </a:spcBef>
              <a:buSzPts val="1600"/>
              <a:buNone/>
              <a:tabLst>
                <a:tab pos="266700" algn="l"/>
              </a:tabLst>
            </a:pPr>
            <a:r>
              <a:rPr lang="zh-CN" altLang="en-US" sz="2000" b="1" kern="100" dirty="0">
                <a:effectLst/>
                <a:latin typeface="微软雅黑" panose="020B0503020204020204" pitchFamily="34" charset="-122"/>
                <a:ea typeface="微软雅黑" panose="020B0503020204020204" pitchFamily="34" charset="-122"/>
              </a:rPr>
              <a:t>方法：模拟人脑的工作原理，建立输入</a:t>
            </a:r>
            <a:r>
              <a:rPr lang="en-US" altLang="zh-CN" sz="2000" b="1" kern="100" dirty="0">
                <a:effectLst/>
                <a:latin typeface="微软雅黑" panose="020B0503020204020204" pitchFamily="34" charset="-122"/>
                <a:ea typeface="微软雅黑" panose="020B0503020204020204" pitchFamily="34" charset="-122"/>
              </a:rPr>
              <a:t>-</a:t>
            </a:r>
            <a:r>
              <a:rPr lang="zh-CN" altLang="en-US" sz="2000" b="1" kern="100" dirty="0">
                <a:effectLst/>
                <a:latin typeface="微软雅黑" panose="020B0503020204020204" pitchFamily="34" charset="-122"/>
                <a:ea typeface="微软雅黑" panose="020B0503020204020204" pitchFamily="34" charset="-122"/>
              </a:rPr>
              <a:t>输出的拟合函数。</a:t>
            </a:r>
          </a:p>
          <a:p>
            <a:pPr algn="just">
              <a:spcBef>
                <a:spcPts val="1200"/>
              </a:spcBef>
              <a:buSzPts val="1600"/>
              <a:tabLst>
                <a:tab pos="266700" algn="l"/>
              </a:tabLst>
            </a:pPr>
            <a:r>
              <a:rPr lang="en-US" altLang="zh-CN" sz="2000" b="1" kern="100" dirty="0">
                <a:effectLst/>
                <a:latin typeface="微软雅黑" panose="020B0503020204020204" pitchFamily="34" charset="-122"/>
                <a:ea typeface="微软雅黑" panose="020B0503020204020204" pitchFamily="34" charset="-122"/>
              </a:rPr>
              <a:t>BP</a:t>
            </a:r>
            <a:r>
              <a:rPr lang="zh-CN" altLang="en-US" sz="2000" b="1" kern="100" dirty="0">
                <a:effectLst/>
                <a:latin typeface="微软雅黑" panose="020B0503020204020204" pitchFamily="34" charset="-122"/>
                <a:ea typeface="微软雅黑" panose="020B0503020204020204" pitchFamily="34" charset="-122"/>
              </a:rPr>
              <a:t>是链接主义的主算法；人工神经网络</a:t>
            </a:r>
          </a:p>
        </p:txBody>
      </p:sp>
      <p:sp>
        <p:nvSpPr>
          <p:cNvPr id="9" name="文本框 8">
            <a:extLst>
              <a:ext uri="{FF2B5EF4-FFF2-40B4-BE49-F238E27FC236}">
                <a16:creationId xmlns:a16="http://schemas.microsoft.com/office/drawing/2014/main" id="{57FC3EB0-9FFC-46E9-9D1F-2D016A9850E7}"/>
              </a:ext>
            </a:extLst>
          </p:cNvPr>
          <p:cNvSpPr txBox="1"/>
          <p:nvPr/>
        </p:nvSpPr>
        <p:spPr>
          <a:xfrm>
            <a:off x="8386762" y="1962616"/>
            <a:ext cx="3035207" cy="2862322"/>
          </a:xfrm>
          <a:prstGeom prst="rect">
            <a:avLst/>
          </a:prstGeom>
          <a:noFill/>
        </p:spPr>
        <p:txBody>
          <a:bodyPr wrap="square">
            <a:spAutoFit/>
          </a:bodyPr>
          <a:lstStyle/>
          <a:p>
            <a:pPr marL="0" lvl="0" indent="0" algn="just">
              <a:lnSpc>
                <a:spcPct val="100000"/>
              </a:lnSpc>
              <a:spcBef>
                <a:spcPts val="1200"/>
              </a:spcBef>
              <a:buSzPts val="1600"/>
              <a:buNone/>
              <a:tabLst>
                <a:tab pos="266700" algn="l"/>
              </a:tabLst>
            </a:pPr>
            <a:r>
              <a:rPr lang="zh-CN" altLang="en-US" sz="2000" b="1" kern="100" dirty="0">
                <a:solidFill>
                  <a:srgbClr val="C00000"/>
                </a:solidFill>
                <a:effectLst/>
                <a:latin typeface="微软雅黑" panose="020B0503020204020204" pitchFamily="34" charset="-122"/>
                <a:ea typeface="微软雅黑" panose="020B0503020204020204" pitchFamily="34" charset="-122"/>
              </a:rPr>
              <a:t>行为主义</a:t>
            </a:r>
            <a:r>
              <a:rPr lang="zh-CN" altLang="en-US" sz="2000" b="1" kern="100" dirty="0">
                <a:effectLst/>
                <a:latin typeface="微软雅黑" panose="020B0503020204020204" pitchFamily="34" charset="-122"/>
                <a:ea typeface="微软雅黑" panose="020B0503020204020204" pitchFamily="34" charset="-122"/>
              </a:rPr>
              <a:t>：善于优化求解，群智能优化</a:t>
            </a:r>
            <a:endParaRPr lang="en-US" altLang="zh-CN" sz="2000" b="1"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200"/>
              </a:spcBef>
              <a:buSzPts val="1600"/>
              <a:buNone/>
              <a:tabLst>
                <a:tab pos="266700" algn="l"/>
              </a:tabLst>
            </a:pPr>
            <a:r>
              <a:rPr lang="zh-CN" altLang="en-US" sz="2000" b="1" kern="100" dirty="0">
                <a:effectLst/>
                <a:latin typeface="微软雅黑" panose="020B0503020204020204" pitchFamily="34" charset="-122"/>
                <a:ea typeface="微软雅黑" panose="020B0503020204020204" pitchFamily="34" charset="-122"/>
              </a:rPr>
              <a:t>方法：模拟动物与自然交互的行为，进行寻优或者策略函数学习。</a:t>
            </a:r>
            <a:endParaRPr lang="en-US" altLang="zh-CN" sz="2000" b="1" kern="100" dirty="0">
              <a:effectLst/>
              <a:latin typeface="微软雅黑" panose="020B0503020204020204" pitchFamily="34" charset="-122"/>
              <a:ea typeface="微软雅黑" panose="020B0503020204020204" pitchFamily="34" charset="-122"/>
            </a:endParaRPr>
          </a:p>
          <a:p>
            <a:pPr marL="0" lvl="0" indent="0" algn="just">
              <a:lnSpc>
                <a:spcPct val="100000"/>
              </a:lnSpc>
              <a:spcBef>
                <a:spcPts val="1200"/>
              </a:spcBef>
              <a:buSzPts val="1600"/>
              <a:buNone/>
              <a:tabLst>
                <a:tab pos="266700" algn="l"/>
              </a:tabLst>
            </a:pPr>
            <a:r>
              <a:rPr lang="zh-CN" altLang="en-US" sz="2000" b="1" kern="100" dirty="0">
                <a:effectLst/>
                <a:latin typeface="微软雅黑" panose="020B0503020204020204" pitchFamily="34" charset="-122"/>
                <a:ea typeface="微软雅黑" panose="020B0503020204020204" pitchFamily="34" charset="-122"/>
              </a:rPr>
              <a:t>基于进化思想的算法和强化学习是行为主义的主算法。</a:t>
            </a:r>
          </a:p>
        </p:txBody>
      </p:sp>
      <p:sp>
        <p:nvSpPr>
          <p:cNvPr id="11" name="文本框 10">
            <a:extLst>
              <a:ext uri="{FF2B5EF4-FFF2-40B4-BE49-F238E27FC236}">
                <a16:creationId xmlns:a16="http://schemas.microsoft.com/office/drawing/2014/main" id="{304D90D5-2A39-42EB-84C7-EF6135BFBFC6}"/>
              </a:ext>
            </a:extLst>
          </p:cNvPr>
          <p:cNvSpPr txBox="1"/>
          <p:nvPr/>
        </p:nvSpPr>
        <p:spPr>
          <a:xfrm>
            <a:off x="6454821" y="1321356"/>
            <a:ext cx="3035208" cy="369332"/>
          </a:xfrm>
          <a:prstGeom prst="rect">
            <a:avLst/>
          </a:prstGeom>
          <a:solidFill>
            <a:schemeClr val="accent6">
              <a:lumMod val="20000"/>
              <a:lumOff val="80000"/>
            </a:schemeClr>
          </a:solidFill>
        </p:spPr>
        <p:txBody>
          <a:bodyPr wrap="square">
            <a:spAutoFit/>
          </a:bodyPr>
          <a:lstStyle/>
          <a:p>
            <a:pPr marL="0" lvl="0" indent="0" algn="just">
              <a:lnSpc>
                <a:spcPct val="100000"/>
              </a:lnSpc>
              <a:spcBef>
                <a:spcPts val="1200"/>
              </a:spcBef>
              <a:buSzPts val="1600"/>
              <a:buNone/>
              <a:tabLst>
                <a:tab pos="266700" algn="l"/>
              </a:tabLst>
            </a:pPr>
            <a:r>
              <a:rPr lang="en-US" altLang="zh-CN" sz="1800" b="1" kern="100" dirty="0">
                <a:solidFill>
                  <a:srgbClr val="FF0000"/>
                </a:solidFill>
                <a:effectLst/>
                <a:latin typeface="微软雅黑" panose="020B0503020204020204" pitchFamily="34" charset="-122"/>
                <a:ea typeface="微软雅黑" panose="020B0503020204020204" pitchFamily="34" charset="-122"/>
              </a:rPr>
              <a:t>AlphaGo</a:t>
            </a:r>
            <a:r>
              <a:rPr lang="zh-CN" altLang="en-US" sz="1800" b="1" kern="100" dirty="0">
                <a:solidFill>
                  <a:srgbClr val="FF0000"/>
                </a:solidFill>
                <a:effectLst/>
                <a:latin typeface="微软雅黑" panose="020B0503020204020204" pitchFamily="34" charset="-122"/>
                <a:ea typeface="微软雅黑" panose="020B0503020204020204" pitchFamily="34" charset="-122"/>
              </a:rPr>
              <a:t>是两者的联合使用</a:t>
            </a:r>
          </a:p>
        </p:txBody>
      </p:sp>
      <p:cxnSp>
        <p:nvCxnSpPr>
          <p:cNvPr id="10" name="直接箭头连接符 9">
            <a:extLst>
              <a:ext uri="{FF2B5EF4-FFF2-40B4-BE49-F238E27FC236}">
                <a16:creationId xmlns:a16="http://schemas.microsoft.com/office/drawing/2014/main" id="{265C9772-8452-4D90-9A48-557279CA853D}"/>
              </a:ext>
            </a:extLst>
          </p:cNvPr>
          <p:cNvCxnSpPr>
            <a:cxnSpLocks/>
          </p:cNvCxnSpPr>
          <p:nvPr/>
        </p:nvCxnSpPr>
        <p:spPr>
          <a:xfrm flipH="1" flipV="1">
            <a:off x="8858250" y="1690688"/>
            <a:ext cx="288879" cy="233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DCC0D59D-D205-4687-AD29-CD0B36777310}"/>
              </a:ext>
            </a:extLst>
          </p:cNvPr>
          <p:cNvCxnSpPr>
            <a:cxnSpLocks/>
          </p:cNvCxnSpPr>
          <p:nvPr/>
        </p:nvCxnSpPr>
        <p:spPr>
          <a:xfrm flipV="1">
            <a:off x="7216819" y="1690688"/>
            <a:ext cx="412706" cy="2222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A32258B-3E93-425F-A8F3-B1065E69779A}"/>
              </a:ext>
            </a:extLst>
          </p:cNvPr>
          <p:cNvSpPr txBox="1"/>
          <p:nvPr/>
        </p:nvSpPr>
        <p:spPr>
          <a:xfrm>
            <a:off x="1072661" y="5477212"/>
            <a:ext cx="5813914" cy="1015663"/>
          </a:xfrm>
          <a:prstGeom prst="rect">
            <a:avLst/>
          </a:prstGeom>
          <a:solidFill>
            <a:schemeClr val="accent3">
              <a:lumMod val="20000"/>
              <a:lumOff val="80000"/>
            </a:schemeClr>
          </a:solidFill>
          <a:ln>
            <a:solidFill>
              <a:schemeClr val="accent3">
                <a:lumMod val="40000"/>
                <a:lumOff val="60000"/>
              </a:schemeClr>
            </a:solidFill>
          </a:ln>
        </p:spPr>
        <p:txBody>
          <a:bodyPr wrap="square">
            <a:spAutoFit/>
          </a:bodyPr>
          <a:lstStyle/>
          <a:p>
            <a:pPr lvl="0" algn="just">
              <a:lnSpc>
                <a:spcPts val="2200"/>
              </a:lnSpc>
            </a:pPr>
            <a:r>
              <a:rPr lang="zh-CN" altLang="zh-CN" sz="2000" b="1" kern="100" dirty="0">
                <a:effectLst/>
                <a:latin typeface="微软雅黑" panose="020B0503020204020204" pitchFamily="34" charset="-122"/>
                <a:ea typeface="微软雅黑" panose="020B0503020204020204" pitchFamily="34" charset="-122"/>
              </a:rPr>
              <a:t>符号主义与联结主义分别对应着两种基本</a:t>
            </a:r>
            <a:r>
              <a:rPr lang="zh-CN" altLang="zh-CN" sz="2000" b="1" kern="100" dirty="0">
                <a:solidFill>
                  <a:srgbClr val="0000FF"/>
                </a:solidFill>
                <a:effectLst/>
                <a:latin typeface="微软雅黑" panose="020B0503020204020204" pitchFamily="34" charset="-122"/>
                <a:ea typeface="微软雅黑" panose="020B0503020204020204" pitchFamily="34" charset="-122"/>
              </a:rPr>
              <a:t>认知方式</a:t>
            </a:r>
            <a:endParaRPr lang="en-US" altLang="zh-CN" sz="2000" b="1" kern="100" dirty="0">
              <a:solidFill>
                <a:srgbClr val="0000FF"/>
              </a:solidFill>
              <a:effectLst/>
              <a:latin typeface="微软雅黑" panose="020B0503020204020204" pitchFamily="34" charset="-122"/>
              <a:ea typeface="微软雅黑" panose="020B0503020204020204" pitchFamily="34" charset="-122"/>
            </a:endParaRPr>
          </a:p>
          <a:p>
            <a:pPr lvl="0" algn="just">
              <a:lnSpc>
                <a:spcPts val="2200"/>
              </a:lnSpc>
              <a:spcBef>
                <a:spcPts val="600"/>
              </a:spcBef>
            </a:pPr>
            <a:r>
              <a:rPr lang="zh-CN" altLang="zh-CN" sz="2000" b="1" kern="100" dirty="0">
                <a:effectLst/>
                <a:latin typeface="微软雅黑" panose="020B0503020204020204" pitchFamily="34" charset="-122"/>
                <a:ea typeface="微软雅黑" panose="020B0503020204020204" pitchFamily="34" charset="-122"/>
              </a:rPr>
              <a:t>符号主义 </a:t>
            </a:r>
            <a:r>
              <a:rPr lang="en-US" altLang="zh-CN" sz="2000" b="1" kern="100" dirty="0">
                <a:effectLst/>
                <a:latin typeface="微软雅黑" panose="020B0503020204020204" pitchFamily="34" charset="-122"/>
                <a:ea typeface="微软雅黑" panose="020B0503020204020204" pitchFamily="34" charset="-122"/>
              </a:rPr>
              <a:t>--- </a:t>
            </a:r>
            <a:r>
              <a:rPr lang="zh-CN" altLang="zh-CN" sz="2000" b="1" kern="100" dirty="0">
                <a:solidFill>
                  <a:srgbClr val="C00000"/>
                </a:solidFill>
                <a:effectLst/>
                <a:latin typeface="微软雅黑" panose="020B0503020204020204" pitchFamily="34" charset="-122"/>
                <a:ea typeface="微软雅黑" panose="020B0503020204020204" pitchFamily="34" charset="-122"/>
              </a:rPr>
              <a:t>逻辑演绎</a:t>
            </a:r>
            <a:r>
              <a:rPr lang="zh-CN" altLang="zh-CN" sz="2000" b="1" kern="100" dirty="0">
                <a:effectLst/>
                <a:latin typeface="微软雅黑" panose="020B0503020204020204" pitchFamily="34" charset="-122"/>
                <a:ea typeface="微软雅黑" panose="020B0503020204020204" pitchFamily="34" charset="-122"/>
              </a:rPr>
              <a:t>：由一般到特殊</a:t>
            </a:r>
            <a:endParaRPr lang="en-US" altLang="zh-CN" sz="2000" b="1" kern="100" dirty="0">
              <a:latin typeface="微软雅黑" panose="020B0503020204020204" pitchFamily="34" charset="-122"/>
              <a:ea typeface="微软雅黑" panose="020B0503020204020204" pitchFamily="34" charset="-122"/>
            </a:endParaRPr>
          </a:p>
          <a:p>
            <a:pPr lvl="0" algn="just">
              <a:lnSpc>
                <a:spcPts val="2200"/>
              </a:lnSpc>
            </a:pPr>
            <a:r>
              <a:rPr lang="zh-CN" altLang="zh-CN" sz="2000" b="1" kern="100" dirty="0">
                <a:effectLst/>
                <a:latin typeface="微软雅黑" panose="020B0503020204020204" pitchFamily="34" charset="-122"/>
                <a:ea typeface="微软雅黑" panose="020B0503020204020204" pitchFamily="34" charset="-122"/>
              </a:rPr>
              <a:t>联结主义</a:t>
            </a:r>
            <a:r>
              <a:rPr lang="en-US" altLang="zh-CN" sz="2000" b="1" kern="100" dirty="0">
                <a:effectLst/>
                <a:latin typeface="微软雅黑" panose="020B0503020204020204" pitchFamily="34" charset="-122"/>
                <a:ea typeface="微软雅黑" panose="020B0503020204020204" pitchFamily="34" charset="-122"/>
              </a:rPr>
              <a:t> --- </a:t>
            </a:r>
            <a:r>
              <a:rPr lang="zh-CN" altLang="zh-CN" sz="2000" b="1" kern="100" dirty="0">
                <a:solidFill>
                  <a:srgbClr val="C00000"/>
                </a:solidFill>
                <a:effectLst/>
                <a:latin typeface="微软雅黑" panose="020B0503020204020204" pitchFamily="34" charset="-122"/>
                <a:ea typeface="微软雅黑" panose="020B0503020204020204" pitchFamily="34" charset="-122"/>
              </a:rPr>
              <a:t>归纳总结</a:t>
            </a:r>
            <a:r>
              <a:rPr lang="zh-CN" altLang="zh-CN" sz="2000" b="1" kern="100" dirty="0">
                <a:effectLst/>
                <a:latin typeface="微软雅黑" panose="020B0503020204020204" pitchFamily="34" charset="-122"/>
                <a:ea typeface="微软雅黑" panose="020B0503020204020204" pitchFamily="34" charset="-122"/>
              </a:rPr>
              <a:t>：由特殊到一般</a:t>
            </a:r>
            <a:endParaRPr lang="zh-CN" altLang="zh-CN" sz="1200" kern="100" dirty="0">
              <a:effectLst/>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0A340869-A245-4A82-B033-C2C44414A796}"/>
              </a:ext>
            </a:extLst>
          </p:cNvPr>
          <p:cNvSpPr txBox="1"/>
          <p:nvPr/>
        </p:nvSpPr>
        <p:spPr>
          <a:xfrm>
            <a:off x="885075" y="1382653"/>
            <a:ext cx="6096000" cy="400110"/>
          </a:xfrm>
          <a:prstGeom prst="rect">
            <a:avLst/>
          </a:prstGeom>
          <a:noFill/>
        </p:spPr>
        <p:txBody>
          <a:bodyPr wrap="square">
            <a:spAutoFit/>
          </a:bodyPr>
          <a:lstStyle/>
          <a:p>
            <a:r>
              <a:rPr lang="zh-CN" altLang="en-US" sz="2000" b="1" kern="100" dirty="0">
                <a:solidFill>
                  <a:srgbClr val="0000FF"/>
                </a:solidFill>
                <a:effectLst/>
                <a:latin typeface="微软雅黑" panose="020B0503020204020204" pitchFamily="34" charset="-122"/>
                <a:ea typeface="微软雅黑" panose="020B0503020204020204" pitchFamily="34" charset="-122"/>
              </a:rPr>
              <a:t>从</a:t>
            </a:r>
            <a:r>
              <a:rPr lang="zh-CN" altLang="zh-CN" sz="2000" b="1" kern="100" dirty="0">
                <a:solidFill>
                  <a:schemeClr val="accent6">
                    <a:lumMod val="50000"/>
                  </a:schemeClr>
                </a:solidFill>
                <a:effectLst/>
                <a:latin typeface="微软雅黑" panose="020B0503020204020204" pitchFamily="34" charset="-122"/>
                <a:ea typeface="微软雅黑" panose="020B0503020204020204" pitchFamily="34" charset="-122"/>
              </a:rPr>
              <a:t>认知方式</a:t>
            </a:r>
            <a:r>
              <a:rPr lang="zh-CN" altLang="en-US" sz="2000" b="1" kern="100" dirty="0">
                <a:solidFill>
                  <a:srgbClr val="0000FF"/>
                </a:solidFill>
                <a:effectLst/>
                <a:latin typeface="微软雅黑" panose="020B0503020204020204" pitchFamily="34" charset="-122"/>
                <a:ea typeface="微软雅黑" panose="020B0503020204020204" pitchFamily="34" charset="-122"/>
              </a:rPr>
              <a:t>分类</a:t>
            </a:r>
            <a:endParaRPr lang="zh-CN" altLang="en-US" sz="2000" dirty="0"/>
          </a:p>
        </p:txBody>
      </p:sp>
    </p:spTree>
    <p:extLst>
      <p:ext uri="{BB962C8B-B14F-4D97-AF65-F5344CB8AC3E}">
        <p14:creationId xmlns:p14="http://schemas.microsoft.com/office/powerpoint/2010/main" val="4001541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pPr marL="0" lvl="0" indent="0" algn="just">
              <a:lnSpc>
                <a:spcPct val="100000"/>
              </a:lnSpc>
              <a:spcBef>
                <a:spcPts val="1200"/>
              </a:spcBef>
              <a:buSzPts val="1600"/>
              <a:buNone/>
              <a:tabLst>
                <a:tab pos="266700" algn="l"/>
              </a:tabLst>
            </a:pPr>
            <a:r>
              <a:rPr lang="zh-CN" altLang="en-US" sz="4400" b="1" kern="100" dirty="0">
                <a:solidFill>
                  <a:srgbClr val="0000FF"/>
                </a:solidFill>
                <a:effectLst/>
                <a:latin typeface="微软雅黑" panose="020B0503020204020204" pitchFamily="34" charset="-122"/>
                <a:ea typeface="微软雅黑" panose="020B0503020204020204" pitchFamily="34" charset="-122"/>
              </a:rPr>
              <a:t>人工智能的主要学派（符号主义）</a:t>
            </a: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39286" y="1963422"/>
            <a:ext cx="10643089" cy="3756351"/>
          </a:xfrm>
        </p:spPr>
        <p:txBody>
          <a:bodyPr>
            <a:noAutofit/>
          </a:bodyPr>
          <a:lstStyle/>
          <a:p>
            <a:pPr algn="just">
              <a:lnSpc>
                <a:spcPct val="100000"/>
              </a:lnSpc>
            </a:pPr>
            <a:r>
              <a:rPr lang="zh-CN" altLang="zh-CN" sz="2400" b="1" kern="100" dirty="0">
                <a:effectLst/>
                <a:latin typeface="微软雅黑" panose="020B0503020204020204" pitchFamily="34" charset="-122"/>
                <a:ea typeface="微软雅黑" panose="020B0503020204020204" pitchFamily="34" charset="-122"/>
              </a:rPr>
              <a:t>符号主义是人工智能领域中形成最早和影响最大的一个学派，</a:t>
            </a:r>
            <a:r>
              <a:rPr lang="zh-CN" altLang="zh-CN" sz="2400" b="1" kern="100" dirty="0">
                <a:solidFill>
                  <a:srgbClr val="C00000"/>
                </a:solidFill>
                <a:effectLst/>
                <a:latin typeface="微软雅黑" panose="020B0503020204020204" pitchFamily="34" charset="-122"/>
                <a:ea typeface="微软雅黑" panose="020B0503020204020204" pitchFamily="34" charset="-122"/>
              </a:rPr>
              <a:t>主张采用物理符号系统研究和模拟人的智能</a:t>
            </a:r>
            <a:r>
              <a:rPr lang="zh-CN" altLang="zh-CN" sz="2400" b="1" kern="100" dirty="0">
                <a:effectLst/>
                <a:latin typeface="微软雅黑" panose="020B0503020204020204" pitchFamily="34" charset="-122"/>
                <a:ea typeface="微软雅黑" panose="020B0503020204020204" pitchFamily="34" charset="-122"/>
              </a:rPr>
              <a:t>。</a:t>
            </a:r>
            <a:endParaRPr lang="en-US" altLang="zh-CN" sz="2400" kern="100" dirty="0">
              <a:latin typeface="微软雅黑" panose="020B0503020204020204" pitchFamily="34" charset="-122"/>
              <a:ea typeface="微软雅黑" panose="020B0503020204020204" pitchFamily="34" charset="-122"/>
            </a:endParaRPr>
          </a:p>
          <a:p>
            <a:pPr algn="just">
              <a:lnSpc>
                <a:spcPct val="100000"/>
              </a:lnSpc>
            </a:pPr>
            <a:r>
              <a:rPr lang="zh-CN" altLang="en-US" sz="2400" b="1" kern="100" dirty="0">
                <a:effectLst/>
                <a:latin typeface="微软雅黑" panose="020B0503020204020204" pitchFamily="34" charset="-122"/>
                <a:ea typeface="微软雅黑" panose="020B0503020204020204" pitchFamily="34" charset="-122"/>
              </a:rPr>
              <a:t>赫伯特</a:t>
            </a:r>
            <a:r>
              <a:rPr lang="en-US" altLang="zh-CN" sz="2400" b="1" kern="100" dirty="0">
                <a:effectLst/>
                <a:latin typeface="微软雅黑" panose="020B0503020204020204" pitchFamily="34" charset="-122"/>
                <a:ea typeface="微软雅黑" panose="020B0503020204020204" pitchFamily="34" charset="-122"/>
              </a:rPr>
              <a:t>·</a:t>
            </a:r>
            <a:r>
              <a:rPr lang="zh-CN" altLang="en-US" sz="2400" b="1" kern="100" dirty="0">
                <a:effectLst/>
                <a:latin typeface="微软雅黑" panose="020B0503020204020204" pitchFamily="34" charset="-122"/>
                <a:ea typeface="微软雅黑" panose="020B0503020204020204" pitchFamily="34" charset="-122"/>
              </a:rPr>
              <a:t>西蒙和艾伦</a:t>
            </a:r>
            <a:r>
              <a:rPr lang="en-US" altLang="zh-CN" sz="2400" b="1" kern="100" dirty="0">
                <a:effectLst/>
                <a:latin typeface="微软雅黑" panose="020B0503020204020204" pitchFamily="34" charset="-122"/>
                <a:ea typeface="微软雅黑" panose="020B0503020204020204" pitchFamily="34" charset="-122"/>
              </a:rPr>
              <a:t>·</a:t>
            </a:r>
            <a:r>
              <a:rPr lang="zh-CN" altLang="en-US" sz="2400" b="1" kern="100" dirty="0">
                <a:effectLst/>
                <a:latin typeface="微软雅黑" panose="020B0503020204020204" pitchFamily="34" charset="-122"/>
                <a:ea typeface="微软雅黑" panose="020B0503020204020204" pitchFamily="34" charset="-122"/>
              </a:rPr>
              <a:t>纽威尔是符号主义的奠基者，他们于</a:t>
            </a:r>
            <a:r>
              <a:rPr lang="en-US" altLang="zh-CN" sz="2400" b="1" kern="100" dirty="0">
                <a:effectLst/>
                <a:latin typeface="微软雅黑" panose="020B0503020204020204" pitchFamily="34" charset="-122"/>
                <a:ea typeface="微软雅黑" panose="020B0503020204020204" pitchFamily="34" charset="-122"/>
              </a:rPr>
              <a:t>20</a:t>
            </a:r>
            <a:r>
              <a:rPr lang="zh-CN" altLang="en-US" sz="2400" b="1" kern="100" dirty="0">
                <a:effectLst/>
                <a:latin typeface="微软雅黑" panose="020B0503020204020204" pitchFamily="34" charset="-122"/>
                <a:ea typeface="微软雅黑" panose="020B0503020204020204" pitchFamily="34" charset="-122"/>
              </a:rPr>
              <a:t>世纪</a:t>
            </a:r>
            <a:r>
              <a:rPr lang="en-US" altLang="zh-CN" sz="2400" b="1" kern="100" dirty="0">
                <a:effectLst/>
                <a:latin typeface="微软雅黑" panose="020B0503020204020204" pitchFamily="34" charset="-122"/>
                <a:ea typeface="微软雅黑" panose="020B0503020204020204" pitchFamily="34" charset="-122"/>
              </a:rPr>
              <a:t>50</a:t>
            </a:r>
            <a:r>
              <a:rPr lang="zh-CN" altLang="en-US" sz="2400" b="1" kern="100" dirty="0">
                <a:effectLst/>
                <a:latin typeface="微软雅黑" panose="020B0503020204020204" pitchFamily="34" charset="-122"/>
                <a:ea typeface="微软雅黑" panose="020B0503020204020204" pitchFamily="34" charset="-122"/>
              </a:rPr>
              <a:t>年代提出的“</a:t>
            </a:r>
            <a:r>
              <a:rPr lang="zh-CN" altLang="en-US" sz="2400" b="1" kern="100" dirty="0">
                <a:solidFill>
                  <a:srgbClr val="C00000"/>
                </a:solidFill>
                <a:effectLst/>
                <a:latin typeface="微软雅黑" panose="020B0503020204020204" pitchFamily="34" charset="-122"/>
                <a:ea typeface="微软雅黑" panose="020B0503020204020204" pitchFamily="34" charset="-122"/>
              </a:rPr>
              <a:t>物理符号系统假设</a:t>
            </a:r>
            <a:r>
              <a:rPr lang="zh-CN" altLang="en-US" sz="2400" b="1" kern="100" dirty="0">
                <a:effectLst/>
                <a:latin typeface="微软雅黑" panose="020B0503020204020204" pitchFamily="34" charset="-122"/>
                <a:ea typeface="微软雅黑" panose="020B0503020204020204" pitchFamily="34" charset="-122"/>
              </a:rPr>
              <a:t>”是符号主义的基本原理。</a:t>
            </a:r>
          </a:p>
        </p:txBody>
      </p:sp>
      <p:pic>
        <p:nvPicPr>
          <p:cNvPr id="3074" name="图片 1">
            <a:extLst>
              <a:ext uri="{FF2B5EF4-FFF2-40B4-BE49-F238E27FC236}">
                <a16:creationId xmlns:a16="http://schemas.microsoft.com/office/drawing/2014/main" id="{79277423-466F-461C-A7CD-B06B16EE4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5934" y="3962401"/>
            <a:ext cx="1520826" cy="19503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图片 2">
            <a:extLst>
              <a:ext uri="{FF2B5EF4-FFF2-40B4-BE49-F238E27FC236}">
                <a16:creationId xmlns:a16="http://schemas.microsoft.com/office/drawing/2014/main" id="{34712A48-2BFF-4BD4-B60D-17D7B0B7D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952" y="3962401"/>
            <a:ext cx="1594273" cy="1894540"/>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1DF33030-C805-4BE8-BE52-2C2E07E6B966}"/>
              </a:ext>
            </a:extLst>
          </p:cNvPr>
          <p:cNvSpPr txBox="1"/>
          <p:nvPr/>
        </p:nvSpPr>
        <p:spPr>
          <a:xfrm>
            <a:off x="2343150" y="5678657"/>
            <a:ext cx="2647950" cy="1015663"/>
          </a:xfrm>
          <a:prstGeom prst="rect">
            <a:avLst/>
          </a:prstGeom>
          <a:noFill/>
        </p:spPr>
        <p:txBody>
          <a:bodyPr wrap="square">
            <a:spAutoFit/>
          </a:bodyPr>
          <a:lstStyle/>
          <a:p>
            <a:pPr indent="382270"/>
            <a:r>
              <a:rPr lang="en-US" altLang="zh-CN" sz="2400" b="1" kern="1200" dirty="0">
                <a:solidFill>
                  <a:srgbClr val="000000"/>
                </a:solidFill>
                <a:effectLst/>
                <a:latin typeface="Times New Roman" panose="02020603050405020304" pitchFamily="18" charset="0"/>
                <a:ea typeface="楷体" panose="02010609060101010101" pitchFamily="49" charset="-122"/>
                <a:cs typeface="宋体" panose="02010600030101010101" pitchFamily="2" charset="-122"/>
              </a:rPr>
              <a:t>H. A. Simon</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solidFill>
                  <a:srgbClr val="0000FF"/>
                </a:solidFill>
                <a:effectLst/>
                <a:latin typeface="Arial" panose="020B0604020202020204" pitchFamily="34" charset="0"/>
                <a:ea typeface="宋体" panose="02010600030101010101" pitchFamily="2" charset="-122"/>
                <a:cs typeface="宋体" panose="02010600030101010101" pitchFamily="2" charset="-122"/>
              </a:rPr>
              <a:t>        1975</a:t>
            </a:r>
            <a:r>
              <a:rPr lang="zh-CN" altLang="zh-CN" sz="1800" b="1" dirty="0">
                <a:solidFill>
                  <a:srgbClr val="0000FF"/>
                </a:solidFill>
                <a:effectLst/>
                <a:latin typeface="Arial" panose="020B0604020202020204" pitchFamily="34" charset="0"/>
                <a:ea typeface="宋体" panose="02010600030101010101" pitchFamily="2" charset="-122"/>
                <a:cs typeface="Arial" panose="020B0604020202020204" pitchFamily="34" charset="0"/>
              </a:rPr>
              <a:t>年</a:t>
            </a:r>
            <a:r>
              <a:rPr lang="en-US" altLang="zh-CN" sz="1800" b="1" u="none" strike="noStrike" dirty="0">
                <a:solidFill>
                  <a:srgbClr val="0000FF"/>
                </a:solidFill>
                <a:effectLst/>
                <a:latin typeface="宋体" panose="02010600030101010101" pitchFamily="2" charset="-122"/>
                <a:ea typeface="宋体" panose="02010600030101010101" pitchFamily="2" charset="-122"/>
                <a:cs typeface="宋体" panose="02010600030101010101" pitchFamily="2" charset="-122"/>
              </a:rPr>
              <a:t>图灵奖</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r>
              <a:rPr lang="en-US" altLang="zh-CN" sz="1800" b="1" dirty="0">
                <a:solidFill>
                  <a:srgbClr val="0000FF"/>
                </a:solidFill>
                <a:effectLst/>
                <a:latin typeface="Arial" panose="020B0604020202020204" pitchFamily="34" charset="0"/>
                <a:ea typeface="宋体" panose="02010600030101010101" pitchFamily="2" charset="-122"/>
                <a:cs typeface="宋体" panose="02010600030101010101" pitchFamily="2" charset="-122"/>
              </a:rPr>
              <a:t>1978</a:t>
            </a:r>
            <a:r>
              <a:rPr lang="zh-CN" altLang="zh-CN" sz="1800" b="1" dirty="0">
                <a:solidFill>
                  <a:srgbClr val="0000FF"/>
                </a:solidFill>
                <a:effectLst/>
                <a:latin typeface="Arial" panose="020B0604020202020204" pitchFamily="34" charset="0"/>
                <a:ea typeface="宋体" panose="02010600030101010101" pitchFamily="2" charset="-122"/>
                <a:cs typeface="Arial" panose="020B0604020202020204" pitchFamily="34" charset="0"/>
              </a:rPr>
              <a:t>年诺贝尔经济学奖</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9" name="文本框 18">
            <a:extLst>
              <a:ext uri="{FF2B5EF4-FFF2-40B4-BE49-F238E27FC236}">
                <a16:creationId xmlns:a16="http://schemas.microsoft.com/office/drawing/2014/main" id="{00F775C3-809D-4D81-BFC5-6738E12CCF46}"/>
              </a:ext>
            </a:extLst>
          </p:cNvPr>
          <p:cNvSpPr txBox="1"/>
          <p:nvPr/>
        </p:nvSpPr>
        <p:spPr>
          <a:xfrm>
            <a:off x="5790941" y="5817156"/>
            <a:ext cx="2233613" cy="738664"/>
          </a:xfrm>
          <a:prstGeom prst="rect">
            <a:avLst/>
          </a:prstGeom>
          <a:noFill/>
        </p:spPr>
        <p:txBody>
          <a:bodyPr wrap="square">
            <a:spAutoFit/>
          </a:bodyPr>
          <a:lstStyle/>
          <a:p>
            <a:pPr marL="342900" lvl="0" indent="-342900" algn="ctr">
              <a:buFont typeface="+mj-lt"/>
              <a:buAutoNum type="alphaUcPeriod"/>
            </a:pPr>
            <a:r>
              <a:rPr lang="en-US" altLang="zh-CN" sz="2400" b="1" kern="1200" dirty="0">
                <a:solidFill>
                  <a:srgbClr val="000000"/>
                </a:solidFill>
                <a:effectLst/>
                <a:latin typeface="Times New Roman" panose="02020603050405020304" pitchFamily="18" charset="0"/>
                <a:ea typeface="楷体" panose="02010609060101010101" pitchFamily="49" charset="-122"/>
                <a:cs typeface="宋体" panose="02010600030101010101" pitchFamily="2" charset="-122"/>
              </a:rPr>
              <a:t>Newell</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altLang="zh-CN" sz="1800" b="1" dirty="0">
                <a:solidFill>
                  <a:srgbClr val="0000FF"/>
                </a:solidFill>
                <a:effectLst/>
                <a:latin typeface="Arial" panose="020B0604020202020204" pitchFamily="34" charset="0"/>
                <a:ea typeface="宋体" panose="02010600030101010101" pitchFamily="2" charset="-122"/>
                <a:cs typeface="宋体" panose="02010600030101010101" pitchFamily="2" charset="-122"/>
              </a:rPr>
              <a:t>1975</a:t>
            </a:r>
            <a:r>
              <a:rPr lang="zh-CN" altLang="zh-CN" sz="1800" b="1" dirty="0">
                <a:solidFill>
                  <a:srgbClr val="0000FF"/>
                </a:solidFill>
                <a:effectLst/>
                <a:latin typeface="Arial" panose="020B0604020202020204" pitchFamily="34" charset="0"/>
                <a:ea typeface="宋体" panose="02010600030101010101" pitchFamily="2" charset="-122"/>
                <a:cs typeface="Arial" panose="020B0604020202020204" pitchFamily="34" charset="0"/>
              </a:rPr>
              <a:t>年的</a:t>
            </a:r>
            <a:r>
              <a:rPr lang="en-US" altLang="zh-CN" sz="1800" b="1" u="none" strike="noStrike" dirty="0">
                <a:solidFill>
                  <a:srgbClr val="0000FF"/>
                </a:solidFill>
                <a:effectLst/>
                <a:latin typeface="宋体" panose="02010600030101010101" pitchFamily="2" charset="-122"/>
                <a:ea typeface="宋体" panose="02010600030101010101" pitchFamily="2" charset="-122"/>
                <a:cs typeface="宋体" panose="02010600030101010101" pitchFamily="2" charset="-122"/>
              </a:rPr>
              <a:t>图灵奖</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16874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pPr marL="0" lvl="0" indent="0" algn="just">
              <a:lnSpc>
                <a:spcPct val="100000"/>
              </a:lnSpc>
              <a:spcBef>
                <a:spcPts val="1200"/>
              </a:spcBef>
              <a:buSzPts val="1600"/>
              <a:buNone/>
              <a:tabLst>
                <a:tab pos="266700" algn="l"/>
              </a:tabLst>
            </a:pPr>
            <a:r>
              <a:rPr lang="zh-CN" altLang="en-US" sz="4400" b="1" kern="100" dirty="0">
                <a:solidFill>
                  <a:srgbClr val="0000FF"/>
                </a:solidFill>
                <a:effectLst/>
                <a:latin typeface="微软雅黑" panose="020B0503020204020204" pitchFamily="34" charset="-122"/>
                <a:ea typeface="微软雅黑" panose="020B0503020204020204" pitchFamily="34" charset="-122"/>
              </a:rPr>
              <a:t>人工智能的主要学派（符号主义）</a:t>
            </a: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39286" y="1963422"/>
            <a:ext cx="10643089" cy="3756351"/>
          </a:xfrm>
        </p:spPr>
        <p:txBody>
          <a:bodyPr>
            <a:noAutofit/>
          </a:bodyPr>
          <a:lstStyle/>
          <a:p>
            <a:pPr algn="just">
              <a:lnSpc>
                <a:spcPct val="150000"/>
              </a:lnSpc>
            </a:pPr>
            <a:r>
              <a:rPr lang="zh-CN" altLang="en-US" sz="2400" b="1" kern="100" dirty="0">
                <a:effectLst/>
                <a:latin typeface="微软雅黑" panose="020B0503020204020204" pitchFamily="34" charset="-122"/>
                <a:ea typeface="微软雅黑" panose="020B0503020204020204" pitchFamily="34" charset="-122"/>
              </a:rPr>
              <a:t>“</a:t>
            </a:r>
            <a:r>
              <a:rPr lang="zh-CN" altLang="en-US" sz="2400" b="1" kern="100" dirty="0">
                <a:solidFill>
                  <a:srgbClr val="C00000"/>
                </a:solidFill>
                <a:effectLst/>
                <a:latin typeface="微软雅黑" panose="020B0503020204020204" pitchFamily="34" charset="-122"/>
                <a:ea typeface="微软雅黑" panose="020B0503020204020204" pitchFamily="34" charset="-122"/>
              </a:rPr>
              <a:t>物理符号系统假设</a:t>
            </a:r>
            <a:r>
              <a:rPr lang="zh-CN" altLang="en-US" sz="2400" b="1" kern="100" dirty="0">
                <a:effectLst/>
                <a:latin typeface="微软雅黑" panose="020B0503020204020204" pitchFamily="34" charset="-122"/>
                <a:ea typeface="微软雅黑" panose="020B0503020204020204" pitchFamily="34" charset="-122"/>
              </a:rPr>
              <a:t>”：人类智能的基本元素是符号，智能活动是基于符号的表征和运算过程，任何智能行为都可等价于一个具备特定符号操作功能的物理符号系统。</a:t>
            </a:r>
            <a:endParaRPr lang="en-US" altLang="zh-CN" sz="2400" b="1" kern="100" dirty="0">
              <a:effectLst/>
              <a:latin typeface="微软雅黑" panose="020B0503020204020204" pitchFamily="34" charset="-122"/>
              <a:ea typeface="微软雅黑" panose="020B0503020204020204" pitchFamily="34" charset="-122"/>
            </a:endParaRPr>
          </a:p>
          <a:p>
            <a:pPr algn="just">
              <a:lnSpc>
                <a:spcPct val="150000"/>
              </a:lnSpc>
            </a:pPr>
            <a:r>
              <a:rPr lang="zh-CN" altLang="en-US" sz="2400" b="1" kern="100" dirty="0">
                <a:latin typeface="微软雅黑" panose="020B0503020204020204" pitchFamily="34" charset="-122"/>
                <a:ea typeface="微软雅黑" panose="020B0503020204020204" pitchFamily="34" charset="-122"/>
              </a:rPr>
              <a:t>对物理符号系统假设的理解：对于一般智能而言，具备物理符号系统是一个</a:t>
            </a:r>
            <a:r>
              <a:rPr lang="zh-CN" altLang="en-US" sz="2400" b="1" kern="100" dirty="0">
                <a:solidFill>
                  <a:srgbClr val="C00000"/>
                </a:solidFill>
                <a:latin typeface="微软雅黑" panose="020B0503020204020204" pitchFamily="34" charset="-122"/>
                <a:ea typeface="微软雅黑" panose="020B0503020204020204" pitchFamily="34" charset="-122"/>
              </a:rPr>
              <a:t>充分必要条件</a:t>
            </a:r>
            <a:r>
              <a:rPr lang="zh-CN" altLang="en-US" sz="2400" b="1" kern="100" dirty="0">
                <a:latin typeface="微软雅黑" panose="020B0503020204020204" pitchFamily="34" charset="-122"/>
                <a:ea typeface="微软雅黑" panose="020B0503020204020204" pitchFamily="34" charset="-122"/>
              </a:rPr>
              <a:t>。所谓必要，就是任何表现出智能的系统都可以经过分析被证明是一个物理符号系统；所谓充分，就是任何足够大的物理符号系统都可以通过组织而表现出智能。</a:t>
            </a:r>
            <a:endParaRPr lang="en-US" altLang="zh-CN" sz="2400" b="1" kern="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4334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pPr marL="0" lvl="0" indent="0" algn="just">
              <a:lnSpc>
                <a:spcPct val="100000"/>
              </a:lnSpc>
              <a:spcBef>
                <a:spcPts val="1200"/>
              </a:spcBef>
              <a:buSzPts val="1600"/>
              <a:buNone/>
              <a:tabLst>
                <a:tab pos="266700" algn="l"/>
              </a:tabLst>
            </a:pPr>
            <a:r>
              <a:rPr lang="zh-CN" altLang="en-US" sz="4400" b="1" kern="100" dirty="0">
                <a:solidFill>
                  <a:srgbClr val="0000FF"/>
                </a:solidFill>
                <a:effectLst/>
                <a:latin typeface="微软雅黑" panose="020B0503020204020204" pitchFamily="34" charset="-122"/>
                <a:ea typeface="微软雅黑" panose="020B0503020204020204" pitchFamily="34" charset="-122"/>
              </a:rPr>
              <a:t>人工智能的主要学派（符号主义）</a:t>
            </a: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4455" y="1690688"/>
            <a:ext cx="10643089" cy="4575491"/>
          </a:xfrm>
        </p:spPr>
        <p:txBody>
          <a:bodyPr>
            <a:noAutofit/>
          </a:bodyPr>
          <a:lstStyle/>
          <a:p>
            <a:pPr marL="342900" lvl="0" indent="-342900" algn="just">
              <a:lnSpc>
                <a:spcPct val="100000"/>
              </a:lnSpc>
              <a:buFont typeface="Wingdings" panose="05000000000000000000" pitchFamily="2" charset="2"/>
              <a:buChar char=""/>
            </a:pPr>
            <a:r>
              <a:rPr lang="en-US" altLang="zh-CN" sz="2400" b="1" kern="100" dirty="0">
                <a:effectLst/>
                <a:latin typeface="微软雅黑" panose="020B0503020204020204" pitchFamily="34" charset="-122"/>
                <a:ea typeface="微软雅黑" panose="020B0503020204020204" pitchFamily="34" charset="-122"/>
              </a:rPr>
              <a:t>1956</a:t>
            </a:r>
            <a:r>
              <a:rPr lang="zh-CN" altLang="zh-CN" sz="2400" b="1" kern="100" dirty="0">
                <a:effectLst/>
                <a:latin typeface="微软雅黑" panose="020B0503020204020204" pitchFamily="34" charset="-122"/>
                <a:ea typeface="微软雅黑" panose="020B0503020204020204" pitchFamily="34" charset="-122"/>
              </a:rPr>
              <a:t>年，纽威尔和西蒙研制出</a:t>
            </a:r>
            <a:r>
              <a:rPr lang="en-US" altLang="zh-CN" sz="2400" b="1" kern="100" dirty="0">
                <a:solidFill>
                  <a:srgbClr val="0000FF"/>
                </a:solidFill>
                <a:effectLst/>
                <a:latin typeface="微软雅黑" panose="020B0503020204020204" pitchFamily="34" charset="-122"/>
                <a:ea typeface="微软雅黑" panose="020B0503020204020204" pitchFamily="34" charset="-122"/>
              </a:rPr>
              <a:t>“</a:t>
            </a:r>
            <a:r>
              <a:rPr lang="zh-CN" altLang="zh-CN" sz="2400" b="1" kern="100" dirty="0">
                <a:solidFill>
                  <a:srgbClr val="0000FF"/>
                </a:solidFill>
                <a:effectLst/>
                <a:latin typeface="微软雅黑" panose="020B0503020204020204" pitchFamily="34" charset="-122"/>
                <a:ea typeface="微软雅黑" panose="020B0503020204020204" pitchFamily="34" charset="-122"/>
              </a:rPr>
              <a:t>逻辑理论家</a:t>
            </a:r>
            <a:r>
              <a:rPr lang="en-US" altLang="zh-CN" sz="2400" b="1" kern="100" dirty="0">
                <a:solidFill>
                  <a:srgbClr val="0000FF"/>
                </a:solidFill>
                <a:effectLst/>
                <a:latin typeface="微软雅黑" panose="020B0503020204020204" pitchFamily="34" charset="-122"/>
                <a:ea typeface="微软雅黑" panose="020B0503020204020204" pitchFamily="34" charset="-122"/>
              </a:rPr>
              <a:t>”</a:t>
            </a:r>
            <a:r>
              <a:rPr lang="zh-CN" altLang="zh-CN" sz="2400" b="1" kern="100" dirty="0">
                <a:effectLst/>
                <a:latin typeface="微软雅黑" panose="020B0503020204020204" pitchFamily="34" charset="-122"/>
                <a:ea typeface="微软雅黑" panose="020B0503020204020204" pitchFamily="34" charset="-122"/>
              </a:rPr>
              <a:t>程序，证明了</a:t>
            </a:r>
            <a:r>
              <a:rPr lang="en-US" altLang="zh-CN" sz="2400" b="1" kern="100" dirty="0">
                <a:effectLst/>
                <a:latin typeface="微软雅黑" panose="020B0503020204020204" pitchFamily="34" charset="-122"/>
                <a:ea typeface="微软雅黑" panose="020B0503020204020204" pitchFamily="34" charset="-122"/>
              </a:rPr>
              <a:t>38</a:t>
            </a:r>
            <a:r>
              <a:rPr lang="zh-CN" altLang="zh-CN" sz="2400" b="1" kern="100" dirty="0">
                <a:effectLst/>
                <a:latin typeface="微软雅黑" panose="020B0503020204020204" pitchFamily="34" charset="-122"/>
                <a:ea typeface="微软雅黑" panose="020B0503020204020204" pitchFamily="34" charset="-122"/>
              </a:rPr>
              <a:t>条数学定理。</a:t>
            </a:r>
            <a:endParaRPr lang="zh-CN" altLang="zh-CN" sz="2400" kern="100" dirty="0">
              <a:effectLst/>
              <a:latin typeface="微软雅黑" panose="020B0503020204020204" pitchFamily="34" charset="-122"/>
              <a:ea typeface="微软雅黑" panose="020B0503020204020204" pitchFamily="34" charset="-122"/>
            </a:endParaRPr>
          </a:p>
          <a:p>
            <a:pPr marL="342900" lvl="0" indent="-342900" algn="just">
              <a:lnSpc>
                <a:spcPct val="100000"/>
              </a:lnSpc>
              <a:buFont typeface="Wingdings" panose="05000000000000000000" pitchFamily="2" charset="2"/>
              <a:buChar char=""/>
            </a:pPr>
            <a:r>
              <a:rPr lang="zh-CN" altLang="zh-CN" sz="2400" b="1" kern="100" dirty="0">
                <a:effectLst/>
                <a:latin typeface="微软雅黑" panose="020B0503020204020204" pitchFamily="34" charset="-122"/>
                <a:ea typeface="微软雅黑" panose="020B0503020204020204" pitchFamily="34" charset="-122"/>
              </a:rPr>
              <a:t>在</a:t>
            </a:r>
            <a:r>
              <a:rPr lang="en-US" altLang="zh-CN" sz="2400" b="1" kern="100" dirty="0">
                <a:effectLst/>
                <a:latin typeface="微软雅黑" panose="020B0503020204020204" pitchFamily="34" charset="-122"/>
                <a:ea typeface="微软雅黑" panose="020B0503020204020204" pitchFamily="34" charset="-122"/>
              </a:rPr>
              <a:t>1956</a:t>
            </a:r>
            <a:r>
              <a:rPr lang="zh-CN" altLang="zh-CN" sz="2400" b="1" kern="100" dirty="0">
                <a:effectLst/>
                <a:latin typeface="微软雅黑" panose="020B0503020204020204" pitchFamily="34" charset="-122"/>
                <a:ea typeface="微软雅黑" panose="020B0503020204020204" pitchFamily="34" charset="-122"/>
              </a:rPr>
              <a:t>年夏召开的达特茅斯会议上，符号主义学者最先提出了</a:t>
            </a:r>
            <a:r>
              <a:rPr lang="en-US" altLang="zh-CN" sz="2400" b="1" kern="100" dirty="0">
                <a:effectLst/>
                <a:latin typeface="微软雅黑" panose="020B0503020204020204" pitchFamily="34" charset="-122"/>
                <a:ea typeface="微软雅黑" panose="020B0503020204020204" pitchFamily="34" charset="-122"/>
              </a:rPr>
              <a:t>“</a:t>
            </a:r>
            <a:r>
              <a:rPr lang="zh-CN" altLang="zh-CN" sz="2400" b="1" kern="100" dirty="0">
                <a:solidFill>
                  <a:srgbClr val="0000FF"/>
                </a:solidFill>
                <a:effectLst/>
                <a:latin typeface="微软雅黑" panose="020B0503020204020204" pitchFamily="34" charset="-122"/>
                <a:ea typeface="微软雅黑" panose="020B0503020204020204" pitchFamily="34" charset="-122"/>
              </a:rPr>
              <a:t>人工智能</a:t>
            </a:r>
            <a:r>
              <a:rPr lang="en-US" altLang="zh-CN" sz="2400" b="1" kern="100" dirty="0">
                <a:effectLst/>
                <a:latin typeface="微软雅黑" panose="020B0503020204020204" pitchFamily="34" charset="-122"/>
                <a:ea typeface="微软雅黑" panose="020B0503020204020204" pitchFamily="34" charset="-122"/>
              </a:rPr>
              <a:t>”</a:t>
            </a:r>
            <a:r>
              <a:rPr lang="zh-CN" altLang="zh-CN" sz="2400" b="1" kern="100" dirty="0">
                <a:effectLst/>
                <a:latin typeface="微软雅黑" panose="020B0503020204020204" pitchFamily="34" charset="-122"/>
                <a:ea typeface="微软雅黑" panose="020B0503020204020204" pitchFamily="34" charset="-122"/>
              </a:rPr>
              <a:t>这一术语。此后，</a:t>
            </a:r>
            <a:r>
              <a:rPr lang="zh-CN" altLang="zh-CN" sz="2400" b="1" kern="100" dirty="0">
                <a:solidFill>
                  <a:srgbClr val="C00000"/>
                </a:solidFill>
                <a:effectLst/>
                <a:latin typeface="微软雅黑" panose="020B0503020204020204" pitchFamily="34" charset="-122"/>
                <a:ea typeface="微软雅黑" panose="020B0503020204020204" pitchFamily="34" charset="-122"/>
              </a:rPr>
              <a:t>符号主义一直是人工智能的主流学派，长时间占据人工智能研究的中心地位</a:t>
            </a:r>
            <a:r>
              <a:rPr lang="zh-CN" altLang="zh-CN" sz="2400" b="1" kern="100" dirty="0">
                <a:effectLst/>
                <a:latin typeface="微软雅黑" panose="020B0503020204020204" pitchFamily="34" charset="-122"/>
                <a:ea typeface="微软雅黑" panose="020B0503020204020204" pitchFamily="34" charset="-122"/>
              </a:rPr>
              <a:t>。</a:t>
            </a:r>
            <a:endParaRPr lang="zh-CN" altLang="zh-CN" sz="2400" kern="100" dirty="0">
              <a:effectLst/>
              <a:latin typeface="微软雅黑" panose="020B0503020204020204" pitchFamily="34" charset="-122"/>
              <a:ea typeface="微软雅黑" panose="020B0503020204020204" pitchFamily="34" charset="-122"/>
            </a:endParaRPr>
          </a:p>
          <a:p>
            <a:pPr marL="342900" lvl="0" indent="-342900" algn="just">
              <a:lnSpc>
                <a:spcPct val="100000"/>
              </a:lnSpc>
              <a:buFont typeface="Wingdings" panose="05000000000000000000" pitchFamily="2" charset="2"/>
              <a:buChar char=""/>
            </a:pPr>
            <a:r>
              <a:rPr lang="zh-CN" altLang="zh-CN" sz="2400" b="1" kern="100" dirty="0">
                <a:effectLst/>
                <a:latin typeface="微软雅黑" panose="020B0503020204020204" pitchFamily="34" charset="-122"/>
                <a:ea typeface="微软雅黑" panose="020B0503020204020204" pitchFamily="34" charset="-122"/>
              </a:rPr>
              <a:t>布鲁诺</a:t>
            </a:r>
            <a:r>
              <a:rPr lang="en-US" altLang="zh-CN" sz="2400" b="1" kern="100" dirty="0">
                <a:effectLst/>
                <a:latin typeface="微软雅黑" panose="020B0503020204020204" pitchFamily="34" charset="-122"/>
                <a:ea typeface="微软雅黑" panose="020B0503020204020204" pitchFamily="34" charset="-122"/>
              </a:rPr>
              <a:t>·</a:t>
            </a:r>
            <a:r>
              <a:rPr lang="zh-CN" altLang="zh-CN" sz="2400" b="1" kern="100" dirty="0">
                <a:effectLst/>
                <a:latin typeface="微软雅黑" panose="020B0503020204020204" pitchFamily="34" charset="-122"/>
                <a:ea typeface="微软雅黑" panose="020B0503020204020204" pitchFamily="34" charset="-122"/>
              </a:rPr>
              <a:t>巴赫贝格尔提出的</a:t>
            </a:r>
            <a:r>
              <a:rPr lang="en-US" altLang="zh-CN" sz="2400" b="1" kern="100" dirty="0">
                <a:effectLst/>
                <a:latin typeface="微软雅黑" panose="020B0503020204020204" pitchFamily="34" charset="-122"/>
                <a:ea typeface="微软雅黑" panose="020B0503020204020204" pitchFamily="34" charset="-122"/>
              </a:rPr>
              <a:t>“</a:t>
            </a:r>
            <a:r>
              <a:rPr lang="en-US" altLang="zh-CN" sz="2400" b="1" kern="100" dirty="0" err="1">
                <a:effectLst/>
                <a:latin typeface="微软雅黑" panose="020B0503020204020204" pitchFamily="34" charset="-122"/>
                <a:ea typeface="微软雅黑" panose="020B0503020204020204" pitchFamily="34" charset="-122"/>
              </a:rPr>
              <a:t>Gröbner</a:t>
            </a:r>
            <a:r>
              <a:rPr lang="en-US" altLang="zh-CN" sz="2400" b="1" kern="100" dirty="0">
                <a:effectLst/>
                <a:latin typeface="微软雅黑" panose="020B0503020204020204" pitchFamily="34" charset="-122"/>
                <a:ea typeface="微软雅黑" panose="020B0503020204020204" pitchFamily="34" charset="-122"/>
              </a:rPr>
              <a:t> </a:t>
            </a:r>
            <a:r>
              <a:rPr lang="zh-CN" altLang="zh-CN" sz="2400" b="1" kern="100" dirty="0">
                <a:effectLst/>
                <a:latin typeface="微软雅黑" panose="020B0503020204020204" pitchFamily="34" charset="-122"/>
                <a:ea typeface="微软雅黑" panose="020B0503020204020204" pitchFamily="34" charset="-122"/>
              </a:rPr>
              <a:t>基方法</a:t>
            </a:r>
            <a:r>
              <a:rPr lang="en-US" altLang="zh-CN" sz="2400" b="1" kern="100" dirty="0">
                <a:effectLst/>
                <a:latin typeface="微软雅黑" panose="020B0503020204020204" pitchFamily="34" charset="-122"/>
                <a:ea typeface="微软雅黑" panose="020B0503020204020204" pitchFamily="34" charset="-122"/>
              </a:rPr>
              <a:t>”</a:t>
            </a:r>
            <a:r>
              <a:rPr lang="zh-CN" altLang="zh-CN" sz="2400" b="1" kern="100" dirty="0">
                <a:effectLst/>
                <a:latin typeface="微软雅黑" panose="020B0503020204020204" pitchFamily="34" charset="-122"/>
                <a:ea typeface="微软雅黑" panose="020B0503020204020204" pitchFamily="34" charset="-122"/>
              </a:rPr>
              <a:t>和吴文俊提出的</a:t>
            </a:r>
            <a:r>
              <a:rPr lang="en-US" altLang="zh-CN" sz="2400" b="1" kern="100" dirty="0">
                <a:effectLst/>
                <a:latin typeface="微软雅黑" panose="020B0503020204020204" pitchFamily="34" charset="-122"/>
                <a:ea typeface="微软雅黑" panose="020B0503020204020204" pitchFamily="34" charset="-122"/>
              </a:rPr>
              <a:t>“</a:t>
            </a:r>
            <a:r>
              <a:rPr lang="zh-CN" altLang="zh-CN" sz="2400" b="1" kern="100" dirty="0">
                <a:effectLst/>
                <a:latin typeface="微软雅黑" panose="020B0503020204020204" pitchFamily="34" charset="-122"/>
                <a:ea typeface="微软雅黑" panose="020B0503020204020204" pitchFamily="34" charset="-122"/>
              </a:rPr>
              <a:t>吴方法</a:t>
            </a:r>
            <a:r>
              <a:rPr lang="en-US" altLang="zh-CN" sz="2400" b="1" kern="100" dirty="0">
                <a:effectLst/>
                <a:latin typeface="微软雅黑" panose="020B0503020204020204" pitchFamily="34" charset="-122"/>
                <a:ea typeface="微软雅黑" panose="020B0503020204020204" pitchFamily="34" charset="-122"/>
              </a:rPr>
              <a:t>”</a:t>
            </a:r>
            <a:r>
              <a:rPr lang="zh-CN" altLang="zh-CN" sz="2400" b="1" kern="100" dirty="0">
                <a:effectLst/>
                <a:latin typeface="微软雅黑" panose="020B0503020204020204" pitchFamily="34" charset="-122"/>
                <a:ea typeface="微软雅黑" panose="020B0503020204020204" pitchFamily="34" charset="-122"/>
              </a:rPr>
              <a:t>是定理机器证明领域的巅峰之作。</a:t>
            </a:r>
            <a:r>
              <a:rPr lang="zh-CN" altLang="zh-CN" sz="2400" b="1" kern="100" dirty="0">
                <a:solidFill>
                  <a:srgbClr val="0000FF"/>
                </a:solidFill>
                <a:effectLst/>
                <a:latin typeface="微软雅黑" panose="020B0503020204020204" pitchFamily="34" charset="-122"/>
                <a:ea typeface="微软雅黑" panose="020B0503020204020204" pitchFamily="34" charset="-122"/>
              </a:rPr>
              <a:t>这两种方法都将数学定理证明过程转变成一系列在计算机上自动实现的符号计算过程。</a:t>
            </a:r>
            <a:endParaRPr lang="zh-CN" altLang="zh-CN" sz="2400" kern="100" dirty="0">
              <a:effectLst/>
              <a:latin typeface="微软雅黑" panose="020B0503020204020204" pitchFamily="34" charset="-122"/>
              <a:ea typeface="微软雅黑" panose="020B0503020204020204" pitchFamily="34" charset="-122"/>
            </a:endParaRPr>
          </a:p>
        </p:txBody>
      </p:sp>
      <p:pic>
        <p:nvPicPr>
          <p:cNvPr id="4098" name="图片 22">
            <a:extLst>
              <a:ext uri="{FF2B5EF4-FFF2-40B4-BE49-F238E27FC236}">
                <a16:creationId xmlns:a16="http://schemas.microsoft.com/office/drawing/2014/main" id="{978E3773-5263-4F9E-9F73-74366535C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898" y="4619941"/>
            <a:ext cx="1463675" cy="16462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图片 23">
            <a:extLst>
              <a:ext uri="{FF2B5EF4-FFF2-40B4-BE49-F238E27FC236}">
                <a16:creationId xmlns:a16="http://schemas.microsoft.com/office/drawing/2014/main" id="{99D3F838-A896-48A8-8A5F-72B113B16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6928" y="4642922"/>
            <a:ext cx="1462087" cy="166528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7499DDB8-90E0-4F74-B3DD-8BABA7D6EEBE}"/>
              </a:ext>
            </a:extLst>
          </p:cNvPr>
          <p:cNvSpPr txBox="1"/>
          <p:nvPr/>
        </p:nvSpPr>
        <p:spPr>
          <a:xfrm>
            <a:off x="4090987" y="6065900"/>
            <a:ext cx="6096000" cy="369332"/>
          </a:xfrm>
          <a:prstGeom prst="rect">
            <a:avLst/>
          </a:prstGeom>
          <a:noFill/>
        </p:spPr>
        <p:txBody>
          <a:bodyPr wrap="square">
            <a:spAutoFit/>
          </a:bodyPr>
          <a:lstStyle/>
          <a:p>
            <a:r>
              <a:rPr lang="en-US" altLang="zh-CN" sz="1800" b="1" kern="1200" dirty="0">
                <a:solidFill>
                  <a:srgbClr val="000000"/>
                </a:solidFill>
                <a:effectLst/>
                <a:latin typeface="Times New Roman" panose="02020603050405020304" pitchFamily="18" charset="0"/>
                <a:ea typeface="楷体" panose="02010609060101010101" pitchFamily="49" charset="-122"/>
                <a:cs typeface="宋体" panose="02010600030101010101" pitchFamily="2" charset="-122"/>
              </a:rPr>
              <a:t>B. </a:t>
            </a:r>
            <a:r>
              <a:rPr lang="en-US" altLang="zh-CN" sz="1800" b="1" kern="1200" dirty="0" err="1">
                <a:solidFill>
                  <a:srgbClr val="000000"/>
                </a:solidFill>
                <a:effectLst/>
                <a:latin typeface="Times New Roman" panose="02020603050405020304" pitchFamily="18" charset="0"/>
                <a:ea typeface="楷体" panose="02010609060101010101" pitchFamily="49" charset="-122"/>
                <a:cs typeface="宋体" panose="02010600030101010101" pitchFamily="2" charset="-122"/>
              </a:rPr>
              <a:t>Buchberger</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1" name="文本框 10">
            <a:extLst>
              <a:ext uri="{FF2B5EF4-FFF2-40B4-BE49-F238E27FC236}">
                <a16:creationId xmlns:a16="http://schemas.microsoft.com/office/drawing/2014/main" id="{88C4CC73-24D2-4ABA-AA7C-03535F49859F}"/>
              </a:ext>
            </a:extLst>
          </p:cNvPr>
          <p:cNvSpPr txBox="1"/>
          <p:nvPr/>
        </p:nvSpPr>
        <p:spPr>
          <a:xfrm>
            <a:off x="6636544" y="6065900"/>
            <a:ext cx="1004886" cy="369332"/>
          </a:xfrm>
          <a:prstGeom prst="rect">
            <a:avLst/>
          </a:prstGeom>
          <a:noFill/>
        </p:spPr>
        <p:txBody>
          <a:bodyPr wrap="square">
            <a:spAutoFit/>
          </a:bodyPr>
          <a:lstStyle/>
          <a:p>
            <a:r>
              <a:rPr lang="zh-CN" altLang="zh-CN" sz="1800" b="1" kern="12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吴文俊</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文本框 16">
            <a:extLst>
              <a:ext uri="{FF2B5EF4-FFF2-40B4-BE49-F238E27FC236}">
                <a16:creationId xmlns:a16="http://schemas.microsoft.com/office/drawing/2014/main" id="{E6807DBF-589A-41C4-A3D1-604767E2F59E}"/>
              </a:ext>
            </a:extLst>
          </p:cNvPr>
          <p:cNvSpPr txBox="1"/>
          <p:nvPr/>
        </p:nvSpPr>
        <p:spPr>
          <a:xfrm>
            <a:off x="2952751" y="6365250"/>
            <a:ext cx="6096000" cy="400559"/>
          </a:xfrm>
          <a:prstGeom prst="rect">
            <a:avLst/>
          </a:prstGeom>
          <a:noFill/>
        </p:spPr>
        <p:txBody>
          <a:bodyPr wrap="square">
            <a:spAutoFit/>
          </a:bodyPr>
          <a:lstStyle/>
          <a:p>
            <a:pPr algn="ctr">
              <a:lnSpc>
                <a:spcPts val="2800"/>
              </a:lnSpc>
              <a:spcBef>
                <a:spcPts val="600"/>
              </a:spcBef>
              <a:spcAft>
                <a:spcPts val="600"/>
              </a:spcAft>
            </a:pPr>
            <a:r>
              <a:rPr lang="zh-CN" altLang="zh-CN" sz="1800" b="1" kern="120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rPr>
              <a:t>基于计算机代数的定理机器证明</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44781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圆角 4">
            <a:extLst>
              <a:ext uri="{FF2B5EF4-FFF2-40B4-BE49-F238E27FC236}">
                <a16:creationId xmlns:a16="http://schemas.microsoft.com/office/drawing/2014/main" id="{036A7D76-9AC2-4EE5-A079-466736EB4DBC}"/>
              </a:ext>
            </a:extLst>
          </p:cNvPr>
          <p:cNvSpPr/>
          <p:nvPr/>
        </p:nvSpPr>
        <p:spPr>
          <a:xfrm>
            <a:off x="690563" y="1924061"/>
            <a:ext cx="2681287" cy="4181463"/>
          </a:xfrm>
          <a:prstGeom prst="roundRect">
            <a:avLst>
              <a:gd name="adj" fmla="val 5160"/>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pPr marL="0" lvl="0" indent="0" algn="just">
              <a:lnSpc>
                <a:spcPct val="100000"/>
              </a:lnSpc>
              <a:spcBef>
                <a:spcPts val="1200"/>
              </a:spcBef>
              <a:buSzPts val="1600"/>
              <a:buNone/>
              <a:tabLst>
                <a:tab pos="266700" algn="l"/>
              </a:tabLst>
            </a:pPr>
            <a:r>
              <a:rPr lang="zh-CN" altLang="en-US" sz="4400" b="1" kern="100" dirty="0">
                <a:solidFill>
                  <a:srgbClr val="0000FF"/>
                </a:solidFill>
                <a:effectLst/>
                <a:latin typeface="微软雅黑" panose="020B0503020204020204" pitchFamily="34" charset="-122"/>
                <a:ea typeface="微软雅黑" panose="020B0503020204020204" pitchFamily="34" charset="-122"/>
              </a:rPr>
              <a:t>人工智能的主要学派</a:t>
            </a:r>
          </a:p>
        </p:txBody>
      </p:sp>
      <p:sp>
        <p:nvSpPr>
          <p:cNvPr id="14" name="矩形: 圆角 13">
            <a:extLst>
              <a:ext uri="{FF2B5EF4-FFF2-40B4-BE49-F238E27FC236}">
                <a16:creationId xmlns:a16="http://schemas.microsoft.com/office/drawing/2014/main" id="{96E7E15E-A775-4C36-8875-1A67DDCC222A}"/>
              </a:ext>
            </a:extLst>
          </p:cNvPr>
          <p:cNvSpPr/>
          <p:nvPr/>
        </p:nvSpPr>
        <p:spPr>
          <a:xfrm>
            <a:off x="8029575" y="1924060"/>
            <a:ext cx="3862387" cy="4181465"/>
          </a:xfrm>
          <a:prstGeom prst="roundRect">
            <a:avLst>
              <a:gd name="adj" fmla="val 5160"/>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E5F137A8-BAE1-4B84-925E-28FF7477327D}"/>
              </a:ext>
            </a:extLst>
          </p:cNvPr>
          <p:cNvSpPr/>
          <p:nvPr/>
        </p:nvSpPr>
        <p:spPr>
          <a:xfrm>
            <a:off x="3676650" y="1924059"/>
            <a:ext cx="4048125" cy="4181465"/>
          </a:xfrm>
          <a:prstGeom prst="roundRect">
            <a:avLst>
              <a:gd name="adj" fmla="val 5160"/>
            </a:avLst>
          </a:prstGeom>
          <a:solidFill>
            <a:schemeClr val="accent5">
              <a:lumMod val="20000"/>
              <a:lumOff val="8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39286" y="1963422"/>
            <a:ext cx="2546839" cy="3756351"/>
          </a:xfrm>
        </p:spPr>
        <p:txBody>
          <a:bodyPr>
            <a:noAutofit/>
          </a:bodyPr>
          <a:lstStyle/>
          <a:p>
            <a:pPr marL="0" lvl="0" indent="0" algn="just">
              <a:lnSpc>
                <a:spcPct val="100000"/>
              </a:lnSpc>
              <a:spcBef>
                <a:spcPts val="1200"/>
              </a:spcBef>
              <a:buSzPts val="1600"/>
              <a:buNone/>
              <a:tabLst>
                <a:tab pos="266700" algn="l"/>
              </a:tabLst>
            </a:pPr>
            <a:r>
              <a:rPr lang="zh-CN" altLang="en-US" sz="2000" b="1" kern="100" dirty="0">
                <a:solidFill>
                  <a:srgbClr val="C00000"/>
                </a:solidFill>
                <a:effectLst/>
                <a:latin typeface="微软雅黑" panose="020B0503020204020204" pitchFamily="34" charset="-122"/>
                <a:ea typeface="微软雅黑" panose="020B0503020204020204" pitchFamily="34" charset="-122"/>
              </a:rPr>
              <a:t>符号学派：</a:t>
            </a:r>
            <a:r>
              <a:rPr lang="zh-CN" altLang="en-US" sz="2000" b="1" kern="100" dirty="0">
                <a:effectLst/>
                <a:latin typeface="微软雅黑" panose="020B0503020204020204" pitchFamily="34" charset="-122"/>
                <a:ea typeface="微软雅黑" panose="020B0503020204020204" pitchFamily="34" charset="-122"/>
              </a:rPr>
              <a:t>将知识表示为由</a:t>
            </a:r>
            <a:r>
              <a:rPr lang="zh-CN" altLang="en-US" sz="2000" b="1" kern="100" dirty="0">
                <a:solidFill>
                  <a:srgbClr val="C00000"/>
                </a:solidFill>
                <a:effectLst/>
                <a:latin typeface="微软雅黑" panose="020B0503020204020204" pitchFamily="34" charset="-122"/>
                <a:ea typeface="微软雅黑" panose="020B0503020204020204" pitchFamily="34" charset="-122"/>
              </a:rPr>
              <a:t>符号组成的规则</a:t>
            </a:r>
            <a:r>
              <a:rPr lang="zh-CN" altLang="en-US" sz="2000" b="1" kern="100" dirty="0">
                <a:effectLst/>
                <a:latin typeface="微软雅黑" panose="020B0503020204020204" pitchFamily="34" charset="-122"/>
                <a:ea typeface="微软雅黑" panose="020B0503020204020204" pitchFamily="34" charset="-122"/>
              </a:rPr>
              <a:t>（逻辑蕴含表达式），对知识的处理和决策归结为逻辑推理（对规则的前件进行求真，触发，执行规则后件）。</a:t>
            </a:r>
            <a:r>
              <a:rPr lang="zh-CN" altLang="en-US" sz="2000" b="1" kern="100" dirty="0">
                <a:solidFill>
                  <a:srgbClr val="002060"/>
                </a:solidFill>
                <a:effectLst/>
                <a:latin typeface="微软雅黑" panose="020B0503020204020204" pitchFamily="34" charset="-122"/>
                <a:ea typeface="微软雅黑" panose="020B0503020204020204" pitchFamily="34" charset="-122"/>
              </a:rPr>
              <a:t>符号学派只能做演绎推理，不能归纳学习。</a:t>
            </a:r>
          </a:p>
        </p:txBody>
      </p:sp>
      <p:sp>
        <p:nvSpPr>
          <p:cNvPr id="7" name="文本框 6">
            <a:extLst>
              <a:ext uri="{FF2B5EF4-FFF2-40B4-BE49-F238E27FC236}">
                <a16:creationId xmlns:a16="http://schemas.microsoft.com/office/drawing/2014/main" id="{8CF3ADAD-EED0-4AFD-8217-C20CB0BDF0B6}"/>
              </a:ext>
            </a:extLst>
          </p:cNvPr>
          <p:cNvSpPr txBox="1"/>
          <p:nvPr/>
        </p:nvSpPr>
        <p:spPr>
          <a:xfrm>
            <a:off x="3751284" y="1962616"/>
            <a:ext cx="3927429" cy="4093428"/>
          </a:xfrm>
          <a:prstGeom prst="rect">
            <a:avLst/>
          </a:prstGeom>
          <a:noFill/>
        </p:spPr>
        <p:txBody>
          <a:bodyPr wrap="square">
            <a:spAutoFit/>
          </a:bodyPr>
          <a:lstStyle/>
          <a:p>
            <a:pPr marL="0" lvl="0" indent="0" algn="just">
              <a:lnSpc>
                <a:spcPct val="100000"/>
              </a:lnSpc>
              <a:spcBef>
                <a:spcPts val="1200"/>
              </a:spcBef>
              <a:buSzPts val="1600"/>
              <a:buNone/>
              <a:tabLst>
                <a:tab pos="266700" algn="l"/>
              </a:tabLst>
            </a:pPr>
            <a:r>
              <a:rPr lang="zh-CN" altLang="en-US" sz="2000" b="1" kern="100" dirty="0">
                <a:solidFill>
                  <a:srgbClr val="C00000"/>
                </a:solidFill>
                <a:effectLst/>
                <a:latin typeface="微软雅黑" panose="020B0503020204020204" pitchFamily="34" charset="-122"/>
                <a:ea typeface="微软雅黑" panose="020B0503020204020204" pitchFamily="34" charset="-122"/>
              </a:rPr>
              <a:t>概率学派：</a:t>
            </a:r>
            <a:r>
              <a:rPr lang="zh-CN" altLang="en-US" sz="2000" b="1" kern="100" dirty="0">
                <a:effectLst/>
                <a:latin typeface="微软雅黑" panose="020B0503020204020204" pitchFamily="34" charset="-122"/>
                <a:ea typeface="微软雅黑" panose="020B0503020204020204" pitchFamily="34" charset="-122"/>
              </a:rPr>
              <a:t>将知识表示为</a:t>
            </a:r>
            <a:r>
              <a:rPr lang="zh-CN" altLang="en-US" sz="2000" b="1" kern="100" dirty="0">
                <a:solidFill>
                  <a:srgbClr val="C00000"/>
                </a:solidFill>
                <a:effectLst/>
                <a:latin typeface="微软雅黑" panose="020B0503020204020204" pitchFamily="34" charset="-122"/>
                <a:ea typeface="微软雅黑" panose="020B0503020204020204" pitchFamily="34" charset="-122"/>
              </a:rPr>
              <a:t>条件概率形式的规则</a:t>
            </a:r>
            <a:r>
              <a:rPr lang="zh-CN" altLang="en-US" sz="2000" b="1" kern="100" dirty="0">
                <a:effectLst/>
                <a:latin typeface="微软雅黑" panose="020B0503020204020204" pitchFamily="34" charset="-122"/>
                <a:ea typeface="微软雅黑" panose="020B0503020204020204" pitchFamily="34" charset="-122"/>
              </a:rPr>
              <a:t>，</a:t>
            </a:r>
            <a:r>
              <a:rPr lang="en-US" altLang="zh-CN" sz="2000" b="1" kern="100" dirty="0">
                <a:effectLst/>
                <a:latin typeface="微软雅黑" panose="020B0503020204020204" pitchFamily="34" charset="-122"/>
                <a:ea typeface="微软雅黑" panose="020B0503020204020204" pitchFamily="34" charset="-122"/>
              </a:rPr>
              <a:t>P(</a:t>
            </a:r>
            <a:r>
              <a:rPr lang="en-US" altLang="zh-CN" sz="2000" b="1" kern="100" dirty="0" err="1">
                <a:effectLst/>
                <a:latin typeface="微软雅黑" panose="020B0503020204020204" pitchFamily="34" charset="-122"/>
                <a:ea typeface="微软雅黑" panose="020B0503020204020204" pitchFamily="34" charset="-122"/>
              </a:rPr>
              <a:t>A|B</a:t>
            </a:r>
            <a:r>
              <a:rPr lang="en-US" altLang="zh-CN" sz="2000" b="1" kern="100" dirty="0">
                <a:effectLst/>
                <a:latin typeface="微软雅黑" panose="020B0503020204020204" pitchFamily="34" charset="-122"/>
                <a:ea typeface="微软雅黑" panose="020B0503020204020204" pitchFamily="34" charset="-122"/>
              </a:rPr>
              <a:t>)</a:t>
            </a:r>
            <a:r>
              <a:rPr lang="zh-CN" altLang="en-US" sz="2000" b="1" kern="100" dirty="0">
                <a:effectLst/>
                <a:latin typeface="微软雅黑" panose="020B0503020204020204" pitchFamily="34" charset="-122"/>
                <a:ea typeface="微软雅黑" panose="020B0503020204020204" pitchFamily="34" charset="-122"/>
              </a:rPr>
              <a:t>，其中</a:t>
            </a:r>
            <a:r>
              <a:rPr lang="en-US" altLang="zh-CN" sz="2000" b="1" kern="100" dirty="0">
                <a:effectLst/>
                <a:latin typeface="微软雅黑" panose="020B0503020204020204" pitchFamily="34" charset="-122"/>
                <a:ea typeface="微软雅黑" panose="020B0503020204020204" pitchFamily="34" charset="-122"/>
              </a:rPr>
              <a:t>A</a:t>
            </a:r>
            <a:r>
              <a:rPr lang="zh-CN" altLang="en-US" sz="2000" b="1" kern="100" dirty="0">
                <a:effectLst/>
                <a:latin typeface="微软雅黑" panose="020B0503020204020204" pitchFamily="34" charset="-122"/>
                <a:ea typeface="微软雅黑" panose="020B0503020204020204" pitchFamily="34" charset="-122"/>
              </a:rPr>
              <a:t>为规则后件，</a:t>
            </a:r>
            <a:r>
              <a:rPr lang="en-US" altLang="zh-CN" sz="2000" b="1" kern="100" dirty="0">
                <a:effectLst/>
                <a:latin typeface="微软雅黑" panose="020B0503020204020204" pitchFamily="34" charset="-122"/>
                <a:ea typeface="微软雅黑" panose="020B0503020204020204" pitchFamily="34" charset="-122"/>
              </a:rPr>
              <a:t>B</a:t>
            </a:r>
            <a:r>
              <a:rPr lang="zh-CN" altLang="en-US" sz="2000" b="1" kern="100" dirty="0">
                <a:effectLst/>
                <a:latin typeface="微软雅黑" panose="020B0503020204020204" pitchFamily="34" charset="-122"/>
                <a:ea typeface="微软雅黑" panose="020B0503020204020204" pitchFamily="34" charset="-122"/>
              </a:rPr>
              <a:t>为规则前件，</a:t>
            </a:r>
            <a:r>
              <a:rPr lang="en-US" altLang="zh-CN" sz="2000" b="1" kern="100" dirty="0">
                <a:effectLst/>
                <a:latin typeface="微软雅黑" panose="020B0503020204020204" pitchFamily="34" charset="-122"/>
                <a:ea typeface="微软雅黑" panose="020B0503020204020204" pitchFamily="34" charset="-122"/>
              </a:rPr>
              <a:t>P</a:t>
            </a:r>
            <a:r>
              <a:rPr lang="zh-CN" altLang="en-US" sz="2000" b="1" kern="100" dirty="0">
                <a:effectLst/>
                <a:latin typeface="微软雅黑" panose="020B0503020204020204" pitchFamily="34" charset="-122"/>
                <a:ea typeface="微软雅黑" panose="020B0503020204020204" pitchFamily="34" charset="-122"/>
              </a:rPr>
              <a:t>值表示决策的不确定性。因此概率学派可以看做是逻辑学派的一个推广，可以有效处理不确定性。对知识的处理和决策归结为根据先验计算条件概率。</a:t>
            </a:r>
            <a:r>
              <a:rPr lang="zh-CN" altLang="en-US" sz="2000" b="1" kern="100" dirty="0">
                <a:solidFill>
                  <a:srgbClr val="002060"/>
                </a:solidFill>
                <a:effectLst/>
                <a:latin typeface="微软雅黑" panose="020B0503020204020204" pitchFamily="34" charset="-122"/>
                <a:ea typeface="微软雅黑" panose="020B0503020204020204" pitchFamily="34" charset="-122"/>
              </a:rPr>
              <a:t>概率学派既可以做演绎推理（根据证据</a:t>
            </a:r>
            <a:r>
              <a:rPr lang="en-US" altLang="zh-CN" sz="2000" b="1" kern="100" dirty="0">
                <a:solidFill>
                  <a:srgbClr val="002060"/>
                </a:solidFill>
                <a:effectLst/>
                <a:latin typeface="微软雅黑" panose="020B0503020204020204" pitchFamily="34" charset="-122"/>
                <a:ea typeface="微软雅黑" panose="020B0503020204020204" pitchFamily="34" charset="-122"/>
              </a:rPr>
              <a:t>B</a:t>
            </a:r>
            <a:r>
              <a:rPr lang="zh-CN" altLang="en-US" sz="2000" b="1" kern="100" dirty="0">
                <a:solidFill>
                  <a:srgbClr val="002060"/>
                </a:solidFill>
                <a:effectLst/>
                <a:latin typeface="微软雅黑" panose="020B0503020204020204" pitchFamily="34" charset="-122"/>
                <a:ea typeface="微软雅黑" panose="020B0503020204020204" pitchFamily="34" charset="-122"/>
              </a:rPr>
              <a:t>计算决策变量</a:t>
            </a:r>
            <a:r>
              <a:rPr lang="en-US" altLang="zh-CN" sz="2000" b="1" kern="100" dirty="0">
                <a:solidFill>
                  <a:srgbClr val="002060"/>
                </a:solidFill>
                <a:effectLst/>
                <a:latin typeface="微软雅黑" panose="020B0503020204020204" pitchFamily="34" charset="-122"/>
                <a:ea typeface="微软雅黑" panose="020B0503020204020204" pitchFamily="34" charset="-122"/>
              </a:rPr>
              <a:t>A</a:t>
            </a:r>
            <a:r>
              <a:rPr lang="zh-CN" altLang="en-US" sz="2000" b="1" kern="100" dirty="0">
                <a:solidFill>
                  <a:srgbClr val="002060"/>
                </a:solidFill>
                <a:effectLst/>
                <a:latin typeface="微软雅黑" panose="020B0503020204020204" pitchFamily="34" charset="-122"/>
                <a:ea typeface="微软雅黑" panose="020B0503020204020204" pitchFamily="34" charset="-122"/>
              </a:rPr>
              <a:t>的后验分布），也可以做归纳学习（根据数据</a:t>
            </a:r>
            <a:r>
              <a:rPr lang="en-US" altLang="zh-CN" sz="2000" b="1" kern="100" dirty="0">
                <a:solidFill>
                  <a:srgbClr val="002060"/>
                </a:solidFill>
                <a:effectLst/>
                <a:latin typeface="微软雅黑" panose="020B0503020204020204" pitchFamily="34" charset="-122"/>
                <a:ea typeface="微软雅黑" panose="020B0503020204020204" pitchFamily="34" charset="-122"/>
              </a:rPr>
              <a:t>B</a:t>
            </a:r>
            <a:r>
              <a:rPr lang="zh-CN" altLang="en-US" sz="2000" b="1" kern="100" dirty="0">
                <a:solidFill>
                  <a:srgbClr val="002060"/>
                </a:solidFill>
                <a:effectLst/>
                <a:latin typeface="微软雅黑" panose="020B0503020204020204" pitchFamily="34" charset="-122"/>
                <a:ea typeface="微软雅黑" panose="020B0503020204020204" pitchFamily="34" charset="-122"/>
              </a:rPr>
              <a:t>计算模型</a:t>
            </a:r>
            <a:r>
              <a:rPr lang="en-US" altLang="zh-CN" sz="2000" b="1" kern="100" dirty="0">
                <a:solidFill>
                  <a:srgbClr val="002060"/>
                </a:solidFill>
                <a:effectLst/>
                <a:latin typeface="微软雅黑" panose="020B0503020204020204" pitchFamily="34" charset="-122"/>
                <a:ea typeface="微软雅黑" panose="020B0503020204020204" pitchFamily="34" charset="-122"/>
              </a:rPr>
              <a:t>A</a:t>
            </a:r>
            <a:r>
              <a:rPr lang="zh-CN" altLang="en-US" sz="2000" b="1" kern="100" dirty="0">
                <a:solidFill>
                  <a:srgbClr val="002060"/>
                </a:solidFill>
                <a:effectLst/>
                <a:latin typeface="微软雅黑" panose="020B0503020204020204" pitchFamily="34" charset="-122"/>
                <a:ea typeface="微软雅黑" panose="020B0503020204020204" pitchFamily="34" charset="-122"/>
              </a:rPr>
              <a:t>的后验分布，模型可以看做归纳出的一般性原理）。</a:t>
            </a:r>
          </a:p>
        </p:txBody>
      </p:sp>
      <p:sp>
        <p:nvSpPr>
          <p:cNvPr id="9" name="文本框 8">
            <a:extLst>
              <a:ext uri="{FF2B5EF4-FFF2-40B4-BE49-F238E27FC236}">
                <a16:creationId xmlns:a16="http://schemas.microsoft.com/office/drawing/2014/main" id="{57FC3EB0-9FFC-46E9-9D1F-2D016A9850E7}"/>
              </a:ext>
            </a:extLst>
          </p:cNvPr>
          <p:cNvSpPr txBox="1"/>
          <p:nvPr/>
        </p:nvSpPr>
        <p:spPr>
          <a:xfrm>
            <a:off x="8072438" y="1962616"/>
            <a:ext cx="3781425" cy="4093428"/>
          </a:xfrm>
          <a:prstGeom prst="rect">
            <a:avLst/>
          </a:prstGeom>
          <a:noFill/>
        </p:spPr>
        <p:txBody>
          <a:bodyPr wrap="square">
            <a:spAutoFit/>
          </a:bodyPr>
          <a:lstStyle/>
          <a:p>
            <a:pPr marL="0" lvl="0" indent="0" algn="just">
              <a:lnSpc>
                <a:spcPct val="100000"/>
              </a:lnSpc>
              <a:spcBef>
                <a:spcPts val="1200"/>
              </a:spcBef>
              <a:buSzPts val="1600"/>
              <a:buNone/>
              <a:tabLst>
                <a:tab pos="266700" algn="l"/>
              </a:tabLst>
            </a:pPr>
            <a:r>
              <a:rPr lang="zh-CN" altLang="en-US" sz="2000" b="1" kern="100" dirty="0">
                <a:solidFill>
                  <a:srgbClr val="C00000"/>
                </a:solidFill>
                <a:effectLst/>
                <a:latin typeface="微软雅黑" panose="020B0503020204020204" pitchFamily="34" charset="-122"/>
                <a:ea typeface="微软雅黑" panose="020B0503020204020204" pitchFamily="34" charset="-122"/>
              </a:rPr>
              <a:t> 链接学派：</a:t>
            </a:r>
            <a:r>
              <a:rPr lang="zh-CN" altLang="en-US" sz="2000" b="1" kern="100" dirty="0">
                <a:effectLst/>
                <a:latin typeface="微软雅黑" panose="020B0503020204020204" pitchFamily="34" charset="-122"/>
                <a:ea typeface="微软雅黑" panose="020B0503020204020204" pitchFamily="34" charset="-122"/>
              </a:rPr>
              <a:t>认为知识进行分布式表示，一种表示方式是</a:t>
            </a:r>
            <a:r>
              <a:rPr lang="zh-CN" altLang="en-US" sz="2000" b="1" kern="100" dirty="0">
                <a:solidFill>
                  <a:srgbClr val="C00000"/>
                </a:solidFill>
                <a:effectLst/>
                <a:latin typeface="微软雅黑" panose="020B0503020204020204" pitchFamily="34" charset="-122"/>
                <a:ea typeface="微软雅黑" panose="020B0503020204020204" pitchFamily="34" charset="-122"/>
              </a:rPr>
              <a:t>神经网络</a:t>
            </a:r>
            <a:r>
              <a:rPr lang="zh-CN" altLang="en-US" sz="2000" b="1" kern="100" dirty="0">
                <a:effectLst/>
                <a:latin typeface="微软雅黑" panose="020B0503020204020204" pitchFamily="34" charset="-122"/>
                <a:ea typeface="微软雅黑" panose="020B0503020204020204" pitchFamily="34" charset="-122"/>
              </a:rPr>
              <a:t>，每一个概念对应一个网络，对该概念的表示不是在某一个神经元中，而是东一点西一点的分布在各个神经元以及链接权重中；另一种方式是</a:t>
            </a:r>
            <a:r>
              <a:rPr lang="zh-CN" altLang="en-US" sz="2000" b="1" kern="100" dirty="0">
                <a:solidFill>
                  <a:srgbClr val="C00000"/>
                </a:solidFill>
                <a:effectLst/>
                <a:latin typeface="微软雅黑" panose="020B0503020204020204" pitchFamily="34" charset="-122"/>
                <a:ea typeface="微软雅黑" panose="020B0503020204020204" pitchFamily="34" charset="-122"/>
              </a:rPr>
              <a:t>向量</a:t>
            </a:r>
            <a:r>
              <a:rPr lang="zh-CN" altLang="en-US" sz="2000" b="1" kern="100" dirty="0">
                <a:effectLst/>
                <a:latin typeface="微软雅黑" panose="020B0503020204020204" pitchFamily="34" charset="-122"/>
                <a:ea typeface="微软雅黑" panose="020B0503020204020204" pitchFamily="34" charset="-122"/>
              </a:rPr>
              <a:t>，每一个概念可以被一个低维、稠密、连续的向量表示。对知识的处理体现为对决策函数的拟合（学习），决策体现为根据输入和网络结构计算输出的过程。</a:t>
            </a:r>
            <a:r>
              <a:rPr lang="zh-CN" altLang="en-US" sz="2000" b="1" kern="100" dirty="0">
                <a:solidFill>
                  <a:srgbClr val="002060"/>
                </a:solidFill>
                <a:effectLst/>
                <a:latin typeface="微软雅黑" panose="020B0503020204020204" pitchFamily="34" charset="-122"/>
                <a:ea typeface="微软雅黑" panose="020B0503020204020204" pitchFamily="34" charset="-122"/>
              </a:rPr>
              <a:t>链接学派只能进行归纳学习。</a:t>
            </a:r>
          </a:p>
        </p:txBody>
      </p:sp>
      <p:sp>
        <p:nvSpPr>
          <p:cNvPr id="24" name="文本框 23">
            <a:extLst>
              <a:ext uri="{FF2B5EF4-FFF2-40B4-BE49-F238E27FC236}">
                <a16:creationId xmlns:a16="http://schemas.microsoft.com/office/drawing/2014/main" id="{0A340869-A245-4A82-B033-C2C44414A796}"/>
              </a:ext>
            </a:extLst>
          </p:cNvPr>
          <p:cNvSpPr txBox="1"/>
          <p:nvPr/>
        </p:nvSpPr>
        <p:spPr>
          <a:xfrm>
            <a:off x="885075" y="1382653"/>
            <a:ext cx="6096000" cy="400110"/>
          </a:xfrm>
          <a:prstGeom prst="rect">
            <a:avLst/>
          </a:prstGeom>
          <a:noFill/>
        </p:spPr>
        <p:txBody>
          <a:bodyPr wrap="square">
            <a:spAutoFit/>
          </a:bodyPr>
          <a:lstStyle/>
          <a:p>
            <a:r>
              <a:rPr lang="zh-CN" altLang="en-US" sz="2000" b="1" kern="100" dirty="0">
                <a:solidFill>
                  <a:srgbClr val="0000FF"/>
                </a:solidFill>
                <a:effectLst/>
                <a:latin typeface="微软雅黑" panose="020B0503020204020204" pitchFamily="34" charset="-122"/>
                <a:ea typeface="微软雅黑" panose="020B0503020204020204" pitchFamily="34" charset="-122"/>
              </a:rPr>
              <a:t>从</a:t>
            </a:r>
            <a:r>
              <a:rPr lang="zh-CN" altLang="en-US" sz="2000" b="1" kern="100" dirty="0">
                <a:solidFill>
                  <a:schemeClr val="accent6">
                    <a:lumMod val="50000"/>
                  </a:schemeClr>
                </a:solidFill>
                <a:effectLst/>
                <a:latin typeface="微软雅黑" panose="020B0503020204020204" pitchFamily="34" charset="-122"/>
                <a:ea typeface="微软雅黑" panose="020B0503020204020204" pitchFamily="34" charset="-122"/>
              </a:rPr>
              <a:t>表示形式</a:t>
            </a:r>
            <a:r>
              <a:rPr lang="zh-CN" altLang="en-US" sz="2000" b="1" kern="100" dirty="0">
                <a:solidFill>
                  <a:srgbClr val="0000FF"/>
                </a:solidFill>
                <a:effectLst/>
                <a:latin typeface="微软雅黑" panose="020B0503020204020204" pitchFamily="34" charset="-122"/>
                <a:ea typeface="微软雅黑" panose="020B0503020204020204" pitchFamily="34" charset="-122"/>
              </a:rPr>
              <a:t>分类</a:t>
            </a:r>
            <a:endParaRPr lang="zh-CN" altLang="en-US" sz="2000" dirty="0"/>
          </a:p>
        </p:txBody>
      </p:sp>
    </p:spTree>
    <p:extLst>
      <p:ext uri="{BB962C8B-B14F-4D97-AF65-F5344CB8AC3E}">
        <p14:creationId xmlns:p14="http://schemas.microsoft.com/office/powerpoint/2010/main" val="18725911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pPr marL="0" lvl="0" indent="0" algn="just">
              <a:lnSpc>
                <a:spcPct val="100000"/>
              </a:lnSpc>
              <a:spcBef>
                <a:spcPts val="1200"/>
              </a:spcBef>
              <a:buSzPts val="1600"/>
              <a:buNone/>
              <a:tabLst>
                <a:tab pos="266700" algn="l"/>
              </a:tabLst>
            </a:pPr>
            <a:r>
              <a:rPr lang="zh-CN" altLang="en-US" sz="4400" b="1" kern="100" dirty="0">
                <a:solidFill>
                  <a:srgbClr val="0000FF"/>
                </a:solidFill>
                <a:effectLst/>
                <a:latin typeface="微软雅黑" panose="020B0503020204020204" pitchFamily="34" charset="-122"/>
                <a:ea typeface="微软雅黑" panose="020B0503020204020204" pitchFamily="34" charset="-122"/>
              </a:rPr>
              <a:t>神经符号</a:t>
            </a:r>
            <a:r>
              <a:rPr lang="en-US" altLang="zh-CN" sz="4400" b="1" kern="100" dirty="0">
                <a:solidFill>
                  <a:srgbClr val="0000FF"/>
                </a:solidFill>
                <a:effectLst/>
                <a:latin typeface="微软雅黑" panose="020B0503020204020204" pitchFamily="34" charset="-122"/>
                <a:ea typeface="微软雅黑" panose="020B0503020204020204" pitchFamily="34" charset="-122"/>
              </a:rPr>
              <a:t>AI</a:t>
            </a:r>
            <a:endParaRPr lang="zh-CN" altLang="en-US" sz="4400" b="1" kern="100" dirty="0">
              <a:solidFill>
                <a:srgbClr val="0000FF"/>
              </a:solidFill>
              <a:effectLst/>
              <a:latin typeface="微软雅黑" panose="020B0503020204020204" pitchFamily="34" charset="-122"/>
              <a:ea typeface="微软雅黑" panose="020B0503020204020204" pitchFamily="34" charset="-122"/>
            </a:endParaRPr>
          </a:p>
        </p:txBody>
      </p:sp>
      <p:grpSp>
        <p:nvGrpSpPr>
          <p:cNvPr id="45" name="组合 44">
            <a:extLst>
              <a:ext uri="{FF2B5EF4-FFF2-40B4-BE49-F238E27FC236}">
                <a16:creationId xmlns:a16="http://schemas.microsoft.com/office/drawing/2014/main" id="{20D484AE-C39A-4240-8EE9-E53EA0E51DC5}"/>
              </a:ext>
            </a:extLst>
          </p:cNvPr>
          <p:cNvGrpSpPr/>
          <p:nvPr/>
        </p:nvGrpSpPr>
        <p:grpSpPr>
          <a:xfrm>
            <a:off x="997267" y="1819275"/>
            <a:ext cx="9532620" cy="4310918"/>
            <a:chOff x="1145306" y="2451870"/>
            <a:chExt cx="9901388" cy="4221464"/>
          </a:xfrm>
        </p:grpSpPr>
        <p:pic>
          <p:nvPicPr>
            <p:cNvPr id="46" name="图片 45">
              <a:extLst>
                <a:ext uri="{FF2B5EF4-FFF2-40B4-BE49-F238E27FC236}">
                  <a16:creationId xmlns:a16="http://schemas.microsoft.com/office/drawing/2014/main" id="{7DFF05AD-2F25-4520-9B01-9C701AAD394A}"/>
                </a:ext>
              </a:extLst>
            </p:cNvPr>
            <p:cNvPicPr>
              <a:picLocks noChangeAspect="1"/>
            </p:cNvPicPr>
            <p:nvPr/>
          </p:nvPicPr>
          <p:blipFill>
            <a:blip r:embed="rId3"/>
            <a:stretch>
              <a:fillRect/>
            </a:stretch>
          </p:blipFill>
          <p:spPr>
            <a:xfrm>
              <a:off x="1145306" y="2897058"/>
              <a:ext cx="9901388" cy="3776276"/>
            </a:xfrm>
            <a:prstGeom prst="rect">
              <a:avLst/>
            </a:prstGeom>
            <a:ln>
              <a:noFill/>
            </a:ln>
            <a:effectLst>
              <a:outerShdw blurRad="292100" dist="139700" dir="2700000" algn="tl" rotWithShape="0">
                <a:srgbClr val="333333">
                  <a:alpha val="65000"/>
                </a:srgbClr>
              </a:outerShdw>
            </a:effectLst>
          </p:spPr>
        </p:pic>
        <p:sp>
          <p:nvSpPr>
            <p:cNvPr id="47" name="矩形 46">
              <a:extLst>
                <a:ext uri="{FF2B5EF4-FFF2-40B4-BE49-F238E27FC236}">
                  <a16:creationId xmlns:a16="http://schemas.microsoft.com/office/drawing/2014/main" id="{453A6B10-2189-4507-96A0-D5C66174D34B}"/>
                </a:ext>
              </a:extLst>
            </p:cNvPr>
            <p:cNvSpPr/>
            <p:nvPr/>
          </p:nvSpPr>
          <p:spPr>
            <a:xfrm>
              <a:off x="4693629" y="2508542"/>
              <a:ext cx="483219" cy="2475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514350"/>
              <a:endParaRPr lang="zh-CN" altLang="en-US" sz="1013">
                <a:solidFill>
                  <a:prstClr val="white"/>
                </a:solidFill>
                <a:latin typeface="Calibri" panose="020F0502020204030204"/>
                <a:ea typeface="等线" panose="02010600030101010101" pitchFamily="2" charset="-122"/>
              </a:endParaRPr>
            </a:p>
          </p:txBody>
        </p:sp>
        <p:sp>
          <p:nvSpPr>
            <p:cNvPr id="48" name="矩形 47">
              <a:extLst>
                <a:ext uri="{FF2B5EF4-FFF2-40B4-BE49-F238E27FC236}">
                  <a16:creationId xmlns:a16="http://schemas.microsoft.com/office/drawing/2014/main" id="{303C6708-B0D9-4996-9EE0-3FD95DC4B8DF}"/>
                </a:ext>
              </a:extLst>
            </p:cNvPr>
            <p:cNvSpPr/>
            <p:nvPr/>
          </p:nvSpPr>
          <p:spPr>
            <a:xfrm>
              <a:off x="8311196" y="2525332"/>
              <a:ext cx="483219" cy="2475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514350"/>
              <a:endParaRPr lang="zh-CN" altLang="en-US" sz="1013">
                <a:solidFill>
                  <a:prstClr val="white"/>
                </a:solidFill>
                <a:latin typeface="Calibri" panose="020F0502020204030204"/>
                <a:ea typeface="等线" panose="02010600030101010101" pitchFamily="2" charset="-122"/>
              </a:endParaRPr>
            </a:p>
          </p:txBody>
        </p:sp>
        <p:sp>
          <p:nvSpPr>
            <p:cNvPr id="49" name="文本框 15">
              <a:extLst>
                <a:ext uri="{FF2B5EF4-FFF2-40B4-BE49-F238E27FC236}">
                  <a16:creationId xmlns:a16="http://schemas.microsoft.com/office/drawing/2014/main" id="{6B456BAC-0B45-4A8D-93CD-C4E098823960}"/>
                </a:ext>
              </a:extLst>
            </p:cNvPr>
            <p:cNvSpPr txBox="1"/>
            <p:nvPr/>
          </p:nvSpPr>
          <p:spPr>
            <a:xfrm>
              <a:off x="5127524" y="2451870"/>
              <a:ext cx="3135881" cy="492443"/>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350"/>
              <a:r>
                <a:rPr lang="en-US" altLang="zh-CN" sz="1800" b="1" dirty="0">
                  <a:solidFill>
                    <a:srgbClr val="ED7D31"/>
                  </a:solidFill>
                  <a:latin typeface="Times New Roman" panose="02020603050405020304" charset="0"/>
                  <a:ea typeface="楷体" panose="02010609060101010101" pitchFamily="49" charset="-122"/>
                  <a:cs typeface="Times New Roman" panose="02020603050405020304" charset="0"/>
                </a:rPr>
                <a:t> </a:t>
              </a:r>
              <a:r>
                <a:rPr lang="zh-CN" altLang="en-US" sz="1800" b="1" dirty="0">
                  <a:solidFill>
                    <a:srgbClr val="ED7D31"/>
                  </a:solidFill>
                  <a:latin typeface="Times New Roman" panose="02020603050405020304" charset="0"/>
                  <a:ea typeface="楷体" panose="02010609060101010101" pitchFamily="49" charset="-122"/>
                  <a:cs typeface="Times New Roman" panose="02020603050405020304" charset="0"/>
                </a:rPr>
                <a:t>连接主义</a:t>
              </a:r>
            </a:p>
          </p:txBody>
        </p:sp>
        <p:sp>
          <p:nvSpPr>
            <p:cNvPr id="50" name="文本框 16">
              <a:extLst>
                <a:ext uri="{FF2B5EF4-FFF2-40B4-BE49-F238E27FC236}">
                  <a16:creationId xmlns:a16="http://schemas.microsoft.com/office/drawing/2014/main" id="{8CA8A49F-55AE-4F57-9BEA-EBAA93FAEA13}"/>
                </a:ext>
              </a:extLst>
            </p:cNvPr>
            <p:cNvSpPr txBox="1"/>
            <p:nvPr/>
          </p:nvSpPr>
          <p:spPr>
            <a:xfrm>
              <a:off x="8741231" y="2451870"/>
              <a:ext cx="1786119" cy="492443"/>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350"/>
              <a:r>
                <a:rPr lang="en-US" altLang="zh-CN" sz="1800" b="1" dirty="0">
                  <a:solidFill>
                    <a:srgbClr val="4472C4"/>
                  </a:solidFill>
                  <a:latin typeface="Times New Roman" panose="02020603050405020304" charset="0"/>
                  <a:ea typeface="楷体" panose="02010609060101010101" pitchFamily="49" charset="-122"/>
                  <a:cs typeface="Times New Roman" panose="02020603050405020304" charset="0"/>
                </a:rPr>
                <a:t> </a:t>
              </a:r>
              <a:r>
                <a:rPr lang="zh-CN" altLang="en-US" sz="1800" b="1" dirty="0">
                  <a:solidFill>
                    <a:srgbClr val="4472C4"/>
                  </a:solidFill>
                  <a:latin typeface="Times New Roman" panose="02020603050405020304" charset="0"/>
                  <a:ea typeface="楷体" panose="02010609060101010101" pitchFamily="49" charset="-122"/>
                  <a:cs typeface="Times New Roman" panose="02020603050405020304" charset="0"/>
                </a:rPr>
                <a:t>符号主义</a:t>
              </a:r>
            </a:p>
          </p:txBody>
        </p:sp>
      </p:grpSp>
      <p:sp>
        <p:nvSpPr>
          <p:cNvPr id="51" name="文本框 18">
            <a:extLst>
              <a:ext uri="{FF2B5EF4-FFF2-40B4-BE49-F238E27FC236}">
                <a16:creationId xmlns:a16="http://schemas.microsoft.com/office/drawing/2014/main" id="{739F4C3F-E257-4580-A6ED-62EC6E930F1F}"/>
              </a:ext>
            </a:extLst>
          </p:cNvPr>
          <p:cNvSpPr txBox="1"/>
          <p:nvPr/>
        </p:nvSpPr>
        <p:spPr>
          <a:xfrm>
            <a:off x="7987878" y="6185098"/>
            <a:ext cx="3003224" cy="307777"/>
          </a:xfrm>
          <a:prstGeom prst="rect">
            <a:avLst/>
          </a:prstGeom>
          <a:noFill/>
        </p:spPr>
        <p:txBody>
          <a:bodyPr wrap="squar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514350"/>
            <a:r>
              <a:rPr lang="en-US" altLang="zh-CN" sz="14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rPr>
              <a:t>(</a:t>
            </a:r>
            <a:r>
              <a:rPr lang="zh-CN" altLang="en-US" sz="14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rPr>
              <a:t>Cardon </a:t>
            </a:r>
            <a:r>
              <a:rPr lang="en-US" altLang="zh-CN" sz="14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rPr>
              <a:t>et al, </a:t>
            </a:r>
            <a:r>
              <a:rPr lang="en-US" altLang="zh-CN" sz="1400" dirty="0" err="1">
                <a:solidFill>
                  <a:srgbClr val="4472C4">
                    <a:lumMod val="75000"/>
                  </a:srgbClr>
                </a:solidFill>
                <a:latin typeface="Times New Roman" panose="02020603050405020304" charset="0"/>
                <a:ea typeface="楷体" panose="02010609060101010101" pitchFamily="49" charset="-122"/>
                <a:cs typeface="Times New Roman" panose="02020603050405020304" charset="0"/>
              </a:rPr>
              <a:t>Réseaux</a:t>
            </a:r>
            <a:r>
              <a:rPr lang="en-US" altLang="zh-CN" sz="14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rPr>
              <a:t>,</a:t>
            </a:r>
            <a:r>
              <a:rPr lang="zh-CN" altLang="en-US" sz="14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rPr>
              <a:t> </a:t>
            </a:r>
            <a:r>
              <a:rPr lang="en-US" altLang="zh-CN" sz="14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rPr>
              <a:t>2018)</a:t>
            </a:r>
            <a:endParaRPr lang="zh-CN" altLang="en-US" sz="14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endParaRPr>
          </a:p>
        </p:txBody>
      </p:sp>
      <p:sp>
        <p:nvSpPr>
          <p:cNvPr id="52" name="文本框 51">
            <a:extLst>
              <a:ext uri="{FF2B5EF4-FFF2-40B4-BE49-F238E27FC236}">
                <a16:creationId xmlns:a16="http://schemas.microsoft.com/office/drawing/2014/main" id="{2D10A644-1D7F-40DF-BC64-9B525427FDB0}"/>
              </a:ext>
            </a:extLst>
          </p:cNvPr>
          <p:cNvSpPr txBox="1"/>
          <p:nvPr/>
        </p:nvSpPr>
        <p:spPr>
          <a:xfrm>
            <a:off x="4719637" y="6308209"/>
            <a:ext cx="6096000" cy="369332"/>
          </a:xfrm>
          <a:prstGeom prst="rect">
            <a:avLst/>
          </a:prstGeom>
          <a:noFill/>
        </p:spPr>
        <p:txBody>
          <a:bodyPr wrap="square">
            <a:spAutoFit/>
          </a:bodyPr>
          <a:lstStyle/>
          <a:p>
            <a:r>
              <a:rPr lang="zh-CN" altLang="en-US" sz="18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人工智能的历史演变</a:t>
            </a:r>
          </a:p>
        </p:txBody>
      </p:sp>
    </p:spTree>
    <p:extLst>
      <p:ext uri="{BB962C8B-B14F-4D97-AF65-F5344CB8AC3E}">
        <p14:creationId xmlns:p14="http://schemas.microsoft.com/office/powerpoint/2010/main" val="3216273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p:nvPr/>
        </p:nvSpPr>
        <p:spPr>
          <a:xfrm>
            <a:off x="4452391" y="6447537"/>
            <a:ext cx="7744406" cy="430851"/>
          </a:xfrm>
          <a:prstGeom prst="rect">
            <a:avLst/>
          </a:prstGeom>
          <a:noFill/>
        </p:spPr>
        <p:txBody>
          <a:bodyPr wrap="square" lIns="121882" tIns="60942" rIns="121882" bIns="60942" rtlCol="0">
            <a:spAutoFit/>
          </a:bodyPr>
          <a:lstStyle/>
          <a:p>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融合两种主义的</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生物学基础</a:t>
            </a:r>
          </a:p>
        </p:txBody>
      </p:sp>
      <p:grpSp>
        <p:nvGrpSpPr>
          <p:cNvPr id="2" name="组合 1">
            <a:extLst>
              <a:ext uri="{FF2B5EF4-FFF2-40B4-BE49-F238E27FC236}">
                <a16:creationId xmlns:a16="http://schemas.microsoft.com/office/drawing/2014/main" id="{C1F7B280-D6EE-0A20-F9DD-51D2AF13AC9E}"/>
              </a:ext>
            </a:extLst>
          </p:cNvPr>
          <p:cNvGrpSpPr/>
          <p:nvPr/>
        </p:nvGrpSpPr>
        <p:grpSpPr>
          <a:xfrm>
            <a:off x="1982731" y="1472503"/>
            <a:ext cx="4056066" cy="4916283"/>
            <a:chOff x="456826" y="1612691"/>
            <a:chExt cx="4056066" cy="4916283"/>
          </a:xfrm>
        </p:grpSpPr>
        <p:sp>
          <p:nvSpPr>
            <p:cNvPr id="3" name="文本框 2">
              <a:extLst>
                <a:ext uri="{FF2B5EF4-FFF2-40B4-BE49-F238E27FC236}">
                  <a16:creationId xmlns:a16="http://schemas.microsoft.com/office/drawing/2014/main" id="{AFCB1896-258D-A471-0674-0D83BAA9C58C}"/>
                </a:ext>
              </a:extLst>
            </p:cNvPr>
            <p:cNvSpPr txBox="1"/>
            <p:nvPr/>
          </p:nvSpPr>
          <p:spPr>
            <a:xfrm>
              <a:off x="456826" y="4666926"/>
              <a:ext cx="3833820" cy="1862048"/>
            </a:xfrm>
            <a:prstGeom prst="rect">
              <a:avLst/>
            </a:prstGeom>
            <a:solidFill>
              <a:schemeClr val="accent5">
                <a:lumMod val="20000"/>
                <a:lumOff val="80000"/>
              </a:schemeClr>
            </a:solidFill>
            <a:effectLst>
              <a:outerShdw blurRad="76200" dir="13500000" sy="23000" kx="1200000" algn="br" rotWithShape="0">
                <a:prstClr val="black">
                  <a:alpha val="20000"/>
                </a:prstClr>
              </a:outerShdw>
            </a:effectLst>
          </p:spPr>
          <p:txBody>
            <a:bodyPr wrap="square" rtlCol="0">
              <a:spAutoFit/>
            </a:bodyPr>
            <a:lstStyle/>
            <a:p>
              <a:pPr algn="ctr">
                <a:spcBef>
                  <a:spcPts val="20"/>
                </a:spcBef>
                <a:spcAft>
                  <a:spcPts val="600"/>
                </a:spcAft>
              </a:pPr>
              <a:r>
                <a:rPr lang="zh-CN" altLang="en-US" sz="2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善于“直觉感知”</a:t>
              </a:r>
              <a:endParaRPr lang="en-US" altLang="zh-CN"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spcBef>
                  <a:spcPts val="20"/>
                </a:spcBef>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优点：</a:t>
              </a:r>
              <a:r>
                <a:rPr lang="zh-CN" altLang="en-US"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非结构化，推理快，</a:t>
              </a:r>
              <a:br>
                <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鲁棒性强</a:t>
              </a:r>
              <a:endPar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defTabSz="914400"/>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缺点：</a:t>
              </a:r>
              <a:r>
                <a:rPr lang="zh-CN" altLang="en-US"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难解释，大量样本，</a:t>
              </a:r>
              <a:br>
                <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弱泛化</a:t>
              </a:r>
              <a:endPar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22E3E5F3-3AF1-990D-4DF2-18A9EF82F8D7}"/>
                </a:ext>
              </a:extLst>
            </p:cNvPr>
            <p:cNvPicPr>
              <a:picLocks noChangeAspect="1"/>
            </p:cNvPicPr>
            <p:nvPr/>
          </p:nvPicPr>
          <p:blipFill rotWithShape="1">
            <a:blip r:embed="rId3">
              <a:extLst>
                <a:ext uri="{28A0092B-C50C-407E-A947-70E740481C1C}">
                  <a14:useLocalDpi xmlns:a14="http://schemas.microsoft.com/office/drawing/2010/main" val="0"/>
                </a:ext>
              </a:extLst>
            </a:blip>
            <a:srcRect r="51353" b="5310"/>
            <a:stretch/>
          </p:blipFill>
          <p:spPr>
            <a:xfrm>
              <a:off x="3130226" y="1612691"/>
              <a:ext cx="1382666" cy="2560735"/>
            </a:xfrm>
            <a:prstGeom prst="rect">
              <a:avLst/>
            </a:prstGeom>
          </p:spPr>
        </p:pic>
        <p:sp>
          <p:nvSpPr>
            <p:cNvPr id="6" name="文本框 5">
              <a:extLst>
                <a:ext uri="{FF2B5EF4-FFF2-40B4-BE49-F238E27FC236}">
                  <a16:creationId xmlns:a16="http://schemas.microsoft.com/office/drawing/2014/main" id="{2D9AC0DD-701F-3431-7BD9-F3D8B628CECE}"/>
                </a:ext>
              </a:extLst>
            </p:cNvPr>
            <p:cNvSpPr txBox="1"/>
            <p:nvPr/>
          </p:nvSpPr>
          <p:spPr>
            <a:xfrm>
              <a:off x="857189" y="2867406"/>
              <a:ext cx="2888166" cy="954107"/>
            </a:xfrm>
            <a:prstGeom prst="rect">
              <a:avLst/>
            </a:prstGeom>
            <a:noFill/>
          </p:spPr>
          <p:txBody>
            <a:bodyPr wrap="square">
              <a:spAutoFit/>
            </a:bodyPr>
            <a:lstStyle/>
            <a:p>
              <a:pPr algn="ctr"/>
              <a:r>
                <a:rPr lang="zh-CN" altLang="en-US" sz="2800" b="1" dirty="0">
                  <a:solidFill>
                    <a:srgbClr val="00B0F0"/>
                  </a:solidFill>
                  <a:latin typeface="Times" panose="02020603050405020304" pitchFamily="18" charset="0"/>
                  <a:ea typeface="楷体" panose="02010609060101010101" pitchFamily="49" charset="-122"/>
                  <a:cs typeface="Times" panose="02020603050405020304" pitchFamily="18" charset="0"/>
                </a:rPr>
                <a:t>链接</a:t>
              </a:r>
              <a:r>
                <a:rPr lang="en-US" altLang="zh-CN" sz="2800" b="1" dirty="0">
                  <a:solidFill>
                    <a:srgbClr val="00B0F0"/>
                  </a:solidFill>
                  <a:latin typeface="Times" panose="02020603050405020304" pitchFamily="18" charset="0"/>
                  <a:ea typeface="楷体" panose="02010609060101010101" pitchFamily="49" charset="-122"/>
                  <a:cs typeface="Times" panose="02020603050405020304" pitchFamily="18" charset="0"/>
                </a:rPr>
                <a:t>AI</a:t>
              </a:r>
            </a:p>
            <a:p>
              <a:pPr algn="ctr"/>
              <a:r>
                <a:rPr lang="zh-CN" altLang="en-US" sz="2800" b="1" dirty="0">
                  <a:solidFill>
                    <a:srgbClr val="00B0F0"/>
                  </a:solidFill>
                  <a:latin typeface="Times" panose="02020603050405020304" pitchFamily="18" charset="0"/>
                  <a:ea typeface="楷体" panose="02010609060101010101" pitchFamily="49" charset="-122"/>
                  <a:cs typeface="Times" panose="02020603050405020304" pitchFamily="18" charset="0"/>
                </a:rPr>
                <a:t>（归纳）</a:t>
              </a:r>
            </a:p>
          </p:txBody>
        </p:sp>
      </p:grpSp>
      <p:grpSp>
        <p:nvGrpSpPr>
          <p:cNvPr id="9" name="组合 8">
            <a:extLst>
              <a:ext uri="{FF2B5EF4-FFF2-40B4-BE49-F238E27FC236}">
                <a16:creationId xmlns:a16="http://schemas.microsoft.com/office/drawing/2014/main" id="{DFC18940-118C-6BA5-EE17-D03EC0DC230B}"/>
              </a:ext>
            </a:extLst>
          </p:cNvPr>
          <p:cNvGrpSpPr/>
          <p:nvPr/>
        </p:nvGrpSpPr>
        <p:grpSpPr>
          <a:xfrm>
            <a:off x="6097905" y="1472503"/>
            <a:ext cx="4172023" cy="4870722"/>
            <a:chOff x="4572000" y="1612691"/>
            <a:chExt cx="4172023" cy="4870722"/>
          </a:xfrm>
        </p:grpSpPr>
        <p:sp>
          <p:nvSpPr>
            <p:cNvPr id="10" name="文本框 9">
              <a:extLst>
                <a:ext uri="{FF2B5EF4-FFF2-40B4-BE49-F238E27FC236}">
                  <a16:creationId xmlns:a16="http://schemas.microsoft.com/office/drawing/2014/main" id="{B374D5EF-D4D9-79FD-A8F3-845277A90B6F}"/>
                </a:ext>
              </a:extLst>
            </p:cNvPr>
            <p:cNvSpPr txBox="1"/>
            <p:nvPr/>
          </p:nvSpPr>
          <p:spPr>
            <a:xfrm>
              <a:off x="4853356" y="4621365"/>
              <a:ext cx="3890667" cy="1862048"/>
            </a:xfrm>
            <a:prstGeom prst="rect">
              <a:avLst/>
            </a:prstGeom>
            <a:solidFill>
              <a:schemeClr val="accent2">
                <a:lumMod val="20000"/>
                <a:lumOff val="80000"/>
              </a:schemeClr>
            </a:solidFill>
            <a:effectLst>
              <a:outerShdw blurRad="76200" dir="13500000" sy="23000" kx="1200000" algn="br" rotWithShape="0">
                <a:prstClr val="black">
                  <a:alpha val="20000"/>
                </a:prstClr>
              </a:outerShdw>
            </a:effectLst>
          </p:spPr>
          <p:txBody>
            <a:bodyPr wrap="square" rtlCol="0">
              <a:spAutoFit/>
            </a:bodyPr>
            <a:lstStyle/>
            <a:p>
              <a:pPr algn="ctr">
                <a:spcBef>
                  <a:spcPts val="20"/>
                </a:spcBef>
                <a:spcAft>
                  <a:spcPts val="600"/>
                </a:spcAft>
              </a:pPr>
              <a:r>
                <a:rPr lang="zh-CN" altLang="en-US" sz="22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善于“逻辑推理”</a:t>
              </a:r>
              <a:endParaRPr lang="en-US" altLang="zh-CN"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a:spcBef>
                  <a:spcPts val="20"/>
                </a:spcBef>
              </a:pPr>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优点：</a:t>
              </a:r>
              <a:r>
                <a:rPr lang="zh-CN" altLang="en-US"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可解释，知识驱动，</a:t>
              </a:r>
              <a:br>
                <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强泛化</a:t>
              </a:r>
              <a:endPar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endParaRPr>
            </a:p>
            <a:p>
              <a:pPr defTabSz="914400"/>
              <a:r>
                <a:rPr lang="zh-CN" altLang="en-US" sz="22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缺点：</a:t>
              </a:r>
              <a:r>
                <a:rPr lang="zh-CN" altLang="en-US"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结构化，推理慢，</a:t>
              </a:r>
              <a:br>
                <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br>
              <a:r>
                <a:rPr lang="en-US" altLang="zh-CN"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sz="2200" dirty="0">
                  <a:solidFill>
                    <a:srgbClr val="002060"/>
                  </a:solidFill>
                  <a:latin typeface="Times New Roman" panose="02020603050405020304" pitchFamily="18" charset="0"/>
                  <a:ea typeface="楷体" panose="02010609060101010101" pitchFamily="49" charset="-122"/>
                  <a:cs typeface="Times New Roman" panose="02020603050405020304" pitchFamily="18" charset="0"/>
                </a:rPr>
                <a:t>鲁棒性弱</a:t>
              </a:r>
              <a:endParaRPr kumimoji="0" lang="zh-CN" altLang="en-US" sz="2200" i="0" u="none" strike="noStrike" kern="1200" cap="none" spc="0" normalizeH="0" baseline="0" noProof="0" dirty="0">
                <a:ln>
                  <a:noFill/>
                </a:ln>
                <a:solidFill>
                  <a:srgbClr val="002060"/>
                </a:solidFill>
                <a:effectLst/>
                <a:uLnTx/>
                <a:uFillTx/>
                <a:latin typeface="Arial" panose="020B0604020202020204" pitchFamily="34" charset="0"/>
                <a:ea typeface="微软雅黑" panose="020B0503020204020204" pitchFamily="34" charset="-122"/>
              </a:endParaRPr>
            </a:p>
          </p:txBody>
        </p:sp>
        <p:pic>
          <p:nvPicPr>
            <p:cNvPr id="11" name="图片 10">
              <a:extLst>
                <a:ext uri="{FF2B5EF4-FFF2-40B4-BE49-F238E27FC236}">
                  <a16:creationId xmlns:a16="http://schemas.microsoft.com/office/drawing/2014/main" id="{DD6FA4E2-D46B-BC15-A021-347CA6C2BA4E}"/>
                </a:ext>
              </a:extLst>
            </p:cNvPr>
            <p:cNvPicPr>
              <a:picLocks noChangeAspect="1"/>
            </p:cNvPicPr>
            <p:nvPr/>
          </p:nvPicPr>
          <p:blipFill rotWithShape="1">
            <a:blip r:embed="rId3">
              <a:extLst>
                <a:ext uri="{28A0092B-C50C-407E-A947-70E740481C1C}">
                  <a14:useLocalDpi xmlns:a14="http://schemas.microsoft.com/office/drawing/2010/main" val="0"/>
                </a:ext>
              </a:extLst>
            </a:blip>
            <a:srcRect l="48647" b="5310"/>
            <a:stretch/>
          </p:blipFill>
          <p:spPr>
            <a:xfrm>
              <a:off x="4572000" y="1612691"/>
              <a:ext cx="1459567" cy="2560735"/>
            </a:xfrm>
            <a:prstGeom prst="rect">
              <a:avLst/>
            </a:prstGeom>
          </p:spPr>
        </p:pic>
        <p:sp>
          <p:nvSpPr>
            <p:cNvPr id="12" name="文本框 11">
              <a:extLst>
                <a:ext uri="{FF2B5EF4-FFF2-40B4-BE49-F238E27FC236}">
                  <a16:creationId xmlns:a16="http://schemas.microsoft.com/office/drawing/2014/main" id="{17220E25-A288-9F6D-D965-82F80D3E0D7F}"/>
                </a:ext>
              </a:extLst>
            </p:cNvPr>
            <p:cNvSpPr txBox="1"/>
            <p:nvPr/>
          </p:nvSpPr>
          <p:spPr>
            <a:xfrm>
              <a:off x="4947876" y="2838765"/>
              <a:ext cx="3635299" cy="954107"/>
            </a:xfrm>
            <a:prstGeom prst="rect">
              <a:avLst/>
            </a:prstGeom>
            <a:noFill/>
          </p:spPr>
          <p:txBody>
            <a:bodyPr wrap="square">
              <a:spAutoFit/>
            </a:bodyPr>
            <a:lstStyle/>
            <a:p>
              <a:pPr algn="ctr"/>
              <a:r>
                <a:rPr lang="zh-CN" altLang="en-US" sz="2800" b="1" dirty="0">
                  <a:solidFill>
                    <a:srgbClr val="C00000"/>
                  </a:solidFill>
                  <a:latin typeface="Times" panose="02020603050405020304" pitchFamily="18" charset="0"/>
                  <a:ea typeface="楷体" panose="02010609060101010101" pitchFamily="49" charset="-122"/>
                  <a:cs typeface="Times" panose="02020603050405020304" pitchFamily="18" charset="0"/>
                </a:rPr>
                <a:t>符号</a:t>
              </a:r>
              <a:r>
                <a:rPr lang="en-US" altLang="zh-CN" sz="2800" b="1" dirty="0">
                  <a:solidFill>
                    <a:srgbClr val="C00000"/>
                  </a:solidFill>
                  <a:latin typeface="Times" panose="02020603050405020304" pitchFamily="18" charset="0"/>
                  <a:ea typeface="楷体" panose="02010609060101010101" pitchFamily="49" charset="-122"/>
                  <a:cs typeface="Times" panose="02020603050405020304" pitchFamily="18" charset="0"/>
                </a:rPr>
                <a:t>AI</a:t>
              </a:r>
            </a:p>
            <a:p>
              <a:pPr algn="ctr"/>
              <a:r>
                <a:rPr lang="zh-CN" altLang="en-US" sz="2800" b="1" dirty="0">
                  <a:solidFill>
                    <a:srgbClr val="C00000"/>
                  </a:solidFill>
                  <a:latin typeface="Times" panose="02020603050405020304" pitchFamily="18" charset="0"/>
                  <a:ea typeface="楷体" panose="02010609060101010101" pitchFamily="49" charset="-122"/>
                  <a:cs typeface="Times" panose="02020603050405020304" pitchFamily="18" charset="0"/>
                </a:rPr>
                <a:t>（演绎）</a:t>
              </a:r>
            </a:p>
          </p:txBody>
        </p:sp>
      </p:grpSp>
      <p:grpSp>
        <p:nvGrpSpPr>
          <p:cNvPr id="13" name="组合 12">
            <a:extLst>
              <a:ext uri="{FF2B5EF4-FFF2-40B4-BE49-F238E27FC236}">
                <a16:creationId xmlns:a16="http://schemas.microsoft.com/office/drawing/2014/main" id="{7DD38630-2D16-437B-B0A7-40B27570D532}"/>
              </a:ext>
            </a:extLst>
          </p:cNvPr>
          <p:cNvGrpSpPr/>
          <p:nvPr/>
        </p:nvGrpSpPr>
        <p:grpSpPr>
          <a:xfrm>
            <a:off x="4165028" y="1056659"/>
            <a:ext cx="3865757" cy="3366934"/>
            <a:chOff x="2639123" y="1196847"/>
            <a:chExt cx="3865757" cy="3366934"/>
          </a:xfrm>
        </p:grpSpPr>
        <p:sp>
          <p:nvSpPr>
            <p:cNvPr id="14" name="文本框 13">
              <a:extLst>
                <a:ext uri="{FF2B5EF4-FFF2-40B4-BE49-F238E27FC236}">
                  <a16:creationId xmlns:a16="http://schemas.microsoft.com/office/drawing/2014/main" id="{0BB22B93-89F1-3BA7-2D52-2D697ECE185B}"/>
                </a:ext>
              </a:extLst>
            </p:cNvPr>
            <p:cNvSpPr txBox="1"/>
            <p:nvPr/>
          </p:nvSpPr>
          <p:spPr>
            <a:xfrm>
              <a:off x="2695242" y="1196847"/>
              <a:ext cx="3635299" cy="523220"/>
            </a:xfrm>
            <a:prstGeom prst="rect">
              <a:avLst/>
            </a:prstGeom>
            <a:noFill/>
          </p:spPr>
          <p:txBody>
            <a:bodyPr wrap="square">
              <a:spAutoFit/>
            </a:bodyPr>
            <a:lstStyle/>
            <a:p>
              <a:pPr algn="ctr"/>
              <a:r>
                <a:rPr lang="zh-CN" altLang="en-US" sz="2800" b="1" dirty="0">
                  <a:solidFill>
                    <a:srgbClr val="00B0F0"/>
                  </a:solidFill>
                  <a:latin typeface="Times" panose="02020603050405020304" pitchFamily="18" charset="0"/>
                  <a:ea typeface="楷体" panose="02010609060101010101" pitchFamily="49" charset="-122"/>
                  <a:cs typeface="Times" panose="02020603050405020304" pitchFamily="18" charset="0"/>
                </a:rPr>
                <a:t>认知</a:t>
              </a:r>
              <a:r>
                <a:rPr lang="zh-CN" altLang="en-US" sz="2800" b="1" dirty="0">
                  <a:solidFill>
                    <a:srgbClr val="C00000"/>
                  </a:solidFill>
                  <a:latin typeface="Times" panose="02020603050405020304" pitchFamily="18" charset="0"/>
                  <a:ea typeface="楷体" panose="02010609060101010101" pitchFamily="49" charset="-122"/>
                  <a:cs typeface="Times" panose="02020603050405020304" pitchFamily="18" charset="0"/>
                </a:rPr>
                <a:t>系统</a:t>
              </a:r>
            </a:p>
          </p:txBody>
        </p:sp>
        <p:sp>
          <p:nvSpPr>
            <p:cNvPr id="15" name="左大括号 14">
              <a:extLst>
                <a:ext uri="{FF2B5EF4-FFF2-40B4-BE49-F238E27FC236}">
                  <a16:creationId xmlns:a16="http://schemas.microsoft.com/office/drawing/2014/main" id="{B72A647B-A730-D675-C08D-25977143CBB6}"/>
                </a:ext>
              </a:extLst>
            </p:cNvPr>
            <p:cNvSpPr/>
            <p:nvPr/>
          </p:nvSpPr>
          <p:spPr>
            <a:xfrm rot="5400000">
              <a:off x="4341169" y="2400070"/>
              <a:ext cx="461665" cy="3865757"/>
            </a:xfrm>
            <a:prstGeom prst="leftBrace">
              <a:avLst>
                <a:gd name="adj1" fmla="val 207730"/>
                <a:gd name="adj2" fmla="val 50991"/>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6" name="标题 1">
            <a:extLst>
              <a:ext uri="{FF2B5EF4-FFF2-40B4-BE49-F238E27FC236}">
                <a16:creationId xmlns:a16="http://schemas.microsoft.com/office/drawing/2014/main" id="{AE3A46E1-C840-4A85-8E4F-EF32B92B5437}"/>
              </a:ext>
            </a:extLst>
          </p:cNvPr>
          <p:cNvSpPr txBox="1">
            <a:spLocks/>
          </p:cNvSpPr>
          <p:nvPr/>
        </p:nvSpPr>
        <p:spPr>
          <a:xfrm>
            <a:off x="838200" y="365125"/>
            <a:ext cx="108806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spcBef>
                <a:spcPts val="1200"/>
              </a:spcBef>
              <a:buSzPts val="1600"/>
              <a:tabLst>
                <a:tab pos="266700" algn="l"/>
              </a:tabLst>
            </a:pPr>
            <a:r>
              <a:rPr lang="zh-CN" altLang="en-US" sz="4400" b="1" kern="100" dirty="0">
                <a:solidFill>
                  <a:srgbClr val="0000FF"/>
                </a:solidFill>
                <a:latin typeface="微软雅黑" panose="020B0503020204020204" pitchFamily="34" charset="-122"/>
                <a:ea typeface="微软雅黑" panose="020B0503020204020204" pitchFamily="34" charset="-122"/>
              </a:rPr>
              <a:t>神经符号</a:t>
            </a:r>
            <a:r>
              <a:rPr lang="en-US" altLang="zh-CN" sz="4400" b="1" kern="100" dirty="0">
                <a:solidFill>
                  <a:srgbClr val="0000FF"/>
                </a:solidFill>
                <a:latin typeface="微软雅黑" panose="020B0503020204020204" pitchFamily="34" charset="-122"/>
                <a:ea typeface="微软雅黑" panose="020B0503020204020204" pitchFamily="34" charset="-122"/>
              </a:rPr>
              <a:t>AI</a:t>
            </a:r>
            <a:endParaRPr lang="zh-CN" altLang="en-US" sz="4400" b="1" kern="1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1873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p:nvPr/>
        </p:nvSpPr>
        <p:spPr>
          <a:xfrm>
            <a:off x="1274487" y="6128147"/>
            <a:ext cx="6090866" cy="430851"/>
          </a:xfrm>
          <a:prstGeom prst="rect">
            <a:avLst/>
          </a:prstGeom>
          <a:noFill/>
        </p:spPr>
        <p:txBody>
          <a:bodyPr wrap="square" lIns="121882" tIns="60942" rIns="121882" bIns="60942" rtlCol="0">
            <a:spAutoFit/>
          </a:bodyPr>
          <a:lstStyle/>
          <a:p>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融合两种主义的神经符号</a:t>
            </a:r>
            <a:r>
              <a:rPr lang="en-US" altLang="zh-CN"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AI</a:t>
            </a:r>
            <a:endPar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圆角 3">
            <a:extLst>
              <a:ext uri="{FF2B5EF4-FFF2-40B4-BE49-F238E27FC236}">
                <a16:creationId xmlns:a16="http://schemas.microsoft.com/office/drawing/2014/main" id="{592A994F-DE20-4032-9542-F7D182A09898}"/>
              </a:ext>
            </a:extLst>
          </p:cNvPr>
          <p:cNvSpPr/>
          <p:nvPr/>
        </p:nvSpPr>
        <p:spPr>
          <a:xfrm>
            <a:off x="6607889" y="1027906"/>
            <a:ext cx="5461933" cy="5677543"/>
          </a:xfrm>
          <a:prstGeom prst="roundRect">
            <a:avLst>
              <a:gd name="adj" fmla="val 6727"/>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C7D063F3-81E0-74F0-A09D-29BA1FD88642}"/>
              </a:ext>
            </a:extLst>
          </p:cNvPr>
          <p:cNvGrpSpPr/>
          <p:nvPr/>
        </p:nvGrpSpPr>
        <p:grpSpPr>
          <a:xfrm>
            <a:off x="542128" y="2410487"/>
            <a:ext cx="5736411" cy="3776001"/>
            <a:chOff x="1986727" y="1728691"/>
            <a:chExt cx="5113545" cy="3440438"/>
          </a:xfrm>
        </p:grpSpPr>
        <p:cxnSp>
          <p:nvCxnSpPr>
            <p:cNvPr id="3" name="直接箭头连接符 2">
              <a:extLst>
                <a:ext uri="{FF2B5EF4-FFF2-40B4-BE49-F238E27FC236}">
                  <a16:creationId xmlns:a16="http://schemas.microsoft.com/office/drawing/2014/main" id="{FC182AF6-1248-A593-7781-DC157DB13870}"/>
                </a:ext>
              </a:extLst>
            </p:cNvPr>
            <p:cNvCxnSpPr/>
            <p:nvPr/>
          </p:nvCxnSpPr>
          <p:spPr>
            <a:xfrm flipV="1">
              <a:off x="2514600" y="1728691"/>
              <a:ext cx="0" cy="298565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B538BE07-81F8-5590-498E-4D1A7C74B63B}"/>
                </a:ext>
              </a:extLst>
            </p:cNvPr>
            <p:cNvCxnSpPr>
              <a:cxnSpLocks/>
            </p:cNvCxnSpPr>
            <p:nvPr/>
          </p:nvCxnSpPr>
          <p:spPr>
            <a:xfrm>
              <a:off x="2514600" y="4714345"/>
              <a:ext cx="3525982"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B047C08-7B72-E35D-6859-936BBCB54E58}"/>
                </a:ext>
              </a:extLst>
            </p:cNvPr>
            <p:cNvSpPr txBox="1"/>
            <p:nvPr/>
          </p:nvSpPr>
          <p:spPr>
            <a:xfrm>
              <a:off x="1986727" y="2701973"/>
              <a:ext cx="430887" cy="1042554"/>
            </a:xfrm>
            <a:prstGeom prst="rect">
              <a:avLst/>
            </a:prstGeom>
            <a:noFill/>
          </p:spPr>
          <p:txBody>
            <a:bodyPr vert="eaVert" wrap="square" rtlCol="0">
              <a:spAutoFit/>
            </a:bodyPr>
            <a:lstStyle/>
            <a:p>
              <a:r>
                <a:rPr lang="zh-CN" altLang="en-US" sz="1600" dirty="0">
                  <a:ln w="0"/>
                  <a:effectLst>
                    <a:outerShdw blurRad="38100" dist="19050" dir="2700000" algn="tl" rotWithShape="0">
                      <a:schemeClr val="dk1">
                        <a:alpha val="40000"/>
                      </a:schemeClr>
                    </a:outerShdw>
                  </a:effectLst>
                </a:rPr>
                <a:t>模型效率</a:t>
              </a:r>
            </a:p>
          </p:txBody>
        </p:sp>
        <p:sp>
          <p:nvSpPr>
            <p:cNvPr id="9" name="文本框 8">
              <a:extLst>
                <a:ext uri="{FF2B5EF4-FFF2-40B4-BE49-F238E27FC236}">
                  <a16:creationId xmlns:a16="http://schemas.microsoft.com/office/drawing/2014/main" id="{1075EA8F-F983-DEEC-F3E7-17C57DD7905B}"/>
                </a:ext>
              </a:extLst>
            </p:cNvPr>
            <p:cNvSpPr txBox="1"/>
            <p:nvPr/>
          </p:nvSpPr>
          <p:spPr>
            <a:xfrm>
              <a:off x="3524231" y="4783881"/>
              <a:ext cx="1506719" cy="338554"/>
            </a:xfrm>
            <a:prstGeom prst="rect">
              <a:avLst/>
            </a:prstGeom>
            <a:noFill/>
          </p:spPr>
          <p:txBody>
            <a:bodyPr wrap="square" rtlCol="0">
              <a:spAutoFit/>
            </a:bodyPr>
            <a:lstStyle/>
            <a:p>
              <a:r>
                <a:rPr lang="zh-CN" altLang="en-US" sz="1600" dirty="0">
                  <a:ln w="0"/>
                  <a:solidFill>
                    <a:schemeClr val="accent1"/>
                  </a:solidFill>
                  <a:effectLst>
                    <a:outerShdw blurRad="38100" dist="25400" dir="5400000" algn="ctr" rotWithShape="0">
                      <a:srgbClr val="6E747A">
                        <a:alpha val="43000"/>
                      </a:srgbClr>
                    </a:outerShdw>
                  </a:effectLst>
                </a:rPr>
                <a:t>模型可解释性</a:t>
              </a:r>
            </a:p>
          </p:txBody>
        </p:sp>
        <p:sp>
          <p:nvSpPr>
            <p:cNvPr id="10" name="文本框 9">
              <a:extLst>
                <a:ext uri="{FF2B5EF4-FFF2-40B4-BE49-F238E27FC236}">
                  <a16:creationId xmlns:a16="http://schemas.microsoft.com/office/drawing/2014/main" id="{6AAC6EA0-538F-0A9B-D745-15B8A51ED8CC}"/>
                </a:ext>
              </a:extLst>
            </p:cNvPr>
            <p:cNvSpPr txBox="1"/>
            <p:nvPr/>
          </p:nvSpPr>
          <p:spPr>
            <a:xfrm>
              <a:off x="2186781" y="4668225"/>
              <a:ext cx="394831" cy="338554"/>
            </a:xfrm>
            <a:prstGeom prst="rect">
              <a:avLst/>
            </a:prstGeom>
            <a:noFill/>
          </p:spPr>
          <p:txBody>
            <a:bodyPr wrap="square" rtlCol="0">
              <a:spAutoFit/>
            </a:bodyPr>
            <a:lstStyle/>
            <a:p>
              <a:r>
                <a:rPr lang="zh-CN" altLang="en-US" sz="1600" dirty="0">
                  <a:solidFill>
                    <a:srgbClr val="FF0000"/>
                  </a:solidFill>
                </a:rPr>
                <a:t>低</a:t>
              </a:r>
            </a:p>
          </p:txBody>
        </p:sp>
        <p:sp>
          <p:nvSpPr>
            <p:cNvPr id="11" name="文本框 10">
              <a:extLst>
                <a:ext uri="{FF2B5EF4-FFF2-40B4-BE49-F238E27FC236}">
                  <a16:creationId xmlns:a16="http://schemas.microsoft.com/office/drawing/2014/main" id="{FFF426BC-DF8E-9DAA-7D8D-22F66A833745}"/>
                </a:ext>
              </a:extLst>
            </p:cNvPr>
            <p:cNvSpPr txBox="1"/>
            <p:nvPr/>
          </p:nvSpPr>
          <p:spPr>
            <a:xfrm>
              <a:off x="5593785" y="4830575"/>
              <a:ext cx="446797" cy="338554"/>
            </a:xfrm>
            <a:prstGeom prst="rect">
              <a:avLst/>
            </a:prstGeom>
            <a:noFill/>
          </p:spPr>
          <p:txBody>
            <a:bodyPr wrap="square" rtlCol="0">
              <a:spAutoFit/>
            </a:bodyPr>
            <a:lstStyle/>
            <a:p>
              <a:r>
                <a:rPr lang="zh-CN" altLang="en-US" sz="1600" dirty="0">
                  <a:ln w="0"/>
                  <a:solidFill>
                    <a:schemeClr val="accent1"/>
                  </a:solidFill>
                  <a:effectLst>
                    <a:outerShdw blurRad="38100" dist="25400" dir="5400000" algn="ctr" rotWithShape="0">
                      <a:srgbClr val="6E747A">
                        <a:alpha val="43000"/>
                      </a:srgbClr>
                    </a:outerShdw>
                  </a:effectLst>
                </a:rPr>
                <a:t>高</a:t>
              </a:r>
            </a:p>
          </p:txBody>
        </p:sp>
        <p:sp>
          <p:nvSpPr>
            <p:cNvPr id="12" name="文本框 11">
              <a:extLst>
                <a:ext uri="{FF2B5EF4-FFF2-40B4-BE49-F238E27FC236}">
                  <a16:creationId xmlns:a16="http://schemas.microsoft.com/office/drawing/2014/main" id="{3AA86C41-4E06-9DDA-ABB9-B7D1C7295A43}"/>
                </a:ext>
              </a:extLst>
            </p:cNvPr>
            <p:cNvSpPr txBox="1"/>
            <p:nvPr/>
          </p:nvSpPr>
          <p:spPr>
            <a:xfrm>
              <a:off x="1994868" y="1817910"/>
              <a:ext cx="446797" cy="33855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1600" dirty="0">
                  <a:ln w="0"/>
                  <a:effectLst>
                    <a:outerShdw blurRad="38100" dist="19050" dir="2700000" algn="tl" rotWithShape="0">
                      <a:schemeClr val="dk1">
                        <a:alpha val="40000"/>
                      </a:schemeClr>
                    </a:outerShdw>
                  </a:effectLst>
                </a:rPr>
                <a:t>高</a:t>
              </a:r>
            </a:p>
          </p:txBody>
        </p:sp>
        <p:pic>
          <p:nvPicPr>
            <p:cNvPr id="13" name="图片 12">
              <a:extLst>
                <a:ext uri="{FF2B5EF4-FFF2-40B4-BE49-F238E27FC236}">
                  <a16:creationId xmlns:a16="http://schemas.microsoft.com/office/drawing/2014/main" id="{BDCAC2DB-3625-FF91-D1FA-9FCDA5C07B1E}"/>
                </a:ext>
              </a:extLst>
            </p:cNvPr>
            <p:cNvPicPr>
              <a:picLocks noChangeAspect="1"/>
            </p:cNvPicPr>
            <p:nvPr/>
          </p:nvPicPr>
          <p:blipFill>
            <a:blip r:embed="rId3"/>
            <a:stretch>
              <a:fillRect/>
            </a:stretch>
          </p:blipFill>
          <p:spPr>
            <a:xfrm>
              <a:off x="2573302" y="1762827"/>
              <a:ext cx="1050703" cy="1005020"/>
            </a:xfrm>
            <a:prstGeom prst="rect">
              <a:avLst/>
            </a:prstGeom>
          </p:spPr>
        </p:pic>
        <p:sp>
          <p:nvSpPr>
            <p:cNvPr id="14" name="文本框 13">
              <a:extLst>
                <a:ext uri="{FF2B5EF4-FFF2-40B4-BE49-F238E27FC236}">
                  <a16:creationId xmlns:a16="http://schemas.microsoft.com/office/drawing/2014/main" id="{4E594209-4A4B-53FF-17CE-9028BDF0F651}"/>
                </a:ext>
              </a:extLst>
            </p:cNvPr>
            <p:cNvSpPr txBox="1"/>
            <p:nvPr/>
          </p:nvSpPr>
          <p:spPr>
            <a:xfrm>
              <a:off x="3726868" y="1987187"/>
              <a:ext cx="1101446" cy="338554"/>
            </a:xfrm>
            <a:prstGeom prst="rect">
              <a:avLst/>
            </a:prstGeom>
            <a:noFill/>
          </p:spPr>
          <p:txBody>
            <a:bodyPr wrap="square" rtlCol="0">
              <a:spAutoFit/>
            </a:bodyPr>
            <a:lstStyle/>
            <a:p>
              <a:r>
                <a:rPr lang="zh-CN" altLang="en-US" sz="1600" dirty="0">
                  <a:ln w="0"/>
                  <a:effectLst>
                    <a:outerShdw blurRad="38100" dist="19050" dir="2700000" algn="tl" rotWithShape="0">
                      <a:schemeClr val="dk1">
                        <a:alpha val="40000"/>
                      </a:schemeClr>
                    </a:outerShdw>
                  </a:effectLst>
                </a:rPr>
                <a:t>神经网络</a:t>
              </a:r>
            </a:p>
          </p:txBody>
        </p:sp>
        <p:pic>
          <p:nvPicPr>
            <p:cNvPr id="15" name="图片 14">
              <a:extLst>
                <a:ext uri="{FF2B5EF4-FFF2-40B4-BE49-F238E27FC236}">
                  <a16:creationId xmlns:a16="http://schemas.microsoft.com/office/drawing/2014/main" id="{18C3306C-5AC5-CC3B-081E-4BDF7BFFE2F2}"/>
                </a:ext>
              </a:extLst>
            </p:cNvPr>
            <p:cNvPicPr>
              <a:picLocks noChangeAspect="1"/>
            </p:cNvPicPr>
            <p:nvPr/>
          </p:nvPicPr>
          <p:blipFill>
            <a:blip r:embed="rId4"/>
            <a:stretch>
              <a:fillRect/>
            </a:stretch>
          </p:blipFill>
          <p:spPr>
            <a:xfrm>
              <a:off x="4859603" y="3001253"/>
              <a:ext cx="1556311" cy="1225921"/>
            </a:xfrm>
            <a:prstGeom prst="rect">
              <a:avLst/>
            </a:prstGeom>
          </p:spPr>
        </p:pic>
        <p:pic>
          <p:nvPicPr>
            <p:cNvPr id="16" name="图片 15">
              <a:extLst>
                <a:ext uri="{FF2B5EF4-FFF2-40B4-BE49-F238E27FC236}">
                  <a16:creationId xmlns:a16="http://schemas.microsoft.com/office/drawing/2014/main" id="{70C37CCA-BC26-E2AA-E3AD-13DB7DB6B62F}"/>
                </a:ext>
              </a:extLst>
            </p:cNvPr>
            <p:cNvPicPr>
              <a:picLocks noChangeAspect="1"/>
            </p:cNvPicPr>
            <p:nvPr/>
          </p:nvPicPr>
          <p:blipFill>
            <a:blip r:embed="rId5"/>
            <a:stretch>
              <a:fillRect/>
            </a:stretch>
          </p:blipFill>
          <p:spPr>
            <a:xfrm>
              <a:off x="5102827" y="3569920"/>
              <a:ext cx="804027" cy="417089"/>
            </a:xfrm>
            <a:prstGeom prst="rect">
              <a:avLst/>
            </a:prstGeom>
          </p:spPr>
        </p:pic>
        <p:sp>
          <p:nvSpPr>
            <p:cNvPr id="17" name="文本框 16">
              <a:extLst>
                <a:ext uri="{FF2B5EF4-FFF2-40B4-BE49-F238E27FC236}">
                  <a16:creationId xmlns:a16="http://schemas.microsoft.com/office/drawing/2014/main" id="{D28201A9-533C-9F50-A2FA-E2F87D3A4824}"/>
                </a:ext>
              </a:extLst>
            </p:cNvPr>
            <p:cNvSpPr txBox="1"/>
            <p:nvPr/>
          </p:nvSpPr>
          <p:spPr>
            <a:xfrm>
              <a:off x="6186458" y="3526759"/>
              <a:ext cx="913814" cy="290661"/>
            </a:xfrm>
            <a:prstGeom prst="rect">
              <a:avLst/>
            </a:prstGeom>
            <a:noFill/>
          </p:spPr>
          <p:txBody>
            <a:bodyPr wrap="square" rtlCol="0">
              <a:spAutoFit/>
            </a:bodyPr>
            <a:lstStyle/>
            <a:p>
              <a:r>
                <a:rPr lang="zh-CN" altLang="en-US" sz="1600" dirty="0">
                  <a:ln w="0"/>
                  <a:solidFill>
                    <a:schemeClr val="accent1"/>
                  </a:solidFill>
                  <a:effectLst>
                    <a:outerShdw blurRad="38100" dist="25400" dir="5400000" algn="ctr" rotWithShape="0">
                      <a:srgbClr val="6E747A">
                        <a:alpha val="43000"/>
                      </a:srgbClr>
                    </a:outerShdw>
                  </a:effectLst>
                </a:rPr>
                <a:t>符号系统</a:t>
              </a:r>
            </a:p>
          </p:txBody>
        </p:sp>
        <p:sp>
          <p:nvSpPr>
            <p:cNvPr id="18" name="椭圆 17">
              <a:extLst>
                <a:ext uri="{FF2B5EF4-FFF2-40B4-BE49-F238E27FC236}">
                  <a16:creationId xmlns:a16="http://schemas.microsoft.com/office/drawing/2014/main" id="{C0E2D95C-53FA-F46C-2D9F-5BFE8126C606}"/>
                </a:ext>
              </a:extLst>
            </p:cNvPr>
            <p:cNvSpPr/>
            <p:nvPr/>
          </p:nvSpPr>
          <p:spPr>
            <a:xfrm>
              <a:off x="4977283" y="1763618"/>
              <a:ext cx="1607114" cy="84257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775F76D-C3D6-D39B-D2B0-874FDE452B75}"/>
                </a:ext>
              </a:extLst>
            </p:cNvPr>
            <p:cNvSpPr txBox="1"/>
            <p:nvPr/>
          </p:nvSpPr>
          <p:spPr>
            <a:xfrm>
              <a:off x="5065383" y="2007469"/>
              <a:ext cx="1454721" cy="343509"/>
            </a:xfrm>
            <a:prstGeom prst="rect">
              <a:avLst/>
            </a:prstGeom>
            <a:noFill/>
          </p:spPr>
          <p:txBody>
            <a:bodyPr wrap="square" rtlCol="0">
              <a:spAutoFit/>
            </a:bodyPr>
            <a:lstStyle/>
            <a:p>
              <a:pPr algn="ctr"/>
              <a:r>
                <a:rPr lang="zh-CN" altLang="en-US" sz="2000" b="1" dirty="0"/>
                <a:t>神经符号</a:t>
              </a:r>
              <a:r>
                <a:rPr lang="en-US" altLang="zh-CN" sz="2000" b="1" dirty="0"/>
                <a:t>AI</a:t>
              </a:r>
              <a:endParaRPr lang="zh-CN" altLang="en-US" sz="2000" b="1" dirty="0"/>
            </a:p>
          </p:txBody>
        </p:sp>
        <p:cxnSp>
          <p:nvCxnSpPr>
            <p:cNvPr id="20" name="连接符: 曲线 19">
              <a:extLst>
                <a:ext uri="{FF2B5EF4-FFF2-40B4-BE49-F238E27FC236}">
                  <a16:creationId xmlns:a16="http://schemas.microsoft.com/office/drawing/2014/main" id="{5F3EC326-6914-7847-0CC2-DC32746FC240}"/>
                </a:ext>
              </a:extLst>
            </p:cNvPr>
            <p:cNvCxnSpPr>
              <a:cxnSpLocks/>
              <a:stCxn id="13" idx="2"/>
            </p:cNvCxnSpPr>
            <p:nvPr/>
          </p:nvCxnSpPr>
          <p:spPr>
            <a:xfrm rot="5400000" flipH="1" flipV="1">
              <a:off x="4152682" y="1535581"/>
              <a:ext cx="178238" cy="2286294"/>
            </a:xfrm>
            <a:prstGeom prst="curvedConnector4">
              <a:avLst>
                <a:gd name="adj1" fmla="val -128255"/>
                <a:gd name="adj2" fmla="val 61489"/>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292B15E5-8715-3C6B-F64F-66E478A60381}"/>
                </a:ext>
              </a:extLst>
            </p:cNvPr>
            <p:cNvCxnSpPr>
              <a:cxnSpLocks/>
            </p:cNvCxnSpPr>
            <p:nvPr/>
          </p:nvCxnSpPr>
          <p:spPr>
            <a:xfrm rot="10800000" flipH="1">
              <a:off x="5009265" y="2578548"/>
              <a:ext cx="375684" cy="1054563"/>
            </a:xfrm>
            <a:prstGeom prst="curvedConnector4">
              <a:avLst>
                <a:gd name="adj1" fmla="val -60849"/>
                <a:gd name="adj2" fmla="val 7906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B99492E-DAF9-5C93-B232-4DF195F495AC}"/>
                </a:ext>
              </a:extLst>
            </p:cNvPr>
            <p:cNvCxnSpPr>
              <a:cxnSpLocks/>
            </p:cNvCxnSpPr>
            <p:nvPr/>
          </p:nvCxnSpPr>
          <p:spPr>
            <a:xfrm flipV="1">
              <a:off x="2523759" y="3249439"/>
              <a:ext cx="2138296" cy="146490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0279784-8238-C07B-7A04-DA0CAC02BC8E}"/>
                </a:ext>
              </a:extLst>
            </p:cNvPr>
            <p:cNvSpPr txBox="1"/>
            <p:nvPr/>
          </p:nvSpPr>
          <p:spPr>
            <a:xfrm rot="19200534">
              <a:off x="2663799" y="3696037"/>
              <a:ext cx="1343891" cy="338554"/>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1600" b="1" dirty="0">
                  <a:ln/>
                  <a:solidFill>
                    <a:schemeClr val="accent3"/>
                  </a:solidFill>
                </a:rPr>
                <a:t>模型泛化性</a:t>
              </a:r>
            </a:p>
          </p:txBody>
        </p:sp>
        <p:sp>
          <p:nvSpPr>
            <p:cNvPr id="24" name="文本框 23">
              <a:extLst>
                <a:ext uri="{FF2B5EF4-FFF2-40B4-BE49-F238E27FC236}">
                  <a16:creationId xmlns:a16="http://schemas.microsoft.com/office/drawing/2014/main" id="{43AD2545-958D-5C3D-CF2F-B225110E0C61}"/>
                </a:ext>
              </a:extLst>
            </p:cNvPr>
            <p:cNvSpPr txBox="1"/>
            <p:nvPr/>
          </p:nvSpPr>
          <p:spPr>
            <a:xfrm rot="19208209">
              <a:off x="4045739" y="3127936"/>
              <a:ext cx="446797" cy="33855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1600" b="1" dirty="0">
                  <a:ln/>
                  <a:solidFill>
                    <a:schemeClr val="accent3"/>
                  </a:solidFill>
                </a:rPr>
                <a:t>高</a:t>
              </a:r>
            </a:p>
          </p:txBody>
        </p:sp>
      </p:grpSp>
      <p:sp>
        <p:nvSpPr>
          <p:cNvPr id="26" name="文本框 25">
            <a:extLst>
              <a:ext uri="{FF2B5EF4-FFF2-40B4-BE49-F238E27FC236}">
                <a16:creationId xmlns:a16="http://schemas.microsoft.com/office/drawing/2014/main" id="{2695ADEC-DC50-04CB-687B-74436B971FEA}"/>
              </a:ext>
            </a:extLst>
          </p:cNvPr>
          <p:cNvSpPr txBox="1"/>
          <p:nvPr/>
        </p:nvSpPr>
        <p:spPr>
          <a:xfrm>
            <a:off x="6862218" y="4113858"/>
            <a:ext cx="5107913" cy="2468112"/>
          </a:xfrm>
          <a:prstGeom prst="rect">
            <a:avLst/>
          </a:prstGeom>
          <a:noFill/>
        </p:spPr>
        <p:txBody>
          <a:bodyPr wrap="square">
            <a:spAutoFit/>
          </a:bodyPr>
          <a:lstStyle/>
          <a:p>
            <a:pPr marL="0" marR="0" lvl="0" indent="0" algn="l" defTabSz="914400" rtl="0" eaLnBrk="1" fontAlgn="auto" latinLnBrk="0" hangingPunct="1">
              <a:lnSpc>
                <a:spcPts val="3800"/>
              </a:lnSpc>
              <a:spcBef>
                <a:spcPts val="0"/>
              </a:spcBef>
              <a:spcAft>
                <a:spcPts val="0"/>
              </a:spcAft>
              <a:buClrTx/>
              <a:buSzTx/>
              <a:buFontTx/>
              <a:buNone/>
              <a:tabLst/>
              <a:defRPr/>
            </a:pPr>
            <a:r>
              <a:rPr lang="zh-CN" altLang="zh-CN" sz="2000"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如何调和学习的统计性质和推理</a:t>
            </a:r>
            <a:r>
              <a:rPr lang="zh-CN" altLang="zh-CN" sz="2000" spc="30"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的</a:t>
            </a:r>
            <a:r>
              <a:rPr lang="zh-CN" altLang="zh-CN" sz="2000"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逻辑性质</a:t>
            </a:r>
            <a:r>
              <a:rPr lang="zh-CN" altLang="zh-CN" sz="2000" spc="40"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a:t>
            </a:r>
            <a:r>
              <a:rPr lang="zh-CN" altLang="zh-CN" sz="2000"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建立一个集</a:t>
            </a:r>
            <a:r>
              <a:rPr lang="zh-CN" altLang="zh-CN" sz="2000" b="1"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概念获取</a:t>
            </a:r>
            <a:r>
              <a:rPr lang="zh-CN" altLang="zh-CN" sz="2000"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和</a:t>
            </a:r>
            <a:r>
              <a:rPr lang="zh-CN" altLang="en-US" sz="2000" b="1"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概念</a:t>
            </a:r>
            <a:r>
              <a:rPr lang="zh-CN" altLang="zh-CN" sz="2000" b="1"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操作</a:t>
            </a:r>
            <a:r>
              <a:rPr lang="zh-CN" altLang="en-US" sz="2000" spc="35"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于一体</a:t>
            </a:r>
            <a:r>
              <a:rPr lang="zh-CN" altLang="zh-CN" sz="2000"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的</a:t>
            </a:r>
            <a:r>
              <a:rPr lang="zh-CN" altLang="en-US" sz="2000" b="1"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认知</a:t>
            </a:r>
            <a:r>
              <a:rPr lang="zh-CN" altLang="zh-CN" sz="2000" b="1" spc="35"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计算模型</a:t>
            </a:r>
            <a:r>
              <a:rPr lang="zh-CN" altLang="zh-CN" sz="2000" spc="40" dirty="0">
                <a:solidFill>
                  <a:srgbClr val="002060"/>
                </a:solidFill>
                <a:effectLst/>
                <a:latin typeface="微软雅黑" panose="020B0503020204020204" pitchFamily="34" charset="-122"/>
                <a:ea typeface="微软雅黑" panose="020B0503020204020204" pitchFamily="34" charset="-122"/>
                <a:cs typeface="宋体" panose="02010600030101010101" pitchFamily="2" charset="-122"/>
              </a:rPr>
              <a:t>，</a:t>
            </a:r>
            <a:r>
              <a:rPr lang="zh-CN" altLang="en-US" sz="2000" spc="35"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rPr>
              <a:t>是</a:t>
            </a:r>
            <a:r>
              <a:rPr lang="zh-CN" altLang="zh-CN" sz="2000" spc="55"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rPr>
              <a:t>计算机科学的</a:t>
            </a:r>
            <a:r>
              <a:rPr lang="zh-CN" altLang="en-US" sz="2000" spc="55"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rPr>
              <a:t>三个</a:t>
            </a:r>
            <a:r>
              <a:rPr lang="zh-CN" altLang="zh-CN" sz="2000" spc="55"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rPr>
              <a:t>基本问题</a:t>
            </a:r>
            <a:r>
              <a:rPr lang="zh-CN" altLang="en-US" sz="2000" spc="55"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rPr>
              <a:t>和挑战之一</a:t>
            </a:r>
            <a:r>
              <a:rPr lang="zh-CN" altLang="en-US" sz="2000" spc="55" dirty="0">
                <a:solidFill>
                  <a:srgbClr val="C00000"/>
                </a:solidFill>
                <a:latin typeface="宋体" panose="02010600030101010101" pitchFamily="2" charset="-122"/>
                <a:ea typeface="宋体" panose="02010600030101010101" pitchFamily="2" charset="-122"/>
                <a:cs typeface="宋体" panose="02010600030101010101" pitchFamily="2" charset="-122"/>
              </a:rPr>
              <a:t>。</a:t>
            </a:r>
            <a:endParaRPr lang="en-US" altLang="zh-CN" sz="2000" spc="55" dirty="0">
              <a:solidFill>
                <a:srgbClr val="C00000"/>
              </a:solidFill>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ts val="3800"/>
              </a:lnSpc>
              <a:spcBef>
                <a:spcPts val="0"/>
              </a:spcBef>
              <a:spcAft>
                <a:spcPts val="0"/>
              </a:spcAft>
              <a:buClrTx/>
              <a:buSzTx/>
              <a:buFontTx/>
              <a:buNone/>
              <a:tabLst/>
              <a:defRPr/>
            </a:pPr>
            <a:endParaRPr lang="en-US" altLang="zh-CN" sz="2000" b="1" kern="100" dirty="0">
              <a:effectLst/>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CF61CA9E-55E0-9946-9407-36907F1C9878}"/>
              </a:ext>
            </a:extLst>
          </p:cNvPr>
          <p:cNvSpPr txBox="1"/>
          <p:nvPr/>
        </p:nvSpPr>
        <p:spPr>
          <a:xfrm>
            <a:off x="6846808" y="6120679"/>
            <a:ext cx="5356060" cy="584775"/>
          </a:xfrm>
          <a:prstGeom prst="rect">
            <a:avLst/>
          </a:prstGeom>
          <a:noFill/>
        </p:spPr>
        <p:txBody>
          <a:bodyPr wrap="square">
            <a:spAutoFit/>
          </a:bodyPr>
          <a:lstStyle/>
          <a:p>
            <a:r>
              <a:rPr lang="en-US" altLang="zh-CN" sz="16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rPr>
              <a:t>Valiant, L. G. (2003). Three problems in computer science.  Journal of the ACM (JACM) , 50 (1), 96–99</a:t>
            </a:r>
            <a:endParaRPr lang="zh-CN" altLang="en-US" sz="16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endParaRPr>
          </a:p>
        </p:txBody>
      </p:sp>
      <p:pic>
        <p:nvPicPr>
          <p:cNvPr id="1026" name="Picture 2">
            <a:extLst>
              <a:ext uri="{FF2B5EF4-FFF2-40B4-BE49-F238E27FC236}">
                <a16:creationId xmlns:a16="http://schemas.microsoft.com/office/drawing/2014/main" id="{98A863C8-3A56-D12D-2FBF-24BEE25DCD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61043" y="1170046"/>
            <a:ext cx="1604951" cy="2139934"/>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18FC9010-81EF-F5BE-5500-B47737A8413F}"/>
              </a:ext>
            </a:extLst>
          </p:cNvPr>
          <p:cNvSpPr txBox="1"/>
          <p:nvPr/>
        </p:nvSpPr>
        <p:spPr>
          <a:xfrm>
            <a:off x="7933140" y="3433464"/>
            <a:ext cx="2407444" cy="685893"/>
          </a:xfrm>
          <a:prstGeom prst="rect">
            <a:avLst/>
          </a:prstGeom>
          <a:noFill/>
        </p:spPr>
        <p:txBody>
          <a:bodyPr wrap="square">
            <a:spAutoFit/>
          </a:bodyPr>
          <a:lstStyle/>
          <a:p>
            <a:pPr algn="ctr">
              <a:lnSpc>
                <a:spcPts val="2400"/>
              </a:lnSpc>
            </a:pPr>
            <a:r>
              <a:rPr lang="zh-CN" altLang="en-US" dirty="0">
                <a:solidFill>
                  <a:srgbClr val="002060"/>
                </a:solidFill>
                <a:latin typeface="微软雅黑" panose="020B0503020204020204" pitchFamily="34" charset="-122"/>
                <a:ea typeface="微软雅黑" panose="020B0503020204020204" pitchFamily="34" charset="-122"/>
              </a:rPr>
              <a:t>LESLIE G. VALIANT</a:t>
            </a:r>
            <a:endParaRPr lang="en-US" altLang="zh-CN" dirty="0">
              <a:solidFill>
                <a:srgbClr val="002060"/>
              </a:solidFill>
              <a:latin typeface="微软雅黑" panose="020B0503020204020204" pitchFamily="34" charset="-122"/>
              <a:ea typeface="微软雅黑" panose="020B0503020204020204" pitchFamily="34" charset="-122"/>
            </a:endParaRPr>
          </a:p>
          <a:p>
            <a:pPr algn="ctr">
              <a:lnSpc>
                <a:spcPts val="2400"/>
              </a:lnSpc>
            </a:pPr>
            <a:r>
              <a:rPr lang="zh-CN" altLang="en-US" dirty="0">
                <a:solidFill>
                  <a:srgbClr val="002060"/>
                </a:solidFill>
                <a:latin typeface="微软雅黑" panose="020B0503020204020204" pitchFamily="34" charset="-122"/>
                <a:ea typeface="微软雅黑" panose="020B0503020204020204" pitchFamily="34" charset="-122"/>
              </a:rPr>
              <a:t>图灵奖获得者 </a:t>
            </a:r>
            <a:r>
              <a:rPr lang="en-US" altLang="zh-CN" dirty="0">
                <a:solidFill>
                  <a:srgbClr val="002060"/>
                </a:solidFill>
                <a:latin typeface="微软雅黑" panose="020B0503020204020204" pitchFamily="34" charset="-122"/>
                <a:ea typeface="微软雅黑" panose="020B0503020204020204" pitchFamily="34" charset="-122"/>
              </a:rPr>
              <a:t>(2010)</a:t>
            </a:r>
            <a:endParaRPr lang="zh-CN" altLang="en-US" dirty="0">
              <a:solidFill>
                <a:srgbClr val="002060"/>
              </a:solidFill>
              <a:latin typeface="微软雅黑" panose="020B0503020204020204" pitchFamily="34" charset="-122"/>
              <a:ea typeface="微软雅黑" panose="020B0503020204020204" pitchFamily="34" charset="-122"/>
            </a:endParaRPr>
          </a:p>
        </p:txBody>
      </p:sp>
      <p:sp>
        <p:nvSpPr>
          <p:cNvPr id="29" name="标题 1">
            <a:extLst>
              <a:ext uri="{FF2B5EF4-FFF2-40B4-BE49-F238E27FC236}">
                <a16:creationId xmlns:a16="http://schemas.microsoft.com/office/drawing/2014/main" id="{4AB0967F-4D06-4B74-A600-1CEBF8D451C0}"/>
              </a:ext>
            </a:extLst>
          </p:cNvPr>
          <p:cNvSpPr txBox="1">
            <a:spLocks/>
          </p:cNvSpPr>
          <p:nvPr/>
        </p:nvSpPr>
        <p:spPr>
          <a:xfrm>
            <a:off x="838200" y="365125"/>
            <a:ext cx="108806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spcBef>
                <a:spcPts val="1200"/>
              </a:spcBef>
              <a:buSzPts val="1600"/>
              <a:tabLst>
                <a:tab pos="266700" algn="l"/>
              </a:tabLst>
            </a:pPr>
            <a:r>
              <a:rPr lang="zh-CN" altLang="en-US" sz="4400" b="1" kern="100" dirty="0">
                <a:solidFill>
                  <a:srgbClr val="0000FF"/>
                </a:solidFill>
                <a:latin typeface="微软雅黑" panose="020B0503020204020204" pitchFamily="34" charset="-122"/>
                <a:ea typeface="微软雅黑" panose="020B0503020204020204" pitchFamily="34" charset="-122"/>
              </a:rPr>
              <a:t>神经符号</a:t>
            </a:r>
            <a:r>
              <a:rPr lang="en-US" altLang="zh-CN" sz="4400" b="1" kern="100" dirty="0">
                <a:solidFill>
                  <a:srgbClr val="0000FF"/>
                </a:solidFill>
                <a:latin typeface="微软雅黑" panose="020B0503020204020204" pitchFamily="34" charset="-122"/>
                <a:ea typeface="微软雅黑" panose="020B0503020204020204" pitchFamily="34" charset="-122"/>
              </a:rPr>
              <a:t>AI</a:t>
            </a:r>
            <a:endParaRPr lang="zh-CN" altLang="en-US" sz="4400" b="1" kern="1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900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知识工程的</a:t>
            </a:r>
            <a:r>
              <a:rPr lang="zh-CN" altLang="en-US" b="1" dirty="0">
                <a:solidFill>
                  <a:srgbClr val="0000FF"/>
                </a:solidFill>
                <a:latin typeface="黑体" panose="02010609060101010101" pitchFamily="49" charset="-122"/>
                <a:ea typeface="黑体" panose="02010609060101010101" pitchFamily="49" charset="-122"/>
              </a:rPr>
              <a:t>含义</a:t>
            </a:r>
            <a:r>
              <a:rPr lang="zh-CN" altLang="en-US" sz="4400" b="1" dirty="0">
                <a:solidFill>
                  <a:srgbClr val="0000FF"/>
                </a:solidFill>
                <a:effectLst/>
                <a:latin typeface="黑体" panose="02010609060101010101" pitchFamily="49" charset="-122"/>
                <a:ea typeface="黑体" panose="02010609060101010101" pitchFamily="49" charset="-122"/>
              </a:rPr>
              <a:t>和</a:t>
            </a:r>
            <a:r>
              <a:rPr lang="zh-CN" altLang="en-US" sz="4400" b="1" dirty="0">
                <a:solidFill>
                  <a:srgbClr val="C00000"/>
                </a:solidFill>
                <a:effectLst/>
                <a:latin typeface="黑体" panose="02010609060101010101" pitchFamily="49" charset="-122"/>
                <a:ea typeface="黑体" panose="02010609060101010101" pitchFamily="49" charset="-122"/>
              </a:rPr>
              <a:t>发展</a:t>
            </a:r>
            <a:endParaRPr lang="zh-CN" altLang="en-US" dirty="0">
              <a:solidFill>
                <a:srgbClr val="C00000"/>
              </a:solidFill>
            </a:endParaRPr>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75753" y="1508930"/>
            <a:ext cx="10515600" cy="4351338"/>
          </a:xfrm>
        </p:spPr>
        <p:txBody>
          <a:bodyPr>
            <a:normAutofit/>
          </a:bodyPr>
          <a:lstStyle/>
          <a:p>
            <a:pPr marL="0" indent="0" algn="just">
              <a:lnSpc>
                <a:spcPct val="150000"/>
              </a:lnSpc>
              <a:buNone/>
            </a:pPr>
            <a:r>
              <a:rPr lang="zh-CN" altLang="en-US" sz="3200" b="1" dirty="0">
                <a:solidFill>
                  <a:srgbClr val="FF0000"/>
                </a:solidFill>
                <a:effectLst/>
                <a:latin typeface="微软雅黑" panose="020B0503020204020204" pitchFamily="34" charset="-122"/>
                <a:ea typeface="微软雅黑" panose="020B0503020204020204" pitchFamily="34" charset="-122"/>
              </a:rPr>
              <a:t>（一）萌芽期</a:t>
            </a:r>
            <a:endParaRPr lang="en-US" altLang="zh-CN" sz="3200" b="1" dirty="0">
              <a:solidFill>
                <a:srgbClr val="FF0000"/>
              </a:solidFill>
              <a:effectLst/>
              <a:latin typeface="微软雅黑" panose="020B0503020204020204" pitchFamily="34" charset="-122"/>
              <a:ea typeface="微软雅黑" panose="020B0503020204020204" pitchFamily="34" charset="-122"/>
            </a:endParaRPr>
          </a:p>
          <a:p>
            <a:pPr lvl="1" algn="just">
              <a:lnSpc>
                <a:spcPct val="125000"/>
              </a:lnSpc>
            </a:pPr>
            <a:r>
              <a:rPr lang="zh-CN" altLang="zh-CN" b="1" kern="100" dirty="0">
                <a:solidFill>
                  <a:srgbClr val="000000"/>
                </a:solidFill>
                <a:effectLst/>
                <a:latin typeface="微软雅黑" panose="020B0503020204020204" pitchFamily="34" charset="-122"/>
                <a:ea typeface="微软雅黑" panose="020B0503020204020204" pitchFamily="34" charset="-122"/>
              </a:rPr>
              <a:t>此时</a:t>
            </a:r>
            <a:r>
              <a:rPr lang="en-US" altLang="zh-CN" b="1" kern="100" dirty="0">
                <a:solidFill>
                  <a:srgbClr val="000000"/>
                </a:solidFill>
                <a:effectLst/>
                <a:latin typeface="微软雅黑" panose="020B0503020204020204" pitchFamily="34" charset="-122"/>
                <a:ea typeface="微软雅黑" panose="020B0503020204020204" pitchFamily="34" charset="-122"/>
              </a:rPr>
              <a:t>AI</a:t>
            </a:r>
            <a:r>
              <a:rPr lang="zh-CN" altLang="zh-CN" b="1" kern="100" dirty="0">
                <a:solidFill>
                  <a:srgbClr val="000000"/>
                </a:solidFill>
                <a:effectLst/>
                <a:latin typeface="微软雅黑" panose="020B0503020204020204" pitchFamily="34" charset="-122"/>
                <a:ea typeface="微软雅黑" panose="020B0503020204020204" pitchFamily="34" charset="-122"/>
              </a:rPr>
              <a:t>的研究处于低谷期</a:t>
            </a:r>
            <a:r>
              <a:rPr lang="en-US" altLang="zh-CN" b="1" kern="100" dirty="0">
                <a:solidFill>
                  <a:srgbClr val="000000"/>
                </a:solidFill>
                <a:effectLst/>
                <a:latin typeface="微软雅黑" panose="020B0503020204020204" pitchFamily="34" charset="-122"/>
                <a:ea typeface="微软雅黑" panose="020B0503020204020204" pitchFamily="34" charset="-122"/>
              </a:rPr>
              <a:t>, E</a:t>
            </a:r>
            <a:r>
              <a:rPr lang="zh-CN" altLang="zh-CN" b="1" kern="100" dirty="0">
                <a:solidFill>
                  <a:srgbClr val="000000"/>
                </a:solidFill>
                <a:effectLst/>
                <a:latin typeface="微软雅黑" panose="020B0503020204020204" pitchFamily="34" charset="-122"/>
                <a:ea typeface="微软雅黑" panose="020B0503020204020204" pitchFamily="34" charset="-122"/>
              </a:rPr>
              <a:t>．</a:t>
            </a:r>
            <a:r>
              <a:rPr lang="en-US" altLang="zh-CN" b="1" kern="100" dirty="0">
                <a:solidFill>
                  <a:srgbClr val="000000"/>
                </a:solidFill>
                <a:effectLst/>
                <a:latin typeface="微软雅黑" panose="020B0503020204020204" pitchFamily="34" charset="-122"/>
                <a:ea typeface="微软雅黑" panose="020B0503020204020204" pitchFamily="34" charset="-122"/>
              </a:rPr>
              <a:t>Feigenbaum</a:t>
            </a:r>
            <a:r>
              <a:rPr lang="zh-CN" altLang="zh-CN" b="1" kern="100" dirty="0">
                <a:solidFill>
                  <a:srgbClr val="000000"/>
                </a:solidFill>
                <a:effectLst/>
                <a:latin typeface="微软雅黑" panose="020B0503020204020204" pitchFamily="34" charset="-122"/>
                <a:ea typeface="微软雅黑" panose="020B0503020204020204" pitchFamily="34" charset="-122"/>
              </a:rPr>
              <a:t>（费根鲍姆）认为仅仅研究一般性问题的求解方法不够</a:t>
            </a:r>
            <a:r>
              <a:rPr lang="en-US" altLang="zh-CN" b="1" kern="100" dirty="0">
                <a:solidFill>
                  <a:srgbClr val="000000"/>
                </a:solidFill>
                <a:effectLst/>
                <a:latin typeface="微软雅黑" panose="020B0503020204020204" pitchFamily="34" charset="-122"/>
                <a:ea typeface="微软雅黑" panose="020B0503020204020204" pitchFamily="34" charset="-122"/>
              </a:rPr>
              <a:t>, </a:t>
            </a:r>
            <a:r>
              <a:rPr lang="zh-CN" altLang="zh-CN" b="1" kern="100" dirty="0">
                <a:solidFill>
                  <a:srgbClr val="000000"/>
                </a:solidFill>
                <a:effectLst/>
                <a:latin typeface="微软雅黑" panose="020B0503020204020204" pitchFamily="34" charset="-122"/>
                <a:ea typeface="微软雅黑" panose="020B0503020204020204" pitchFamily="34" charset="-122"/>
              </a:rPr>
              <a:t>智能程序还应有</a:t>
            </a:r>
            <a:r>
              <a:rPr lang="zh-CN" altLang="zh-CN" b="1" kern="100" dirty="0">
                <a:solidFill>
                  <a:srgbClr val="C00000"/>
                </a:solidFill>
                <a:effectLst/>
                <a:latin typeface="微软雅黑" panose="020B0503020204020204" pitchFamily="34" charset="-122"/>
                <a:ea typeface="微软雅黑" panose="020B0503020204020204" pitchFamily="34" charset="-122"/>
              </a:rPr>
              <a:t>领域专门知识</a:t>
            </a:r>
            <a:endParaRPr lang="zh-CN" altLang="zh-CN" kern="100" dirty="0">
              <a:effectLst/>
              <a:latin typeface="微软雅黑" panose="020B0503020204020204" pitchFamily="34" charset="-122"/>
              <a:ea typeface="微软雅黑" panose="020B0503020204020204" pitchFamily="34" charset="-122"/>
            </a:endParaRPr>
          </a:p>
          <a:p>
            <a:pPr lvl="1" algn="just">
              <a:lnSpc>
                <a:spcPct val="125000"/>
              </a:lnSpc>
            </a:pPr>
            <a:r>
              <a:rPr lang="en-US" altLang="zh-CN" b="1" kern="100" dirty="0">
                <a:solidFill>
                  <a:srgbClr val="000000"/>
                </a:solidFill>
                <a:effectLst/>
                <a:latin typeface="微软雅黑" panose="020B0503020204020204" pitchFamily="34" charset="-122"/>
                <a:ea typeface="微软雅黑" panose="020B0503020204020204" pitchFamily="34" charset="-122"/>
              </a:rPr>
              <a:t>1965</a:t>
            </a:r>
            <a:r>
              <a:rPr lang="zh-CN" altLang="zh-CN" b="1" kern="100" dirty="0">
                <a:solidFill>
                  <a:srgbClr val="000000"/>
                </a:solidFill>
                <a:effectLst/>
                <a:latin typeface="微软雅黑" panose="020B0503020204020204" pitchFamily="34" charset="-122"/>
                <a:ea typeface="微软雅黑" panose="020B0503020204020204" pitchFamily="34" charset="-122"/>
              </a:rPr>
              <a:t>年，</a:t>
            </a:r>
            <a:r>
              <a:rPr lang="en-US" altLang="zh-CN" b="1" kern="100" dirty="0">
                <a:solidFill>
                  <a:srgbClr val="000000"/>
                </a:solidFill>
                <a:effectLst/>
                <a:latin typeface="微软雅黑" panose="020B0503020204020204" pitchFamily="34" charset="-122"/>
                <a:ea typeface="微软雅黑" panose="020B0503020204020204" pitchFamily="34" charset="-122"/>
              </a:rPr>
              <a:t>E</a:t>
            </a:r>
            <a:r>
              <a:rPr lang="zh-CN" altLang="zh-CN" b="1" kern="100" dirty="0">
                <a:solidFill>
                  <a:srgbClr val="000000"/>
                </a:solidFill>
                <a:effectLst/>
                <a:latin typeface="微软雅黑" panose="020B0503020204020204" pitchFamily="34" charset="-122"/>
                <a:ea typeface="微软雅黑" panose="020B0503020204020204" pitchFamily="34" charset="-122"/>
              </a:rPr>
              <a:t>．</a:t>
            </a:r>
            <a:r>
              <a:rPr lang="en-US" altLang="zh-CN" b="1" kern="100" dirty="0">
                <a:solidFill>
                  <a:srgbClr val="000000"/>
                </a:solidFill>
                <a:effectLst/>
                <a:latin typeface="微软雅黑" panose="020B0503020204020204" pitchFamily="34" charset="-122"/>
                <a:ea typeface="微软雅黑" panose="020B0503020204020204" pitchFamily="34" charset="-122"/>
              </a:rPr>
              <a:t>Feigenbaum</a:t>
            </a:r>
            <a:r>
              <a:rPr lang="zh-CN" altLang="zh-CN" b="1" kern="100" dirty="0">
                <a:solidFill>
                  <a:srgbClr val="000000"/>
                </a:solidFill>
                <a:effectLst/>
                <a:latin typeface="微软雅黑" panose="020B0503020204020204" pitchFamily="34" charset="-122"/>
                <a:ea typeface="微软雅黑" panose="020B0503020204020204" pitchFamily="34" charset="-122"/>
              </a:rPr>
              <a:t>（费根鲍姆）首次提出了</a:t>
            </a:r>
            <a:r>
              <a:rPr lang="en-US" altLang="zh-CN" b="1" kern="100" dirty="0">
                <a:solidFill>
                  <a:srgbClr val="000000"/>
                </a:solidFill>
                <a:effectLst/>
                <a:latin typeface="微软雅黑" panose="020B0503020204020204" pitchFamily="34" charset="-122"/>
                <a:ea typeface="微软雅黑" panose="020B0503020204020204" pitchFamily="34" charset="-122"/>
              </a:rPr>
              <a:t>Expert System</a:t>
            </a:r>
            <a:r>
              <a:rPr lang="zh-CN" altLang="en-US" b="1" kern="100" dirty="0">
                <a:solidFill>
                  <a:srgbClr val="000000"/>
                </a:solidFill>
                <a:effectLst/>
                <a:latin typeface="微软雅黑" panose="020B0503020204020204" pitchFamily="34" charset="-122"/>
                <a:ea typeface="微软雅黑" panose="020B0503020204020204" pitchFamily="34" charset="-122"/>
              </a:rPr>
              <a:t>（</a:t>
            </a:r>
            <a:r>
              <a:rPr lang="en-US" altLang="zh-CN" b="1" kern="100" dirty="0">
                <a:solidFill>
                  <a:srgbClr val="000000"/>
                </a:solidFill>
                <a:effectLst/>
                <a:latin typeface="微软雅黑" panose="020B0503020204020204" pitchFamily="34" charset="-122"/>
                <a:ea typeface="微软雅黑" panose="020B0503020204020204" pitchFamily="34" charset="-122"/>
              </a:rPr>
              <a:t>ES</a:t>
            </a:r>
            <a:r>
              <a:rPr lang="zh-CN" altLang="en-US" b="1" kern="100" dirty="0">
                <a:solidFill>
                  <a:srgbClr val="000000"/>
                </a:solidFill>
                <a:effectLst/>
                <a:latin typeface="微软雅黑" panose="020B0503020204020204" pitchFamily="34" charset="-122"/>
                <a:ea typeface="微软雅黑" panose="020B0503020204020204" pitchFamily="34" charset="-122"/>
              </a:rPr>
              <a:t>）</a:t>
            </a:r>
            <a:r>
              <a:rPr lang="zh-CN" altLang="zh-CN" b="1" kern="100" dirty="0">
                <a:solidFill>
                  <a:srgbClr val="000000"/>
                </a:solidFill>
                <a:effectLst/>
                <a:latin typeface="微软雅黑" panose="020B0503020204020204" pitchFamily="34" charset="-122"/>
                <a:ea typeface="微软雅黑" panose="020B0503020204020204" pitchFamily="34" charset="-122"/>
              </a:rPr>
              <a:t>的概念</a:t>
            </a:r>
            <a:endParaRPr lang="zh-CN" altLang="zh-CN" kern="100" dirty="0">
              <a:effectLst/>
              <a:latin typeface="微软雅黑" panose="020B0503020204020204" pitchFamily="34" charset="-122"/>
              <a:ea typeface="微软雅黑" panose="020B0503020204020204" pitchFamily="34" charset="-122"/>
            </a:endParaRPr>
          </a:p>
          <a:p>
            <a:pPr lvl="1" algn="just">
              <a:lnSpc>
                <a:spcPct val="125000"/>
              </a:lnSpc>
            </a:pPr>
            <a:r>
              <a:rPr lang="en-US" altLang="zh-CN" b="1" kern="100" dirty="0">
                <a:solidFill>
                  <a:srgbClr val="000000"/>
                </a:solidFill>
                <a:effectLst/>
                <a:latin typeface="微软雅黑" panose="020B0503020204020204" pitchFamily="34" charset="-122"/>
                <a:ea typeface="微软雅黑" panose="020B0503020204020204" pitchFamily="34" charset="-122"/>
              </a:rPr>
              <a:t>1968</a:t>
            </a:r>
            <a:r>
              <a:rPr lang="zh-CN" altLang="zh-CN" b="1" kern="100" dirty="0">
                <a:solidFill>
                  <a:srgbClr val="000000"/>
                </a:solidFill>
                <a:effectLst/>
                <a:latin typeface="微软雅黑" panose="020B0503020204020204" pitchFamily="34" charset="-122"/>
                <a:ea typeface="微软雅黑" panose="020B0503020204020204" pitchFamily="34" charset="-122"/>
              </a:rPr>
              <a:t>年，费根鲍姆和诺奖得主莱登伯格（</a:t>
            </a:r>
            <a:r>
              <a:rPr lang="en-US" altLang="zh-CN" b="1" kern="100" dirty="0">
                <a:solidFill>
                  <a:srgbClr val="000000"/>
                </a:solidFill>
                <a:effectLst/>
                <a:latin typeface="微软雅黑" panose="020B0503020204020204" pitchFamily="34" charset="-122"/>
                <a:ea typeface="微软雅黑" panose="020B0503020204020204" pitchFamily="34" charset="-122"/>
              </a:rPr>
              <a:t>Lederberg</a:t>
            </a:r>
            <a:r>
              <a:rPr lang="zh-CN" altLang="zh-CN" b="1" kern="100" dirty="0">
                <a:solidFill>
                  <a:srgbClr val="000000"/>
                </a:solidFill>
                <a:effectLst/>
                <a:latin typeface="微软雅黑" panose="020B0503020204020204" pitchFamily="34" charset="-122"/>
                <a:ea typeface="微软雅黑" panose="020B0503020204020204" pitchFamily="34" charset="-122"/>
              </a:rPr>
              <a:t>）共同研制了世界上</a:t>
            </a:r>
            <a:r>
              <a:rPr lang="zh-CN" altLang="zh-CN" b="1" kern="100" dirty="0">
                <a:solidFill>
                  <a:srgbClr val="FF0000"/>
                </a:solidFill>
                <a:effectLst/>
                <a:latin typeface="微软雅黑" panose="020B0503020204020204" pitchFamily="34" charset="-122"/>
                <a:ea typeface="微软雅黑" panose="020B0503020204020204" pitchFamily="34" charset="-122"/>
              </a:rPr>
              <a:t>第一个</a:t>
            </a:r>
            <a:r>
              <a:rPr lang="zh-CN" altLang="zh-CN" b="1" kern="100" dirty="0">
                <a:solidFill>
                  <a:srgbClr val="000000"/>
                </a:solidFill>
                <a:effectLst/>
                <a:latin typeface="微软雅黑" panose="020B0503020204020204" pitchFamily="34" charset="-122"/>
                <a:ea typeface="微软雅黑" panose="020B0503020204020204" pitchFamily="34" charset="-122"/>
              </a:rPr>
              <a:t>专家系统</a:t>
            </a:r>
            <a:r>
              <a:rPr lang="en-US" altLang="zh-CN" b="1" kern="100" dirty="0" err="1">
                <a:solidFill>
                  <a:srgbClr val="000000"/>
                </a:solidFill>
                <a:effectLst/>
                <a:latin typeface="微软雅黑" panose="020B0503020204020204" pitchFamily="34" charset="-122"/>
                <a:ea typeface="微软雅黑" panose="020B0503020204020204" pitchFamily="34" charset="-122"/>
              </a:rPr>
              <a:t>DENDRAL</a:t>
            </a:r>
            <a:r>
              <a:rPr lang="zh-CN" altLang="zh-CN" b="1" kern="100" dirty="0">
                <a:solidFill>
                  <a:srgbClr val="000000"/>
                </a:solidFill>
                <a:effectLst/>
                <a:latin typeface="微软雅黑" panose="020B0503020204020204" pitchFamily="34" charset="-122"/>
                <a:ea typeface="微软雅黑" panose="020B0503020204020204" pitchFamily="34" charset="-122"/>
              </a:rPr>
              <a:t>，</a:t>
            </a:r>
            <a:r>
              <a:rPr lang="zh-CN" altLang="zh-CN" b="1" kern="100" dirty="0">
                <a:solidFill>
                  <a:srgbClr val="C00000"/>
                </a:solidFill>
                <a:effectLst/>
                <a:latin typeface="微软雅黑" panose="020B0503020204020204" pitchFamily="34" charset="-122"/>
                <a:ea typeface="微软雅黑" panose="020B0503020204020204" pitchFamily="34" charset="-122"/>
              </a:rPr>
              <a:t>该系统可以基于质谱数据确定物质的分子结构</a:t>
            </a:r>
            <a:r>
              <a:rPr lang="zh-CN" altLang="zh-CN" b="1" kern="100" dirty="0">
                <a:solidFill>
                  <a:srgbClr val="000000"/>
                </a:solidFill>
                <a:effectLst/>
                <a:latin typeface="微软雅黑" panose="020B0503020204020204" pitchFamily="34" charset="-122"/>
                <a:ea typeface="微软雅黑" panose="020B0503020204020204" pitchFamily="34" charset="-122"/>
              </a:rPr>
              <a:t>，第一次把</a:t>
            </a:r>
            <a:r>
              <a:rPr lang="en-US" altLang="zh-CN" b="1" kern="100" dirty="0">
                <a:solidFill>
                  <a:srgbClr val="000000"/>
                </a:solidFill>
                <a:effectLst/>
                <a:latin typeface="微软雅黑" panose="020B0503020204020204" pitchFamily="34" charset="-122"/>
                <a:ea typeface="微软雅黑" panose="020B0503020204020204" pitchFamily="34" charset="-122"/>
              </a:rPr>
              <a:t>AI</a:t>
            </a:r>
            <a:r>
              <a:rPr lang="zh-CN" altLang="zh-CN" b="1" kern="100" dirty="0">
                <a:solidFill>
                  <a:srgbClr val="000000"/>
                </a:solidFill>
                <a:effectLst/>
                <a:latin typeface="微软雅黑" panose="020B0503020204020204" pitchFamily="34" charset="-122"/>
                <a:ea typeface="微软雅黑" panose="020B0503020204020204" pitchFamily="34" charset="-122"/>
              </a:rPr>
              <a:t>和领域专门知识有机结合起来</a:t>
            </a:r>
            <a:endParaRPr lang="zh-CN" altLang="zh-CN" kern="100" dirty="0">
              <a:effectLst/>
              <a:latin typeface="微软雅黑" panose="020B0503020204020204" pitchFamily="34" charset="-122"/>
              <a:ea typeface="微软雅黑" panose="020B0503020204020204" pitchFamily="34" charset="-122"/>
            </a:endParaRPr>
          </a:p>
          <a:p>
            <a:pPr marL="0" indent="0" algn="just">
              <a:lnSpc>
                <a:spcPct val="150000"/>
              </a:lnSpc>
              <a:buNone/>
            </a:pPr>
            <a:endParaRPr lang="en-US" altLang="zh-CN" sz="3600" b="1" dirty="0">
              <a:solidFill>
                <a:srgbClr val="FF0000"/>
              </a:solidFill>
              <a:effectLst/>
              <a:latin typeface="黑体" panose="02010609060101010101" pitchFamily="49" charset="-122"/>
              <a:ea typeface="黑体" panose="02010609060101010101" pitchFamily="49"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9C37410-BEB8-47BE-807E-4E8790D3B27E}"/>
              </a:ext>
            </a:extLst>
          </p:cNvPr>
          <p:cNvPicPr>
            <a:picLocks noChangeAspect="1"/>
          </p:cNvPicPr>
          <p:nvPr/>
        </p:nvPicPr>
        <p:blipFill>
          <a:blip r:embed="rId3"/>
          <a:stretch>
            <a:fillRect/>
          </a:stretch>
        </p:blipFill>
        <p:spPr>
          <a:xfrm>
            <a:off x="7372660" y="550008"/>
            <a:ext cx="1238095" cy="1390476"/>
          </a:xfrm>
          <a:prstGeom prst="rect">
            <a:avLst/>
          </a:prstGeom>
        </p:spPr>
      </p:pic>
      <p:pic>
        <p:nvPicPr>
          <p:cNvPr id="5" name="图片 4">
            <a:extLst>
              <a:ext uri="{FF2B5EF4-FFF2-40B4-BE49-F238E27FC236}">
                <a16:creationId xmlns:a16="http://schemas.microsoft.com/office/drawing/2014/main" id="{E99EF588-4646-4ABB-8EA3-4B0E7DB3F74A}"/>
              </a:ext>
            </a:extLst>
          </p:cNvPr>
          <p:cNvPicPr>
            <a:picLocks noChangeAspect="1"/>
          </p:cNvPicPr>
          <p:nvPr/>
        </p:nvPicPr>
        <p:blipFill>
          <a:blip r:embed="rId4"/>
          <a:stretch>
            <a:fillRect/>
          </a:stretch>
        </p:blipFill>
        <p:spPr>
          <a:xfrm>
            <a:off x="9620400" y="540484"/>
            <a:ext cx="1257143" cy="1409524"/>
          </a:xfrm>
          <a:prstGeom prst="rect">
            <a:avLst/>
          </a:prstGeom>
        </p:spPr>
      </p:pic>
      <p:sp>
        <p:nvSpPr>
          <p:cNvPr id="10" name="文本框 9">
            <a:extLst>
              <a:ext uri="{FF2B5EF4-FFF2-40B4-BE49-F238E27FC236}">
                <a16:creationId xmlns:a16="http://schemas.microsoft.com/office/drawing/2014/main" id="{788CAA9D-3877-4C24-A829-9328AEE8A253}"/>
              </a:ext>
            </a:extLst>
          </p:cNvPr>
          <p:cNvSpPr txBox="1"/>
          <p:nvPr/>
        </p:nvSpPr>
        <p:spPr>
          <a:xfrm>
            <a:off x="7078549" y="1694016"/>
            <a:ext cx="1961729" cy="646331"/>
          </a:xfrm>
          <a:prstGeom prst="rect">
            <a:avLst/>
          </a:prstGeom>
          <a:noFill/>
        </p:spPr>
        <p:txBody>
          <a:bodyPr wrap="square">
            <a:spAutoFit/>
          </a:bodyPr>
          <a:lstStyle/>
          <a:p>
            <a:pPr algn="ctr" fontAlgn="base"/>
            <a:r>
              <a:rPr lang="en-US" altLang="zh-CN" sz="1800" kern="1200" dirty="0">
                <a:solidFill>
                  <a:srgbClr val="000000"/>
                </a:solidFill>
                <a:effectLst/>
                <a:latin typeface="等线" panose="02010600030101010101" pitchFamily="2" charset="-122"/>
                <a:ea typeface="微软雅黑" panose="020B0503020204020204" pitchFamily="34" charset="-122"/>
                <a:cs typeface="Times New Roman" panose="02020603050405020304" pitchFamily="18" charset="0"/>
              </a:rPr>
              <a:t> Feigenbaum</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pPr algn="ctr" fontAlgn="base"/>
            <a:r>
              <a:rPr lang="en-US" altLang="zh-CN" sz="1800" kern="1200" dirty="0">
                <a:solidFill>
                  <a:srgbClr val="000099"/>
                </a:solidFill>
                <a:effectLst/>
                <a:latin typeface="等线" panose="02010600030101010101" pitchFamily="2" charset="-122"/>
                <a:ea typeface="微软雅黑" panose="020B0503020204020204" pitchFamily="34" charset="-122"/>
                <a:cs typeface="Times New Roman" panose="02020603050405020304" pitchFamily="18" charset="0"/>
              </a:rPr>
              <a:t>1994</a:t>
            </a:r>
            <a:r>
              <a:rPr lang="zh-CN" altLang="zh-CN" sz="1800" kern="1200" dirty="0">
                <a:solidFill>
                  <a:srgbClr val="000099"/>
                </a:solidFill>
                <a:effectLst/>
                <a:latin typeface="等线" panose="02010600030101010101" pitchFamily="2" charset="-122"/>
                <a:ea typeface="微软雅黑" panose="020B0503020204020204" pitchFamily="34" charset="-122"/>
                <a:cs typeface="Times New Roman" panose="02020603050405020304" pitchFamily="18" charset="0"/>
              </a:rPr>
              <a:t>年图灵奖</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2" name="文本框 11">
            <a:extLst>
              <a:ext uri="{FF2B5EF4-FFF2-40B4-BE49-F238E27FC236}">
                <a16:creationId xmlns:a16="http://schemas.microsoft.com/office/drawing/2014/main" id="{725ADFB9-001D-4753-AC91-6457CF0D36BA}"/>
              </a:ext>
            </a:extLst>
          </p:cNvPr>
          <p:cNvSpPr txBox="1"/>
          <p:nvPr/>
        </p:nvSpPr>
        <p:spPr>
          <a:xfrm>
            <a:off x="8730289" y="1690688"/>
            <a:ext cx="3362092" cy="646331"/>
          </a:xfrm>
          <a:prstGeom prst="rect">
            <a:avLst/>
          </a:prstGeom>
          <a:noFill/>
        </p:spPr>
        <p:txBody>
          <a:bodyPr wrap="square">
            <a:spAutoFit/>
          </a:bodyPr>
          <a:lstStyle/>
          <a:p>
            <a:pPr algn="ctr" fontAlgn="base"/>
            <a:r>
              <a:rPr lang="en-US" altLang="zh-CN" sz="1800" kern="1200" dirty="0">
                <a:solidFill>
                  <a:srgbClr val="000000"/>
                </a:solidFill>
                <a:effectLst/>
                <a:latin typeface="等线" panose="02010600030101010101" pitchFamily="2" charset="-122"/>
                <a:ea typeface="微软雅黑" panose="020B0503020204020204" pitchFamily="34" charset="-122"/>
                <a:cs typeface="Times New Roman" panose="02020603050405020304" pitchFamily="18" charset="0"/>
              </a:rPr>
              <a:t>Lederberg</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a:p>
            <a:pPr algn="ctr" fontAlgn="base"/>
            <a:r>
              <a:rPr lang="en-US" altLang="zh-CN" sz="1800" kern="1200" dirty="0">
                <a:solidFill>
                  <a:srgbClr val="000099"/>
                </a:solidFill>
                <a:effectLst/>
                <a:latin typeface="等线" panose="02010600030101010101" pitchFamily="2" charset="-122"/>
                <a:ea typeface="微软雅黑" panose="020B0503020204020204" pitchFamily="34" charset="-122"/>
                <a:cs typeface="Times New Roman" panose="02020603050405020304" pitchFamily="18" charset="0"/>
              </a:rPr>
              <a:t>1958</a:t>
            </a:r>
            <a:r>
              <a:rPr lang="zh-CN" altLang="zh-CN" sz="1800" kern="1200" dirty="0">
                <a:solidFill>
                  <a:srgbClr val="000099"/>
                </a:solidFill>
                <a:effectLst/>
                <a:latin typeface="等线" panose="02010600030101010101" pitchFamily="2" charset="-122"/>
                <a:ea typeface="微软雅黑" panose="020B0503020204020204" pitchFamily="34" charset="-122"/>
                <a:cs typeface="Times New Roman" panose="02020603050405020304" pitchFamily="18" charset="0"/>
              </a:rPr>
              <a:t>年诺贝尔生理学或医学奖</a:t>
            </a:r>
            <a:endParaRPr lang="zh-CN" altLang="zh-CN" sz="14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090954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7D063F3-81E0-74F0-A09D-29BA1FD88642}"/>
              </a:ext>
            </a:extLst>
          </p:cNvPr>
          <p:cNvGrpSpPr/>
          <p:nvPr/>
        </p:nvGrpSpPr>
        <p:grpSpPr>
          <a:xfrm>
            <a:off x="407215" y="2329524"/>
            <a:ext cx="5910718" cy="4007330"/>
            <a:chOff x="1986727" y="1728691"/>
            <a:chExt cx="5114836" cy="3440438"/>
          </a:xfrm>
        </p:grpSpPr>
        <p:cxnSp>
          <p:nvCxnSpPr>
            <p:cNvPr id="3" name="直接箭头连接符 2">
              <a:extLst>
                <a:ext uri="{FF2B5EF4-FFF2-40B4-BE49-F238E27FC236}">
                  <a16:creationId xmlns:a16="http://schemas.microsoft.com/office/drawing/2014/main" id="{FC182AF6-1248-A593-7781-DC157DB13870}"/>
                </a:ext>
              </a:extLst>
            </p:cNvPr>
            <p:cNvCxnSpPr/>
            <p:nvPr/>
          </p:nvCxnSpPr>
          <p:spPr>
            <a:xfrm flipV="1">
              <a:off x="2514600" y="1728691"/>
              <a:ext cx="0" cy="2985654"/>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a:extLst>
                <a:ext uri="{FF2B5EF4-FFF2-40B4-BE49-F238E27FC236}">
                  <a16:creationId xmlns:a16="http://schemas.microsoft.com/office/drawing/2014/main" id="{B538BE07-81F8-5590-498E-4D1A7C74B63B}"/>
                </a:ext>
              </a:extLst>
            </p:cNvPr>
            <p:cNvCxnSpPr>
              <a:cxnSpLocks/>
            </p:cNvCxnSpPr>
            <p:nvPr/>
          </p:nvCxnSpPr>
          <p:spPr>
            <a:xfrm>
              <a:off x="2514600" y="4714345"/>
              <a:ext cx="3525982" cy="0"/>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B047C08-7B72-E35D-6859-936BBCB54E58}"/>
                </a:ext>
              </a:extLst>
            </p:cNvPr>
            <p:cNvSpPr txBox="1"/>
            <p:nvPr/>
          </p:nvSpPr>
          <p:spPr>
            <a:xfrm>
              <a:off x="1986727" y="2701973"/>
              <a:ext cx="430887" cy="1042554"/>
            </a:xfrm>
            <a:prstGeom prst="rect">
              <a:avLst/>
            </a:prstGeom>
            <a:noFill/>
          </p:spPr>
          <p:txBody>
            <a:bodyPr vert="eaVert" wrap="square" rtlCol="0">
              <a:spAutoFit/>
            </a:bodyPr>
            <a:lstStyle/>
            <a:p>
              <a:r>
                <a:rPr lang="zh-CN" altLang="en-US" sz="1600" dirty="0">
                  <a:ln w="0"/>
                  <a:effectLst>
                    <a:outerShdw blurRad="38100" dist="19050" dir="2700000" algn="tl" rotWithShape="0">
                      <a:schemeClr val="dk1">
                        <a:alpha val="40000"/>
                      </a:schemeClr>
                    </a:outerShdw>
                  </a:effectLst>
                </a:rPr>
                <a:t>模型效率</a:t>
              </a:r>
            </a:p>
          </p:txBody>
        </p:sp>
        <p:sp>
          <p:nvSpPr>
            <p:cNvPr id="9" name="文本框 8">
              <a:extLst>
                <a:ext uri="{FF2B5EF4-FFF2-40B4-BE49-F238E27FC236}">
                  <a16:creationId xmlns:a16="http://schemas.microsoft.com/office/drawing/2014/main" id="{1075EA8F-F983-DEEC-F3E7-17C57DD7905B}"/>
                </a:ext>
              </a:extLst>
            </p:cNvPr>
            <p:cNvSpPr txBox="1"/>
            <p:nvPr/>
          </p:nvSpPr>
          <p:spPr>
            <a:xfrm>
              <a:off x="3524231" y="4783881"/>
              <a:ext cx="1506719" cy="338554"/>
            </a:xfrm>
            <a:prstGeom prst="rect">
              <a:avLst/>
            </a:prstGeom>
            <a:noFill/>
          </p:spPr>
          <p:txBody>
            <a:bodyPr wrap="square" rtlCol="0">
              <a:spAutoFit/>
            </a:bodyPr>
            <a:lstStyle/>
            <a:p>
              <a:r>
                <a:rPr lang="zh-CN" altLang="en-US" sz="1600" dirty="0">
                  <a:ln w="0"/>
                  <a:solidFill>
                    <a:schemeClr val="accent1"/>
                  </a:solidFill>
                  <a:effectLst>
                    <a:outerShdw blurRad="38100" dist="25400" dir="5400000" algn="ctr" rotWithShape="0">
                      <a:srgbClr val="6E747A">
                        <a:alpha val="43000"/>
                      </a:srgbClr>
                    </a:outerShdw>
                  </a:effectLst>
                </a:rPr>
                <a:t>模型可解释性</a:t>
              </a:r>
            </a:p>
          </p:txBody>
        </p:sp>
        <p:sp>
          <p:nvSpPr>
            <p:cNvPr id="10" name="文本框 9">
              <a:extLst>
                <a:ext uri="{FF2B5EF4-FFF2-40B4-BE49-F238E27FC236}">
                  <a16:creationId xmlns:a16="http://schemas.microsoft.com/office/drawing/2014/main" id="{6AAC6EA0-538F-0A9B-D745-15B8A51ED8CC}"/>
                </a:ext>
              </a:extLst>
            </p:cNvPr>
            <p:cNvSpPr txBox="1"/>
            <p:nvPr/>
          </p:nvSpPr>
          <p:spPr>
            <a:xfrm>
              <a:off x="2186781" y="4668225"/>
              <a:ext cx="394831" cy="338554"/>
            </a:xfrm>
            <a:prstGeom prst="rect">
              <a:avLst/>
            </a:prstGeom>
            <a:noFill/>
          </p:spPr>
          <p:txBody>
            <a:bodyPr wrap="square" rtlCol="0">
              <a:spAutoFit/>
            </a:bodyPr>
            <a:lstStyle/>
            <a:p>
              <a:r>
                <a:rPr lang="zh-CN" altLang="en-US" sz="1600" dirty="0">
                  <a:solidFill>
                    <a:srgbClr val="FF0000"/>
                  </a:solidFill>
                </a:rPr>
                <a:t>低</a:t>
              </a:r>
            </a:p>
          </p:txBody>
        </p:sp>
        <p:sp>
          <p:nvSpPr>
            <p:cNvPr id="11" name="文本框 10">
              <a:extLst>
                <a:ext uri="{FF2B5EF4-FFF2-40B4-BE49-F238E27FC236}">
                  <a16:creationId xmlns:a16="http://schemas.microsoft.com/office/drawing/2014/main" id="{FFF426BC-DF8E-9DAA-7D8D-22F66A833745}"/>
                </a:ext>
              </a:extLst>
            </p:cNvPr>
            <p:cNvSpPr txBox="1"/>
            <p:nvPr/>
          </p:nvSpPr>
          <p:spPr>
            <a:xfrm>
              <a:off x="5593785" y="4830575"/>
              <a:ext cx="446797" cy="338554"/>
            </a:xfrm>
            <a:prstGeom prst="rect">
              <a:avLst/>
            </a:prstGeom>
            <a:noFill/>
          </p:spPr>
          <p:txBody>
            <a:bodyPr wrap="square" rtlCol="0">
              <a:spAutoFit/>
            </a:bodyPr>
            <a:lstStyle/>
            <a:p>
              <a:r>
                <a:rPr lang="zh-CN" altLang="en-US" sz="1600" dirty="0">
                  <a:ln w="0"/>
                  <a:solidFill>
                    <a:schemeClr val="accent1"/>
                  </a:solidFill>
                  <a:effectLst>
                    <a:outerShdw blurRad="38100" dist="25400" dir="5400000" algn="ctr" rotWithShape="0">
                      <a:srgbClr val="6E747A">
                        <a:alpha val="43000"/>
                      </a:srgbClr>
                    </a:outerShdw>
                  </a:effectLst>
                </a:rPr>
                <a:t>高</a:t>
              </a:r>
            </a:p>
          </p:txBody>
        </p:sp>
        <p:sp>
          <p:nvSpPr>
            <p:cNvPr id="12" name="文本框 11">
              <a:extLst>
                <a:ext uri="{FF2B5EF4-FFF2-40B4-BE49-F238E27FC236}">
                  <a16:creationId xmlns:a16="http://schemas.microsoft.com/office/drawing/2014/main" id="{3AA86C41-4E06-9DDA-ABB9-B7D1C7295A43}"/>
                </a:ext>
              </a:extLst>
            </p:cNvPr>
            <p:cNvSpPr txBox="1"/>
            <p:nvPr/>
          </p:nvSpPr>
          <p:spPr>
            <a:xfrm>
              <a:off x="1994868" y="1817910"/>
              <a:ext cx="446797" cy="33855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1600" dirty="0">
                  <a:ln w="0"/>
                  <a:effectLst>
                    <a:outerShdw blurRad="38100" dist="19050" dir="2700000" algn="tl" rotWithShape="0">
                      <a:schemeClr val="dk1">
                        <a:alpha val="40000"/>
                      </a:schemeClr>
                    </a:outerShdw>
                  </a:effectLst>
                </a:rPr>
                <a:t>高</a:t>
              </a:r>
            </a:p>
          </p:txBody>
        </p:sp>
        <p:pic>
          <p:nvPicPr>
            <p:cNvPr id="13" name="图片 12">
              <a:extLst>
                <a:ext uri="{FF2B5EF4-FFF2-40B4-BE49-F238E27FC236}">
                  <a16:creationId xmlns:a16="http://schemas.microsoft.com/office/drawing/2014/main" id="{BDCAC2DB-3625-FF91-D1FA-9FCDA5C07B1E}"/>
                </a:ext>
              </a:extLst>
            </p:cNvPr>
            <p:cNvPicPr>
              <a:picLocks noChangeAspect="1"/>
            </p:cNvPicPr>
            <p:nvPr/>
          </p:nvPicPr>
          <p:blipFill>
            <a:blip r:embed="rId3"/>
            <a:stretch>
              <a:fillRect/>
            </a:stretch>
          </p:blipFill>
          <p:spPr>
            <a:xfrm>
              <a:off x="2573302" y="1762827"/>
              <a:ext cx="1050703" cy="1005020"/>
            </a:xfrm>
            <a:prstGeom prst="rect">
              <a:avLst/>
            </a:prstGeom>
          </p:spPr>
        </p:pic>
        <p:sp>
          <p:nvSpPr>
            <p:cNvPr id="14" name="文本框 13">
              <a:extLst>
                <a:ext uri="{FF2B5EF4-FFF2-40B4-BE49-F238E27FC236}">
                  <a16:creationId xmlns:a16="http://schemas.microsoft.com/office/drawing/2014/main" id="{4E594209-4A4B-53FF-17CE-9028BDF0F651}"/>
                </a:ext>
              </a:extLst>
            </p:cNvPr>
            <p:cNvSpPr txBox="1"/>
            <p:nvPr/>
          </p:nvSpPr>
          <p:spPr>
            <a:xfrm>
              <a:off x="3726868" y="1987187"/>
              <a:ext cx="1101446" cy="338554"/>
            </a:xfrm>
            <a:prstGeom prst="rect">
              <a:avLst/>
            </a:prstGeom>
            <a:noFill/>
          </p:spPr>
          <p:txBody>
            <a:bodyPr wrap="square" rtlCol="0">
              <a:spAutoFit/>
            </a:bodyPr>
            <a:lstStyle/>
            <a:p>
              <a:r>
                <a:rPr lang="zh-CN" altLang="en-US" sz="1600" dirty="0">
                  <a:ln w="0"/>
                  <a:effectLst>
                    <a:outerShdw blurRad="38100" dist="19050" dir="2700000" algn="tl" rotWithShape="0">
                      <a:schemeClr val="dk1">
                        <a:alpha val="40000"/>
                      </a:schemeClr>
                    </a:outerShdw>
                  </a:effectLst>
                </a:rPr>
                <a:t>神经网络</a:t>
              </a:r>
            </a:p>
          </p:txBody>
        </p:sp>
        <p:pic>
          <p:nvPicPr>
            <p:cNvPr id="15" name="图片 14">
              <a:extLst>
                <a:ext uri="{FF2B5EF4-FFF2-40B4-BE49-F238E27FC236}">
                  <a16:creationId xmlns:a16="http://schemas.microsoft.com/office/drawing/2014/main" id="{18C3306C-5AC5-CC3B-081E-4BDF7BFFE2F2}"/>
                </a:ext>
              </a:extLst>
            </p:cNvPr>
            <p:cNvPicPr>
              <a:picLocks noChangeAspect="1"/>
            </p:cNvPicPr>
            <p:nvPr/>
          </p:nvPicPr>
          <p:blipFill>
            <a:blip r:embed="rId4"/>
            <a:stretch>
              <a:fillRect/>
            </a:stretch>
          </p:blipFill>
          <p:spPr>
            <a:xfrm>
              <a:off x="4859603" y="3001253"/>
              <a:ext cx="1556311" cy="1225921"/>
            </a:xfrm>
            <a:prstGeom prst="rect">
              <a:avLst/>
            </a:prstGeom>
          </p:spPr>
        </p:pic>
        <p:pic>
          <p:nvPicPr>
            <p:cNvPr id="16" name="图片 15">
              <a:extLst>
                <a:ext uri="{FF2B5EF4-FFF2-40B4-BE49-F238E27FC236}">
                  <a16:creationId xmlns:a16="http://schemas.microsoft.com/office/drawing/2014/main" id="{70C37CCA-BC26-E2AA-E3AD-13DB7DB6B62F}"/>
                </a:ext>
              </a:extLst>
            </p:cNvPr>
            <p:cNvPicPr>
              <a:picLocks noChangeAspect="1"/>
            </p:cNvPicPr>
            <p:nvPr/>
          </p:nvPicPr>
          <p:blipFill>
            <a:blip r:embed="rId5"/>
            <a:stretch>
              <a:fillRect/>
            </a:stretch>
          </p:blipFill>
          <p:spPr>
            <a:xfrm>
              <a:off x="5102827" y="3569920"/>
              <a:ext cx="804027" cy="417089"/>
            </a:xfrm>
            <a:prstGeom prst="rect">
              <a:avLst/>
            </a:prstGeom>
          </p:spPr>
        </p:pic>
        <p:sp>
          <p:nvSpPr>
            <p:cNvPr id="17" name="文本框 16">
              <a:extLst>
                <a:ext uri="{FF2B5EF4-FFF2-40B4-BE49-F238E27FC236}">
                  <a16:creationId xmlns:a16="http://schemas.microsoft.com/office/drawing/2014/main" id="{D28201A9-533C-9F50-A2FA-E2F87D3A4824}"/>
                </a:ext>
              </a:extLst>
            </p:cNvPr>
            <p:cNvSpPr txBox="1"/>
            <p:nvPr/>
          </p:nvSpPr>
          <p:spPr>
            <a:xfrm>
              <a:off x="6186458" y="3526759"/>
              <a:ext cx="915105" cy="290661"/>
            </a:xfrm>
            <a:prstGeom prst="rect">
              <a:avLst/>
            </a:prstGeom>
            <a:noFill/>
          </p:spPr>
          <p:txBody>
            <a:bodyPr wrap="square" rtlCol="0">
              <a:spAutoFit/>
            </a:bodyPr>
            <a:lstStyle/>
            <a:p>
              <a:r>
                <a:rPr lang="zh-CN" altLang="en-US" sz="1600" dirty="0">
                  <a:ln w="0"/>
                  <a:solidFill>
                    <a:schemeClr val="accent1"/>
                  </a:solidFill>
                  <a:effectLst>
                    <a:outerShdw blurRad="38100" dist="25400" dir="5400000" algn="ctr" rotWithShape="0">
                      <a:srgbClr val="6E747A">
                        <a:alpha val="43000"/>
                      </a:srgbClr>
                    </a:outerShdw>
                  </a:effectLst>
                </a:rPr>
                <a:t>符号系统</a:t>
              </a:r>
            </a:p>
          </p:txBody>
        </p:sp>
        <p:sp>
          <p:nvSpPr>
            <p:cNvPr id="18" name="椭圆 17">
              <a:extLst>
                <a:ext uri="{FF2B5EF4-FFF2-40B4-BE49-F238E27FC236}">
                  <a16:creationId xmlns:a16="http://schemas.microsoft.com/office/drawing/2014/main" id="{C0E2D95C-53FA-F46C-2D9F-5BFE8126C606}"/>
                </a:ext>
              </a:extLst>
            </p:cNvPr>
            <p:cNvSpPr/>
            <p:nvPr/>
          </p:nvSpPr>
          <p:spPr>
            <a:xfrm>
              <a:off x="4977283" y="1763618"/>
              <a:ext cx="1607114" cy="84257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775F76D-C3D6-D39B-D2B0-874FDE452B75}"/>
                </a:ext>
              </a:extLst>
            </p:cNvPr>
            <p:cNvSpPr txBox="1"/>
            <p:nvPr/>
          </p:nvSpPr>
          <p:spPr>
            <a:xfrm>
              <a:off x="5193531" y="2007469"/>
              <a:ext cx="1454721" cy="343509"/>
            </a:xfrm>
            <a:prstGeom prst="rect">
              <a:avLst/>
            </a:prstGeom>
            <a:noFill/>
          </p:spPr>
          <p:txBody>
            <a:bodyPr wrap="square" rtlCol="0">
              <a:spAutoFit/>
            </a:bodyPr>
            <a:lstStyle/>
            <a:p>
              <a:r>
                <a:rPr lang="zh-CN" altLang="en-US" sz="2000" b="1" dirty="0"/>
                <a:t>神经符号</a:t>
              </a:r>
              <a:r>
                <a:rPr lang="en-US" altLang="zh-CN" sz="2000" b="1" dirty="0"/>
                <a:t>AI</a:t>
              </a:r>
              <a:endParaRPr lang="zh-CN" altLang="en-US" sz="2000" b="1" dirty="0"/>
            </a:p>
          </p:txBody>
        </p:sp>
        <p:cxnSp>
          <p:nvCxnSpPr>
            <p:cNvPr id="20" name="连接符: 曲线 19">
              <a:extLst>
                <a:ext uri="{FF2B5EF4-FFF2-40B4-BE49-F238E27FC236}">
                  <a16:creationId xmlns:a16="http://schemas.microsoft.com/office/drawing/2014/main" id="{5F3EC326-6914-7847-0CC2-DC32746FC240}"/>
                </a:ext>
              </a:extLst>
            </p:cNvPr>
            <p:cNvCxnSpPr>
              <a:cxnSpLocks/>
              <a:stCxn id="13" idx="2"/>
            </p:cNvCxnSpPr>
            <p:nvPr/>
          </p:nvCxnSpPr>
          <p:spPr>
            <a:xfrm rot="5400000" flipH="1" flipV="1">
              <a:off x="4152682" y="1535581"/>
              <a:ext cx="178238" cy="2286294"/>
            </a:xfrm>
            <a:prstGeom prst="curvedConnector4">
              <a:avLst>
                <a:gd name="adj1" fmla="val -128255"/>
                <a:gd name="adj2" fmla="val 61489"/>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 name="连接符: 曲线 20">
              <a:extLst>
                <a:ext uri="{FF2B5EF4-FFF2-40B4-BE49-F238E27FC236}">
                  <a16:creationId xmlns:a16="http://schemas.microsoft.com/office/drawing/2014/main" id="{292B15E5-8715-3C6B-F64F-66E478A60381}"/>
                </a:ext>
              </a:extLst>
            </p:cNvPr>
            <p:cNvCxnSpPr>
              <a:cxnSpLocks/>
            </p:cNvCxnSpPr>
            <p:nvPr/>
          </p:nvCxnSpPr>
          <p:spPr>
            <a:xfrm rot="10800000" flipH="1">
              <a:off x="5009265" y="2578548"/>
              <a:ext cx="375684" cy="1054563"/>
            </a:xfrm>
            <a:prstGeom prst="curvedConnector4">
              <a:avLst>
                <a:gd name="adj1" fmla="val -60849"/>
                <a:gd name="adj2" fmla="val 79062"/>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B99492E-DAF9-5C93-B232-4DF195F495AC}"/>
                </a:ext>
              </a:extLst>
            </p:cNvPr>
            <p:cNvCxnSpPr>
              <a:cxnSpLocks/>
            </p:cNvCxnSpPr>
            <p:nvPr/>
          </p:nvCxnSpPr>
          <p:spPr>
            <a:xfrm flipV="1">
              <a:off x="2523759" y="3249439"/>
              <a:ext cx="2138296" cy="1464907"/>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90279784-8238-C07B-7A04-DA0CAC02BC8E}"/>
                </a:ext>
              </a:extLst>
            </p:cNvPr>
            <p:cNvSpPr txBox="1"/>
            <p:nvPr/>
          </p:nvSpPr>
          <p:spPr>
            <a:xfrm rot="19200534">
              <a:off x="2663799" y="3696037"/>
              <a:ext cx="1343891" cy="338554"/>
            </a:xfrm>
            <a:prstGeom prst="rect">
              <a:avLst/>
            </a:prstGeom>
            <a:noFill/>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1600" b="1" dirty="0">
                  <a:ln/>
                  <a:solidFill>
                    <a:schemeClr val="accent3"/>
                  </a:solidFill>
                </a:rPr>
                <a:t>模型泛化性</a:t>
              </a:r>
            </a:p>
          </p:txBody>
        </p:sp>
        <p:sp>
          <p:nvSpPr>
            <p:cNvPr id="24" name="文本框 23">
              <a:extLst>
                <a:ext uri="{FF2B5EF4-FFF2-40B4-BE49-F238E27FC236}">
                  <a16:creationId xmlns:a16="http://schemas.microsoft.com/office/drawing/2014/main" id="{43AD2545-958D-5C3D-CF2F-B225110E0C61}"/>
                </a:ext>
              </a:extLst>
            </p:cNvPr>
            <p:cNvSpPr txBox="1"/>
            <p:nvPr/>
          </p:nvSpPr>
          <p:spPr>
            <a:xfrm rot="19208209">
              <a:off x="4045739" y="3127936"/>
              <a:ext cx="446797" cy="338554"/>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1600" b="1" dirty="0">
                  <a:ln/>
                  <a:solidFill>
                    <a:schemeClr val="accent3"/>
                  </a:solidFill>
                </a:rPr>
                <a:t>高</a:t>
              </a:r>
            </a:p>
          </p:txBody>
        </p:sp>
      </p:grpSp>
      <p:sp>
        <p:nvSpPr>
          <p:cNvPr id="25" name="文本框 24">
            <a:extLst>
              <a:ext uri="{FF2B5EF4-FFF2-40B4-BE49-F238E27FC236}">
                <a16:creationId xmlns:a16="http://schemas.microsoft.com/office/drawing/2014/main" id="{C3B76274-C93D-76CD-7A34-24BB3FAB8B65}"/>
              </a:ext>
            </a:extLst>
          </p:cNvPr>
          <p:cNvSpPr txBox="1"/>
          <p:nvPr/>
        </p:nvSpPr>
        <p:spPr>
          <a:xfrm>
            <a:off x="6632232" y="1407325"/>
            <a:ext cx="4642008" cy="4602991"/>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en-US" altLang="zh-CN" sz="2200" spc="35" dirty="0">
                <a:solidFill>
                  <a:srgbClr val="002060"/>
                </a:solidFill>
                <a:latin typeface="微软雅黑" panose="020B0503020204020204" pitchFamily="34" charset="-122"/>
                <a:ea typeface="微软雅黑" panose="020B0503020204020204" pitchFamily="34" charset="-122"/>
              </a:rPr>
              <a:t>Neuro-Symbolic </a:t>
            </a:r>
            <a:r>
              <a:rPr lang="zh-CN" altLang="en-US" sz="2200" spc="35" dirty="0">
                <a:solidFill>
                  <a:srgbClr val="002060"/>
                </a:solidFill>
                <a:latin typeface="微软雅黑" panose="020B0503020204020204" pitchFamily="34" charset="-122"/>
                <a:ea typeface="微软雅黑" panose="020B0503020204020204" pitchFamily="34" charset="-122"/>
              </a:rPr>
              <a:t>系统</a:t>
            </a:r>
            <a:endParaRPr lang="en-US" altLang="zh-CN" sz="2200" spc="35"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200" spc="35" dirty="0">
                <a:solidFill>
                  <a:srgbClr val="002060"/>
                </a:solidFill>
                <a:latin typeface="微软雅黑" panose="020B0503020204020204" pitchFamily="34" charset="-122"/>
                <a:ea typeface="微软雅黑" panose="020B0503020204020204" pitchFamily="34" charset="-122"/>
              </a:rPr>
              <a:t>Neuro-Symbolic </a:t>
            </a:r>
            <a:r>
              <a:rPr lang="zh-CN" altLang="en-US" sz="2200" spc="35" dirty="0">
                <a:solidFill>
                  <a:srgbClr val="002060"/>
                </a:solidFill>
                <a:latin typeface="微软雅黑" panose="020B0503020204020204" pitchFamily="34" charset="-122"/>
                <a:ea typeface="微软雅黑" panose="020B0503020204020204" pitchFamily="34" charset="-122"/>
              </a:rPr>
              <a:t>计算</a:t>
            </a:r>
            <a:endParaRPr lang="en-US" altLang="zh-CN" sz="2200" spc="35"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200" spc="35" dirty="0">
                <a:solidFill>
                  <a:srgbClr val="002060"/>
                </a:solidFill>
                <a:latin typeface="微软雅黑" panose="020B0503020204020204" pitchFamily="34" charset="-122"/>
                <a:ea typeface="微软雅黑" panose="020B0503020204020204" pitchFamily="34" charset="-122"/>
              </a:rPr>
              <a:t>广义</a:t>
            </a:r>
            <a:r>
              <a:rPr lang="en-US" altLang="zh-CN" sz="2200" spc="35" dirty="0">
                <a:solidFill>
                  <a:srgbClr val="002060"/>
                </a:solidFill>
                <a:latin typeface="微软雅黑" panose="020B0503020204020204" pitchFamily="34" charset="-122"/>
                <a:ea typeface="微软雅黑" panose="020B0503020204020204" pitchFamily="34" charset="-122"/>
              </a:rPr>
              <a:t>AI</a:t>
            </a:r>
            <a:endParaRPr lang="zh-CN" altLang="en-US" sz="2200" spc="35"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200" spc="35" dirty="0">
                <a:solidFill>
                  <a:srgbClr val="002060"/>
                </a:solidFill>
                <a:latin typeface="微软雅黑" panose="020B0503020204020204" pitchFamily="34" charset="-122"/>
                <a:ea typeface="微软雅黑" panose="020B0503020204020204" pitchFamily="34" charset="-122"/>
              </a:rPr>
              <a:t>知识数据双驱动</a:t>
            </a:r>
            <a:endParaRPr lang="en-US" altLang="zh-CN" sz="2200" spc="35"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200" spc="35" dirty="0">
                <a:solidFill>
                  <a:srgbClr val="002060"/>
                </a:solidFill>
                <a:latin typeface="微软雅黑" panose="020B0503020204020204" pitchFamily="34" charset="-122"/>
                <a:ea typeface="微软雅黑" panose="020B0503020204020204" pitchFamily="34" charset="-122"/>
              </a:rPr>
              <a:t>混合系统（</a:t>
            </a:r>
            <a:r>
              <a:rPr lang="en-US" altLang="zh-CN" sz="2200" spc="35" dirty="0">
                <a:solidFill>
                  <a:srgbClr val="002060"/>
                </a:solidFill>
                <a:latin typeface="微软雅黑" panose="020B0503020204020204" pitchFamily="34" charset="-122"/>
                <a:ea typeface="微软雅黑" panose="020B0503020204020204" pitchFamily="34" charset="-122"/>
              </a:rPr>
              <a:t>hybrid system</a:t>
            </a:r>
            <a:r>
              <a:rPr lang="zh-CN" altLang="en-US" sz="2200" spc="35" dirty="0">
                <a:solidFill>
                  <a:srgbClr val="002060"/>
                </a:solidFill>
                <a:latin typeface="微软雅黑" panose="020B0503020204020204" pitchFamily="34" charset="-122"/>
                <a:ea typeface="微软雅黑" panose="020B0503020204020204" pitchFamily="34" charset="-122"/>
              </a:rPr>
              <a:t>）</a:t>
            </a:r>
            <a:endParaRPr lang="en-US" altLang="zh-CN" sz="2200" spc="35"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200" spc="35" dirty="0">
                <a:solidFill>
                  <a:srgbClr val="002060"/>
                </a:solidFill>
                <a:latin typeface="微软雅黑" panose="020B0503020204020204" pitchFamily="34" charset="-122"/>
                <a:ea typeface="微软雅黑" panose="020B0503020204020204" pitchFamily="34" charset="-122"/>
              </a:rPr>
              <a:t>双系统（</a:t>
            </a:r>
            <a:r>
              <a:rPr lang="en-US" altLang="zh-CN" sz="2200" spc="35" dirty="0">
                <a:solidFill>
                  <a:srgbClr val="002060"/>
                </a:solidFill>
                <a:latin typeface="微软雅黑" panose="020B0503020204020204" pitchFamily="34" charset="-122"/>
                <a:ea typeface="微软雅黑" panose="020B0503020204020204" pitchFamily="34" charset="-122"/>
              </a:rPr>
              <a:t>system  2</a:t>
            </a:r>
            <a:r>
              <a:rPr lang="zh-CN" altLang="en-US" sz="2200" spc="35" dirty="0">
                <a:solidFill>
                  <a:srgbClr val="002060"/>
                </a:solidFill>
                <a:latin typeface="微软雅黑" panose="020B0503020204020204" pitchFamily="34" charset="-122"/>
                <a:ea typeface="微软雅黑" panose="020B0503020204020204" pitchFamily="34" charset="-122"/>
              </a:rPr>
              <a:t>）</a:t>
            </a:r>
            <a:endParaRPr lang="en-US" altLang="zh-CN" sz="2200" spc="35" dirty="0">
              <a:solidFill>
                <a:srgbClr val="00206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200" spc="35" dirty="0">
                <a:solidFill>
                  <a:srgbClr val="C00000"/>
                </a:solidFill>
                <a:latin typeface="微软雅黑" panose="020B0503020204020204" pitchFamily="34" charset="-122"/>
                <a:ea typeface="微软雅黑" panose="020B0503020204020204" pitchFamily="34" charset="-122"/>
              </a:rPr>
              <a:t>第三代人工智能</a:t>
            </a:r>
            <a:endParaRPr lang="en-US" altLang="zh-CN" sz="2200" spc="35" dirty="0">
              <a:solidFill>
                <a:srgbClr val="C0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200" spc="35" dirty="0">
                <a:solidFill>
                  <a:srgbClr val="C00000"/>
                </a:solidFill>
                <a:latin typeface="微软雅黑" panose="020B0503020204020204" pitchFamily="34" charset="-122"/>
                <a:ea typeface="微软雅黑" panose="020B0503020204020204" pitchFamily="34" charset="-122"/>
              </a:rPr>
              <a:t>人工智能的第三次浪潮（</a:t>
            </a:r>
            <a:r>
              <a:rPr lang="en-US" altLang="zh-CN" sz="2200" spc="35" dirty="0">
                <a:solidFill>
                  <a:srgbClr val="C00000"/>
                </a:solidFill>
                <a:latin typeface="微软雅黑" panose="020B0503020204020204" pitchFamily="34" charset="-122"/>
                <a:ea typeface="微软雅黑" panose="020B0503020204020204" pitchFamily="34" charset="-122"/>
              </a:rPr>
              <a:t>third wave of</a:t>
            </a:r>
            <a:r>
              <a:rPr lang="zh-CN" altLang="en-US" sz="2200" spc="35" dirty="0">
                <a:solidFill>
                  <a:srgbClr val="C00000"/>
                </a:solidFill>
                <a:latin typeface="微软雅黑" panose="020B0503020204020204" pitchFamily="34" charset="-122"/>
                <a:ea typeface="微软雅黑" panose="020B0503020204020204" pitchFamily="34" charset="-122"/>
              </a:rPr>
              <a:t> </a:t>
            </a:r>
            <a:r>
              <a:rPr lang="en-US" altLang="zh-CN" sz="2200" spc="35" dirty="0">
                <a:solidFill>
                  <a:srgbClr val="C00000"/>
                </a:solidFill>
                <a:latin typeface="微软雅黑" panose="020B0503020204020204" pitchFamily="34" charset="-122"/>
                <a:ea typeface="微软雅黑" panose="020B0503020204020204" pitchFamily="34" charset="-122"/>
              </a:rPr>
              <a:t>AI</a:t>
            </a:r>
            <a:r>
              <a:rPr lang="zh-CN" altLang="en-US" sz="2200" spc="35" dirty="0">
                <a:solidFill>
                  <a:srgbClr val="C00000"/>
                </a:solidFill>
                <a:latin typeface="微软雅黑" panose="020B0503020204020204" pitchFamily="34" charset="-122"/>
                <a:ea typeface="微软雅黑" panose="020B0503020204020204" pitchFamily="34" charset="-122"/>
              </a:rPr>
              <a:t>）</a:t>
            </a:r>
            <a:endParaRPr lang="en-US" altLang="zh-CN" sz="2200" spc="35" dirty="0">
              <a:solidFill>
                <a:srgbClr val="C00000"/>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86A013CB-5DB2-4472-B295-ABAAC37E300D}"/>
              </a:ext>
            </a:extLst>
          </p:cNvPr>
          <p:cNvSpPr txBox="1"/>
          <p:nvPr/>
        </p:nvSpPr>
        <p:spPr>
          <a:xfrm>
            <a:off x="3053451" y="6380165"/>
            <a:ext cx="6155530" cy="348813"/>
          </a:xfrm>
          <a:prstGeom prst="rect">
            <a:avLst/>
          </a:prstGeom>
          <a:noFill/>
        </p:spPr>
        <p:txBody>
          <a:bodyPr wrap="square">
            <a:spAutoFit/>
          </a:bodyPr>
          <a:lstStyle/>
          <a:p>
            <a:pPr algn="ctr">
              <a:lnSpc>
                <a:spcPts val="2000"/>
              </a:lnSpc>
            </a:pP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人工智能的发展趋势</a:t>
            </a:r>
            <a:endParaRPr lang="zh-CN" altLang="zh-CN"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标题 1">
            <a:extLst>
              <a:ext uri="{FF2B5EF4-FFF2-40B4-BE49-F238E27FC236}">
                <a16:creationId xmlns:a16="http://schemas.microsoft.com/office/drawing/2014/main" id="{56BE3965-4F38-49BD-A724-A5A65B0367AA}"/>
              </a:ext>
            </a:extLst>
          </p:cNvPr>
          <p:cNvSpPr txBox="1">
            <a:spLocks/>
          </p:cNvSpPr>
          <p:nvPr/>
        </p:nvSpPr>
        <p:spPr>
          <a:xfrm>
            <a:off x="838200" y="365125"/>
            <a:ext cx="108806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spcBef>
                <a:spcPts val="1200"/>
              </a:spcBef>
              <a:buSzPts val="1600"/>
              <a:tabLst>
                <a:tab pos="266700" algn="l"/>
              </a:tabLst>
            </a:pPr>
            <a:r>
              <a:rPr lang="zh-CN" altLang="en-US" sz="4400" b="1" kern="100" dirty="0">
                <a:solidFill>
                  <a:srgbClr val="0000FF"/>
                </a:solidFill>
                <a:latin typeface="微软雅黑" panose="020B0503020204020204" pitchFamily="34" charset="-122"/>
                <a:ea typeface="微软雅黑" panose="020B0503020204020204" pitchFamily="34" charset="-122"/>
              </a:rPr>
              <a:t>神经符号</a:t>
            </a:r>
            <a:r>
              <a:rPr lang="en-US" altLang="zh-CN" sz="4400" b="1" kern="100" dirty="0">
                <a:solidFill>
                  <a:srgbClr val="0000FF"/>
                </a:solidFill>
                <a:latin typeface="微软雅黑" panose="020B0503020204020204" pitchFamily="34" charset="-122"/>
                <a:ea typeface="微软雅黑" panose="020B0503020204020204" pitchFamily="34" charset="-122"/>
              </a:rPr>
              <a:t>AI</a:t>
            </a:r>
            <a:endParaRPr lang="zh-CN" altLang="en-US" sz="4400" b="1" kern="1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6750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E3396-0374-4462-8C4E-C27CAAED0148}"/>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7B66918F-D373-4EB3-84A2-26DCEC5228CE}"/>
              </a:ext>
            </a:extLst>
          </p:cNvPr>
          <p:cNvPicPr>
            <a:picLocks noChangeAspect="1"/>
          </p:cNvPicPr>
          <p:nvPr/>
        </p:nvPicPr>
        <p:blipFill rotWithShape="1">
          <a:blip r:embed="rId2"/>
          <a:srcRect t="18595"/>
          <a:stretch/>
        </p:blipFill>
        <p:spPr>
          <a:xfrm>
            <a:off x="-189914" y="1690688"/>
            <a:ext cx="12192000" cy="2689285"/>
          </a:xfrm>
          <a:prstGeom prst="rect">
            <a:avLst/>
          </a:prstGeom>
        </p:spPr>
      </p:pic>
      <p:sp>
        <p:nvSpPr>
          <p:cNvPr id="6" name="标题 1">
            <a:extLst>
              <a:ext uri="{FF2B5EF4-FFF2-40B4-BE49-F238E27FC236}">
                <a16:creationId xmlns:a16="http://schemas.microsoft.com/office/drawing/2014/main" id="{EC6261D9-E7CA-43BC-8CFA-79B396461829}"/>
              </a:ext>
            </a:extLst>
          </p:cNvPr>
          <p:cNvSpPr txBox="1">
            <a:spLocks/>
          </p:cNvSpPr>
          <p:nvPr/>
        </p:nvSpPr>
        <p:spPr>
          <a:xfrm>
            <a:off x="838200" y="365125"/>
            <a:ext cx="108806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spcBef>
                <a:spcPts val="1200"/>
              </a:spcBef>
              <a:buSzPts val="1600"/>
              <a:tabLst>
                <a:tab pos="266700" algn="l"/>
              </a:tabLst>
            </a:pPr>
            <a:r>
              <a:rPr lang="zh-CN" altLang="en-US" sz="4400" b="1" kern="100" dirty="0">
                <a:solidFill>
                  <a:srgbClr val="0000FF"/>
                </a:solidFill>
                <a:latin typeface="微软雅黑" panose="020B0503020204020204" pitchFamily="34" charset="-122"/>
                <a:ea typeface="微软雅黑" panose="020B0503020204020204" pitchFamily="34" charset="-122"/>
              </a:rPr>
              <a:t>神经符号</a:t>
            </a:r>
            <a:r>
              <a:rPr lang="en-US" altLang="zh-CN" sz="4400" b="1" kern="100" dirty="0">
                <a:solidFill>
                  <a:srgbClr val="0000FF"/>
                </a:solidFill>
                <a:latin typeface="微软雅黑" panose="020B0503020204020204" pitchFamily="34" charset="-122"/>
                <a:ea typeface="微软雅黑" panose="020B0503020204020204" pitchFamily="34" charset="-122"/>
              </a:rPr>
              <a:t>AI</a:t>
            </a:r>
            <a:endParaRPr lang="zh-CN" altLang="en-US" sz="4400" b="1" kern="100" dirty="0">
              <a:solidFill>
                <a:srgbClr val="0000FF"/>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44C2F20-9D21-4A73-A970-44B5B94AF5C9}"/>
              </a:ext>
            </a:extLst>
          </p:cNvPr>
          <p:cNvSpPr txBox="1"/>
          <p:nvPr/>
        </p:nvSpPr>
        <p:spPr>
          <a:xfrm>
            <a:off x="87288" y="6401485"/>
            <a:ext cx="11631590" cy="369332"/>
          </a:xfrm>
          <a:prstGeom prst="rect">
            <a:avLst/>
          </a:prstGeom>
          <a:noFill/>
        </p:spPr>
        <p:txBody>
          <a:bodyPr wrap="square">
            <a:spAutoFit/>
          </a:bodyPr>
          <a:lstStyle/>
          <a:p>
            <a:r>
              <a:rPr lang="en-US" altLang="zh-CN" dirty="0"/>
              <a:t>[1]</a:t>
            </a:r>
            <a:r>
              <a:rPr lang="zh-CN" altLang="en-US" dirty="0"/>
              <a:t>于东然</a:t>
            </a:r>
            <a:r>
              <a:rPr lang="en-US" altLang="zh-CN" dirty="0"/>
              <a:t>.</a:t>
            </a:r>
            <a:r>
              <a:rPr lang="zh-CN" altLang="en-US" dirty="0"/>
              <a:t>基于统计关系学习的神经符号系统研究</a:t>
            </a:r>
            <a:r>
              <a:rPr lang="en-US" altLang="zh-CN" dirty="0"/>
              <a:t>[D].</a:t>
            </a:r>
            <a:r>
              <a:rPr lang="zh-CN" altLang="en-US" dirty="0"/>
              <a:t>吉林大学</a:t>
            </a:r>
            <a:r>
              <a:rPr lang="en-US" altLang="zh-CN" dirty="0"/>
              <a:t>,</a:t>
            </a:r>
            <a:r>
              <a:rPr lang="en-US" altLang="zh-CN" dirty="0" err="1"/>
              <a:t>2024.DOI:10.27162</a:t>
            </a:r>
            <a:r>
              <a:rPr lang="en-US" altLang="zh-CN" dirty="0"/>
              <a:t>/</a:t>
            </a:r>
            <a:r>
              <a:rPr lang="en-US" altLang="zh-CN" dirty="0" err="1"/>
              <a:t>d.cnki.gjlin.2024.000093</a:t>
            </a:r>
            <a:r>
              <a:rPr lang="en-US" altLang="zh-CN" dirty="0"/>
              <a:t>.</a:t>
            </a:r>
            <a:endParaRPr lang="zh-CN" altLang="en-US" dirty="0"/>
          </a:p>
        </p:txBody>
      </p:sp>
    </p:spTree>
    <p:extLst>
      <p:ext uri="{BB962C8B-B14F-4D97-AF65-F5344CB8AC3E}">
        <p14:creationId xmlns:p14="http://schemas.microsoft.com/office/powerpoint/2010/main" val="2540115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9E980-E3C7-46C8-9CD4-5310FC49810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8EF9C06-28DB-42C0-A822-7BBCDF6BE27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2B8D8B1-86CE-4D15-8DC4-08A440D3D68B}"/>
              </a:ext>
            </a:extLst>
          </p:cNvPr>
          <p:cNvPicPr>
            <a:picLocks noChangeAspect="1"/>
          </p:cNvPicPr>
          <p:nvPr/>
        </p:nvPicPr>
        <p:blipFill>
          <a:blip r:embed="rId3"/>
          <a:stretch>
            <a:fillRect/>
          </a:stretch>
        </p:blipFill>
        <p:spPr>
          <a:xfrm>
            <a:off x="611945" y="1735685"/>
            <a:ext cx="10621107" cy="4441278"/>
          </a:xfrm>
          <a:prstGeom prst="rect">
            <a:avLst/>
          </a:prstGeom>
        </p:spPr>
      </p:pic>
      <p:sp>
        <p:nvSpPr>
          <p:cNvPr id="6" name="标题 1">
            <a:extLst>
              <a:ext uri="{FF2B5EF4-FFF2-40B4-BE49-F238E27FC236}">
                <a16:creationId xmlns:a16="http://schemas.microsoft.com/office/drawing/2014/main" id="{81FA01EB-A69D-464C-951B-F12A413D0141}"/>
              </a:ext>
            </a:extLst>
          </p:cNvPr>
          <p:cNvSpPr txBox="1">
            <a:spLocks/>
          </p:cNvSpPr>
          <p:nvPr/>
        </p:nvSpPr>
        <p:spPr>
          <a:xfrm>
            <a:off x="838200" y="365125"/>
            <a:ext cx="108806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spcBef>
                <a:spcPts val="1200"/>
              </a:spcBef>
              <a:buSzPts val="1600"/>
              <a:tabLst>
                <a:tab pos="266700" algn="l"/>
              </a:tabLst>
            </a:pPr>
            <a:r>
              <a:rPr lang="zh-CN" altLang="en-US" sz="4400" b="1" kern="100" dirty="0">
                <a:solidFill>
                  <a:srgbClr val="0000FF"/>
                </a:solidFill>
                <a:latin typeface="微软雅黑" panose="020B0503020204020204" pitchFamily="34" charset="-122"/>
                <a:ea typeface="微软雅黑" panose="020B0503020204020204" pitchFamily="34" charset="-122"/>
              </a:rPr>
              <a:t>神经符号</a:t>
            </a:r>
            <a:r>
              <a:rPr lang="en-US" altLang="zh-CN" sz="4400" b="1" kern="100" dirty="0">
                <a:solidFill>
                  <a:srgbClr val="0000FF"/>
                </a:solidFill>
                <a:latin typeface="微软雅黑" panose="020B0503020204020204" pitchFamily="34" charset="-122"/>
                <a:ea typeface="微软雅黑" panose="020B0503020204020204" pitchFamily="34" charset="-122"/>
              </a:rPr>
              <a:t>AI</a:t>
            </a:r>
            <a:endParaRPr lang="zh-CN" altLang="en-US" sz="4400" b="1" kern="100" dirty="0">
              <a:solidFill>
                <a:srgbClr val="0000FF"/>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E01AAA3C-0F8E-4C9D-A6E4-269673A347D7}"/>
              </a:ext>
            </a:extLst>
          </p:cNvPr>
          <p:cNvSpPr txBox="1"/>
          <p:nvPr/>
        </p:nvSpPr>
        <p:spPr>
          <a:xfrm>
            <a:off x="87288" y="6401485"/>
            <a:ext cx="11631590" cy="369332"/>
          </a:xfrm>
          <a:prstGeom prst="rect">
            <a:avLst/>
          </a:prstGeom>
          <a:noFill/>
        </p:spPr>
        <p:txBody>
          <a:bodyPr wrap="square">
            <a:spAutoFit/>
          </a:bodyPr>
          <a:lstStyle/>
          <a:p>
            <a:r>
              <a:rPr lang="en-US" altLang="zh-CN" dirty="0"/>
              <a:t>[1]</a:t>
            </a:r>
            <a:r>
              <a:rPr lang="zh-CN" altLang="en-US" dirty="0"/>
              <a:t>于东然</a:t>
            </a:r>
            <a:r>
              <a:rPr lang="en-US" altLang="zh-CN" dirty="0"/>
              <a:t>.</a:t>
            </a:r>
            <a:r>
              <a:rPr lang="zh-CN" altLang="en-US" dirty="0"/>
              <a:t>基于统计关系学习的神经符号系统研究</a:t>
            </a:r>
            <a:r>
              <a:rPr lang="en-US" altLang="zh-CN" dirty="0"/>
              <a:t>[D].</a:t>
            </a:r>
            <a:r>
              <a:rPr lang="zh-CN" altLang="en-US" dirty="0"/>
              <a:t>吉林大学</a:t>
            </a:r>
            <a:r>
              <a:rPr lang="en-US" altLang="zh-CN" dirty="0"/>
              <a:t>,</a:t>
            </a:r>
            <a:r>
              <a:rPr lang="en-US" altLang="zh-CN" dirty="0" err="1"/>
              <a:t>2024.DOI:10.27162</a:t>
            </a:r>
            <a:r>
              <a:rPr lang="en-US" altLang="zh-CN" dirty="0"/>
              <a:t>/</a:t>
            </a:r>
            <a:r>
              <a:rPr lang="en-US" altLang="zh-CN" dirty="0" err="1"/>
              <a:t>d.cnki.gjlin.2024.000093</a:t>
            </a:r>
            <a:r>
              <a:rPr lang="en-US" altLang="zh-CN" dirty="0"/>
              <a:t>.</a:t>
            </a:r>
            <a:endParaRPr lang="zh-CN" altLang="en-US" dirty="0"/>
          </a:p>
        </p:txBody>
      </p:sp>
    </p:spTree>
    <p:extLst>
      <p:ext uri="{BB962C8B-B14F-4D97-AF65-F5344CB8AC3E}">
        <p14:creationId xmlns:p14="http://schemas.microsoft.com/office/powerpoint/2010/main" val="1837063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p:nvPr/>
        </p:nvSpPr>
        <p:spPr>
          <a:xfrm>
            <a:off x="4649059" y="6401345"/>
            <a:ext cx="6090866" cy="430851"/>
          </a:xfrm>
          <a:prstGeom prst="rect">
            <a:avLst/>
          </a:prstGeom>
          <a:noFill/>
        </p:spPr>
        <p:txBody>
          <a:bodyPr wrap="square" lIns="121882" tIns="60942" rIns="121882" bIns="60942" rtlCol="0">
            <a:spAutoFit/>
          </a:bodyPr>
          <a:lstStyle/>
          <a:p>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神经符号</a:t>
            </a:r>
            <a:r>
              <a:rPr lang="en-US" altLang="zh-CN"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sz="2000" b="1" dirty="0">
                <a:solidFill>
                  <a:srgbClr val="002060"/>
                </a:solidFill>
                <a:latin typeface="Times New Roman" panose="02020603050405020304" pitchFamily="18" charset="0"/>
                <a:ea typeface="微软雅黑" panose="020B0503020204020204" pitchFamily="34" charset="-122"/>
                <a:cs typeface="Times New Roman" panose="02020603050405020304" pitchFamily="18" charset="0"/>
              </a:rPr>
              <a:t>的</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研究路线</a:t>
            </a:r>
          </a:p>
        </p:txBody>
      </p:sp>
      <p:sp>
        <p:nvSpPr>
          <p:cNvPr id="27" name="文本框 26">
            <a:extLst>
              <a:ext uri="{FF2B5EF4-FFF2-40B4-BE49-F238E27FC236}">
                <a16:creationId xmlns:a16="http://schemas.microsoft.com/office/drawing/2014/main" id="{49B72A12-831D-778A-4316-DC0001C12491}"/>
              </a:ext>
            </a:extLst>
          </p:cNvPr>
          <p:cNvSpPr txBox="1"/>
          <p:nvPr/>
        </p:nvSpPr>
        <p:spPr>
          <a:xfrm>
            <a:off x="12895" y="6475095"/>
            <a:ext cx="3531205" cy="430887"/>
          </a:xfrm>
          <a:prstGeom prst="rect">
            <a:avLst/>
          </a:prstGeom>
          <a:noFill/>
        </p:spPr>
        <p:txBody>
          <a:bodyPr wrap="square">
            <a:spAutoFit/>
          </a:bodyPr>
          <a:lstStyle/>
          <a:p>
            <a:r>
              <a:rPr lang="en-US" altLang="zh-CN" sz="11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rPr>
              <a:t>Yu D, Yang B, Liu D, et al. A survey on neural-symbolic learning systems[J]. Neural Networks, 2023, 166: 105-126.</a:t>
            </a:r>
            <a:endParaRPr lang="zh-CN" altLang="en-US" sz="1100" dirty="0">
              <a:solidFill>
                <a:srgbClr val="4472C4">
                  <a:lumMod val="75000"/>
                </a:srgbClr>
              </a:solidFill>
              <a:latin typeface="Times New Roman" panose="02020603050405020304" charset="0"/>
              <a:ea typeface="楷体" panose="02010609060101010101" pitchFamily="49" charset="-122"/>
              <a:cs typeface="Times New Roman" panose="02020603050405020304" charset="0"/>
            </a:endParaRPr>
          </a:p>
        </p:txBody>
      </p:sp>
      <p:pic>
        <p:nvPicPr>
          <p:cNvPr id="2" name="图片 1">
            <a:extLst>
              <a:ext uri="{FF2B5EF4-FFF2-40B4-BE49-F238E27FC236}">
                <a16:creationId xmlns:a16="http://schemas.microsoft.com/office/drawing/2014/main" id="{7384BF53-31F2-52EC-CA80-5AA091F143A5}"/>
              </a:ext>
            </a:extLst>
          </p:cNvPr>
          <p:cNvPicPr>
            <a:picLocks noChangeAspect="1"/>
          </p:cNvPicPr>
          <p:nvPr/>
        </p:nvPicPr>
        <p:blipFill>
          <a:blip r:embed="rId3"/>
          <a:stretch>
            <a:fillRect/>
          </a:stretch>
        </p:blipFill>
        <p:spPr>
          <a:xfrm>
            <a:off x="1708128" y="1659580"/>
            <a:ext cx="7553960" cy="4673839"/>
          </a:xfrm>
          <a:prstGeom prst="rect">
            <a:avLst/>
          </a:prstGeom>
        </p:spPr>
      </p:pic>
      <p:cxnSp>
        <p:nvCxnSpPr>
          <p:cNvPr id="3" name="直接连接符 2">
            <a:extLst>
              <a:ext uri="{FF2B5EF4-FFF2-40B4-BE49-F238E27FC236}">
                <a16:creationId xmlns:a16="http://schemas.microsoft.com/office/drawing/2014/main" id="{8FD88538-7CB9-4A7B-275A-075AFEDEC9CA}"/>
              </a:ext>
            </a:extLst>
          </p:cNvPr>
          <p:cNvCxnSpPr>
            <a:cxnSpLocks/>
          </p:cNvCxnSpPr>
          <p:nvPr/>
        </p:nvCxnSpPr>
        <p:spPr>
          <a:xfrm>
            <a:off x="3008985" y="1221300"/>
            <a:ext cx="0" cy="5112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F86CAD9F-E1E4-DA58-88A5-8A56C5EC7FD1}"/>
              </a:ext>
            </a:extLst>
          </p:cNvPr>
          <p:cNvCxnSpPr>
            <a:cxnSpLocks/>
          </p:cNvCxnSpPr>
          <p:nvPr/>
        </p:nvCxnSpPr>
        <p:spPr>
          <a:xfrm>
            <a:off x="4746951" y="1221300"/>
            <a:ext cx="0" cy="5112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DC40EB9-798B-F837-51D9-F649C5B5A50E}"/>
              </a:ext>
            </a:extLst>
          </p:cNvPr>
          <p:cNvCxnSpPr>
            <a:cxnSpLocks/>
          </p:cNvCxnSpPr>
          <p:nvPr/>
        </p:nvCxnSpPr>
        <p:spPr>
          <a:xfrm>
            <a:off x="7911219" y="1221300"/>
            <a:ext cx="0" cy="5253795"/>
          </a:xfrm>
          <a:prstGeom prst="line">
            <a:avLst/>
          </a:prstGeom>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623F739-0A4C-4D50-FB36-89EF6E673F47}"/>
              </a:ext>
            </a:extLst>
          </p:cNvPr>
          <p:cNvSpPr txBox="1"/>
          <p:nvPr/>
        </p:nvSpPr>
        <p:spPr>
          <a:xfrm>
            <a:off x="3302650" y="1148572"/>
            <a:ext cx="1292877" cy="369332"/>
          </a:xfrm>
          <a:prstGeom prst="rect">
            <a:avLst/>
          </a:prstGeom>
          <a:noFill/>
        </p:spPr>
        <p:txBody>
          <a:bodyPr wrap="square">
            <a:spAutoFit/>
          </a:bodyPr>
          <a:lstStyle/>
          <a:p>
            <a:r>
              <a:rPr lang="zh-CN" altLang="en-US" sz="1800" b="1" kern="100" dirty="0">
                <a:solidFill>
                  <a:srgbClr val="0000FF"/>
                </a:solidFill>
                <a:effectLst/>
                <a:latin typeface="+mn-lt"/>
                <a:ea typeface="+mn-ea"/>
                <a:cs typeface="+mn-cs"/>
              </a:rPr>
              <a:t>知识表示</a:t>
            </a:r>
            <a:endParaRPr lang="zh-CN" altLang="en-US" dirty="0">
              <a:solidFill>
                <a:srgbClr val="0000FF"/>
              </a:solidFill>
            </a:endParaRPr>
          </a:p>
        </p:txBody>
      </p:sp>
      <p:sp>
        <p:nvSpPr>
          <p:cNvPr id="9" name="文本框 8">
            <a:extLst>
              <a:ext uri="{FF2B5EF4-FFF2-40B4-BE49-F238E27FC236}">
                <a16:creationId xmlns:a16="http://schemas.microsoft.com/office/drawing/2014/main" id="{32BE5439-EAA9-8F20-EBAE-FA0C2D6BAD74}"/>
              </a:ext>
            </a:extLst>
          </p:cNvPr>
          <p:cNvSpPr txBox="1"/>
          <p:nvPr/>
        </p:nvSpPr>
        <p:spPr>
          <a:xfrm>
            <a:off x="5792847" y="1148572"/>
            <a:ext cx="1292877" cy="369332"/>
          </a:xfrm>
          <a:prstGeom prst="rect">
            <a:avLst/>
          </a:prstGeom>
          <a:noFill/>
        </p:spPr>
        <p:txBody>
          <a:bodyPr wrap="square">
            <a:spAutoFit/>
          </a:bodyPr>
          <a:lstStyle/>
          <a:p>
            <a:r>
              <a:rPr lang="zh-CN" altLang="en-US" sz="1800" b="1" kern="100" dirty="0">
                <a:solidFill>
                  <a:srgbClr val="0000FF"/>
                </a:solidFill>
                <a:effectLst/>
                <a:latin typeface="+mn-lt"/>
                <a:ea typeface="+mn-ea"/>
                <a:cs typeface="+mn-cs"/>
              </a:rPr>
              <a:t>融合</a:t>
            </a:r>
            <a:r>
              <a:rPr lang="zh-CN" altLang="en-US" b="1" kern="100" dirty="0">
                <a:solidFill>
                  <a:srgbClr val="0000FF"/>
                </a:solidFill>
              </a:rPr>
              <a:t>方式</a:t>
            </a:r>
            <a:endParaRPr lang="zh-CN" altLang="en-US" dirty="0">
              <a:solidFill>
                <a:srgbClr val="0000FF"/>
              </a:solidFill>
            </a:endParaRPr>
          </a:p>
        </p:txBody>
      </p:sp>
      <p:sp>
        <p:nvSpPr>
          <p:cNvPr id="10" name="文本框 9">
            <a:extLst>
              <a:ext uri="{FF2B5EF4-FFF2-40B4-BE49-F238E27FC236}">
                <a16:creationId xmlns:a16="http://schemas.microsoft.com/office/drawing/2014/main" id="{8E26D1CD-6E75-A6C8-596C-3F7BBD996419}"/>
              </a:ext>
            </a:extLst>
          </p:cNvPr>
          <p:cNvSpPr txBox="1"/>
          <p:nvPr/>
        </p:nvSpPr>
        <p:spPr>
          <a:xfrm>
            <a:off x="8603909" y="1148572"/>
            <a:ext cx="1292877" cy="369332"/>
          </a:xfrm>
          <a:prstGeom prst="rect">
            <a:avLst/>
          </a:prstGeom>
          <a:noFill/>
        </p:spPr>
        <p:txBody>
          <a:bodyPr wrap="square">
            <a:spAutoFit/>
          </a:bodyPr>
          <a:lstStyle/>
          <a:p>
            <a:r>
              <a:rPr lang="zh-CN" altLang="en-US" sz="1800" b="1" kern="100" dirty="0">
                <a:solidFill>
                  <a:srgbClr val="0000FF"/>
                </a:solidFill>
                <a:effectLst/>
                <a:latin typeface="+mn-lt"/>
                <a:ea typeface="+mn-ea"/>
                <a:cs typeface="+mn-cs"/>
              </a:rPr>
              <a:t>典型问题</a:t>
            </a:r>
            <a:endParaRPr lang="zh-CN" altLang="en-US" dirty="0">
              <a:solidFill>
                <a:srgbClr val="0000FF"/>
              </a:solidFill>
            </a:endParaRPr>
          </a:p>
        </p:txBody>
      </p:sp>
      <p:sp>
        <p:nvSpPr>
          <p:cNvPr id="11" name="矩形: 圆角 10">
            <a:extLst>
              <a:ext uri="{FF2B5EF4-FFF2-40B4-BE49-F238E27FC236}">
                <a16:creationId xmlns:a16="http://schemas.microsoft.com/office/drawing/2014/main" id="{3D77C599-A3CA-8EB9-2370-90CE522E0C0D}"/>
              </a:ext>
            </a:extLst>
          </p:cNvPr>
          <p:cNvSpPr/>
          <p:nvPr/>
        </p:nvSpPr>
        <p:spPr>
          <a:xfrm>
            <a:off x="9281536" y="1719021"/>
            <a:ext cx="382883" cy="10476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知识推理</a:t>
            </a:r>
          </a:p>
        </p:txBody>
      </p:sp>
      <p:sp>
        <p:nvSpPr>
          <p:cNvPr id="12" name="矩形: 圆角 11">
            <a:extLst>
              <a:ext uri="{FF2B5EF4-FFF2-40B4-BE49-F238E27FC236}">
                <a16:creationId xmlns:a16="http://schemas.microsoft.com/office/drawing/2014/main" id="{FCD8171A-8A23-A35C-A6EE-743F5E59F857}"/>
              </a:ext>
            </a:extLst>
          </p:cNvPr>
          <p:cNvSpPr/>
          <p:nvPr/>
        </p:nvSpPr>
        <p:spPr>
          <a:xfrm>
            <a:off x="9281536" y="2890513"/>
            <a:ext cx="382883" cy="1047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机器视觉</a:t>
            </a:r>
          </a:p>
        </p:txBody>
      </p:sp>
      <p:sp>
        <p:nvSpPr>
          <p:cNvPr id="13" name="矩形: 圆角 12">
            <a:extLst>
              <a:ext uri="{FF2B5EF4-FFF2-40B4-BE49-F238E27FC236}">
                <a16:creationId xmlns:a16="http://schemas.microsoft.com/office/drawing/2014/main" id="{EAAF26F1-B35F-3B02-F7E3-706EFD71C218}"/>
              </a:ext>
            </a:extLst>
          </p:cNvPr>
          <p:cNvSpPr/>
          <p:nvPr/>
        </p:nvSpPr>
        <p:spPr>
          <a:xfrm>
            <a:off x="9281536" y="4089393"/>
            <a:ext cx="382883" cy="1003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零次学习</a:t>
            </a:r>
          </a:p>
        </p:txBody>
      </p:sp>
      <p:sp>
        <p:nvSpPr>
          <p:cNvPr id="14" name="矩形: 圆角 13">
            <a:extLst>
              <a:ext uri="{FF2B5EF4-FFF2-40B4-BE49-F238E27FC236}">
                <a16:creationId xmlns:a16="http://schemas.microsoft.com/office/drawing/2014/main" id="{2970785B-7785-E864-4756-D0B3D29118E6}"/>
              </a:ext>
            </a:extLst>
          </p:cNvPr>
          <p:cNvSpPr/>
          <p:nvPr/>
        </p:nvSpPr>
        <p:spPr>
          <a:xfrm>
            <a:off x="9281536" y="5238577"/>
            <a:ext cx="382883" cy="11501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小样本学习</a:t>
            </a:r>
          </a:p>
        </p:txBody>
      </p:sp>
      <p:sp>
        <p:nvSpPr>
          <p:cNvPr id="15" name="矩形: 圆角 14">
            <a:extLst>
              <a:ext uri="{FF2B5EF4-FFF2-40B4-BE49-F238E27FC236}">
                <a16:creationId xmlns:a16="http://schemas.microsoft.com/office/drawing/2014/main" id="{AF96CDA4-0550-36C6-CEAB-8BD997214420}"/>
              </a:ext>
            </a:extLst>
          </p:cNvPr>
          <p:cNvSpPr/>
          <p:nvPr/>
        </p:nvSpPr>
        <p:spPr>
          <a:xfrm>
            <a:off x="4785895" y="2061320"/>
            <a:ext cx="835759" cy="52249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神经辅助符号</a:t>
            </a:r>
          </a:p>
        </p:txBody>
      </p:sp>
      <p:sp>
        <p:nvSpPr>
          <p:cNvPr id="16" name="矩形: 圆角 15">
            <a:extLst>
              <a:ext uri="{FF2B5EF4-FFF2-40B4-BE49-F238E27FC236}">
                <a16:creationId xmlns:a16="http://schemas.microsoft.com/office/drawing/2014/main" id="{15B43E11-A233-03E1-24A2-85BEFE777B48}"/>
              </a:ext>
            </a:extLst>
          </p:cNvPr>
          <p:cNvSpPr/>
          <p:nvPr/>
        </p:nvSpPr>
        <p:spPr>
          <a:xfrm>
            <a:off x="4766400" y="3441087"/>
            <a:ext cx="835759" cy="52249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符号辅助神经</a:t>
            </a:r>
          </a:p>
        </p:txBody>
      </p:sp>
      <p:sp>
        <p:nvSpPr>
          <p:cNvPr id="17" name="矩形: 圆角 16">
            <a:extLst>
              <a:ext uri="{FF2B5EF4-FFF2-40B4-BE49-F238E27FC236}">
                <a16:creationId xmlns:a16="http://schemas.microsoft.com/office/drawing/2014/main" id="{1D54C3D0-27A7-96A7-B41A-A053E0C7A5D5}"/>
              </a:ext>
            </a:extLst>
          </p:cNvPr>
          <p:cNvSpPr/>
          <p:nvPr/>
        </p:nvSpPr>
        <p:spPr>
          <a:xfrm>
            <a:off x="4781640" y="4589167"/>
            <a:ext cx="835759" cy="52249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符号辅助神经</a:t>
            </a:r>
          </a:p>
        </p:txBody>
      </p:sp>
      <p:sp>
        <p:nvSpPr>
          <p:cNvPr id="18" name="矩形: 圆角 17">
            <a:extLst>
              <a:ext uri="{FF2B5EF4-FFF2-40B4-BE49-F238E27FC236}">
                <a16:creationId xmlns:a16="http://schemas.microsoft.com/office/drawing/2014/main" id="{A0E36B92-2F86-FAA3-25D9-86B23DD35F9B}"/>
              </a:ext>
            </a:extLst>
          </p:cNvPr>
          <p:cNvSpPr/>
          <p:nvPr/>
        </p:nvSpPr>
        <p:spPr>
          <a:xfrm>
            <a:off x="4766399" y="5529622"/>
            <a:ext cx="835759" cy="52249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符号辅助神经</a:t>
            </a:r>
          </a:p>
        </p:txBody>
      </p:sp>
      <p:sp>
        <p:nvSpPr>
          <p:cNvPr id="19" name="矩形: 圆角 18">
            <a:extLst>
              <a:ext uri="{FF2B5EF4-FFF2-40B4-BE49-F238E27FC236}">
                <a16:creationId xmlns:a16="http://schemas.microsoft.com/office/drawing/2014/main" id="{6773A4FC-0D8F-56F4-DB36-0C29E38D39DC}"/>
              </a:ext>
            </a:extLst>
          </p:cNvPr>
          <p:cNvSpPr/>
          <p:nvPr/>
        </p:nvSpPr>
        <p:spPr>
          <a:xfrm>
            <a:off x="3531208" y="2803000"/>
            <a:ext cx="835759" cy="52249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逻辑</a:t>
            </a:r>
            <a:endParaRPr lang="en-US" altLang="zh-CN" sz="1400" dirty="0"/>
          </a:p>
          <a:p>
            <a:pPr algn="ctr"/>
            <a:r>
              <a:rPr lang="zh-CN" altLang="en-US" sz="1400" dirty="0"/>
              <a:t>规则</a:t>
            </a:r>
          </a:p>
        </p:txBody>
      </p:sp>
      <p:sp>
        <p:nvSpPr>
          <p:cNvPr id="20" name="矩形: 圆角 19">
            <a:extLst>
              <a:ext uri="{FF2B5EF4-FFF2-40B4-BE49-F238E27FC236}">
                <a16:creationId xmlns:a16="http://schemas.microsoft.com/office/drawing/2014/main" id="{1547B0CF-9F17-5A0A-1EB1-B1FCE9AAA198}"/>
              </a:ext>
            </a:extLst>
          </p:cNvPr>
          <p:cNvSpPr/>
          <p:nvPr/>
        </p:nvSpPr>
        <p:spPr>
          <a:xfrm>
            <a:off x="3544100" y="5174615"/>
            <a:ext cx="835759" cy="52249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知识</a:t>
            </a:r>
            <a:endParaRPr lang="en-US" altLang="zh-CN" sz="1400" dirty="0"/>
          </a:p>
          <a:p>
            <a:pPr algn="ctr"/>
            <a:r>
              <a:rPr lang="zh-CN" altLang="en-US" sz="1400" dirty="0"/>
              <a:t>图谱</a:t>
            </a:r>
            <a:endParaRPr lang="en-US" altLang="zh-CN" sz="1400" dirty="0"/>
          </a:p>
        </p:txBody>
      </p:sp>
      <p:sp>
        <p:nvSpPr>
          <p:cNvPr id="22" name="标题 1">
            <a:extLst>
              <a:ext uri="{FF2B5EF4-FFF2-40B4-BE49-F238E27FC236}">
                <a16:creationId xmlns:a16="http://schemas.microsoft.com/office/drawing/2014/main" id="{12F51624-0400-4C5F-A12A-DD83272A1FF8}"/>
              </a:ext>
            </a:extLst>
          </p:cNvPr>
          <p:cNvSpPr txBox="1">
            <a:spLocks/>
          </p:cNvSpPr>
          <p:nvPr/>
        </p:nvSpPr>
        <p:spPr>
          <a:xfrm>
            <a:off x="454742" y="-354741"/>
            <a:ext cx="108806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spcBef>
                <a:spcPts val="1200"/>
              </a:spcBef>
              <a:buSzPts val="1600"/>
              <a:tabLst>
                <a:tab pos="266700" algn="l"/>
              </a:tabLst>
            </a:pPr>
            <a:r>
              <a:rPr lang="zh-CN" altLang="en-US" sz="4400" b="1" kern="100" dirty="0">
                <a:solidFill>
                  <a:srgbClr val="0000FF"/>
                </a:solidFill>
                <a:latin typeface="微软雅黑" panose="020B0503020204020204" pitchFamily="34" charset="-122"/>
                <a:ea typeface="微软雅黑" panose="020B0503020204020204" pitchFamily="34" charset="-122"/>
              </a:rPr>
              <a:t>神经符号</a:t>
            </a:r>
            <a:r>
              <a:rPr lang="en-US" altLang="zh-CN" sz="4400" b="1" kern="100" dirty="0">
                <a:solidFill>
                  <a:srgbClr val="0000FF"/>
                </a:solidFill>
                <a:latin typeface="微软雅黑" panose="020B0503020204020204" pitchFamily="34" charset="-122"/>
                <a:ea typeface="微软雅黑" panose="020B0503020204020204" pitchFamily="34" charset="-122"/>
              </a:rPr>
              <a:t>AI</a:t>
            </a:r>
            <a:endParaRPr lang="zh-CN" altLang="en-US" sz="4400" b="1" kern="1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5047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1316D-11B7-4F0F-87C1-10530144CF2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F5A20C5-1B75-4767-B867-99300144B93B}"/>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8A322FF0-0CF2-4815-8279-99E4D491B0D8}"/>
              </a:ext>
            </a:extLst>
          </p:cNvPr>
          <p:cNvPicPr>
            <a:picLocks noChangeAspect="1"/>
          </p:cNvPicPr>
          <p:nvPr/>
        </p:nvPicPr>
        <p:blipFill>
          <a:blip r:embed="rId3"/>
          <a:stretch>
            <a:fillRect/>
          </a:stretch>
        </p:blipFill>
        <p:spPr>
          <a:xfrm>
            <a:off x="2413736" y="940340"/>
            <a:ext cx="8120914" cy="5461145"/>
          </a:xfrm>
          <a:prstGeom prst="rect">
            <a:avLst/>
          </a:prstGeom>
        </p:spPr>
      </p:pic>
      <p:sp>
        <p:nvSpPr>
          <p:cNvPr id="8" name="标题 1">
            <a:extLst>
              <a:ext uri="{FF2B5EF4-FFF2-40B4-BE49-F238E27FC236}">
                <a16:creationId xmlns:a16="http://schemas.microsoft.com/office/drawing/2014/main" id="{3CCEB3A9-B8A1-4B59-A6EF-5DE1DD2317A5}"/>
              </a:ext>
            </a:extLst>
          </p:cNvPr>
          <p:cNvSpPr txBox="1">
            <a:spLocks/>
          </p:cNvSpPr>
          <p:nvPr/>
        </p:nvSpPr>
        <p:spPr>
          <a:xfrm>
            <a:off x="454742" y="-354741"/>
            <a:ext cx="108806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spcBef>
                <a:spcPts val="1200"/>
              </a:spcBef>
              <a:buSzPts val="1600"/>
              <a:tabLst>
                <a:tab pos="266700" algn="l"/>
              </a:tabLst>
            </a:pPr>
            <a:r>
              <a:rPr lang="zh-CN" altLang="en-US" sz="4400" b="1" kern="100" dirty="0">
                <a:solidFill>
                  <a:srgbClr val="0000FF"/>
                </a:solidFill>
                <a:latin typeface="微软雅黑" panose="020B0503020204020204" pitchFamily="34" charset="-122"/>
                <a:ea typeface="微软雅黑" panose="020B0503020204020204" pitchFamily="34" charset="-122"/>
              </a:rPr>
              <a:t>神经符号</a:t>
            </a:r>
            <a:r>
              <a:rPr lang="en-US" altLang="zh-CN" sz="4400" b="1" kern="100" dirty="0">
                <a:solidFill>
                  <a:srgbClr val="0000FF"/>
                </a:solidFill>
                <a:latin typeface="微软雅黑" panose="020B0503020204020204" pitchFamily="34" charset="-122"/>
                <a:ea typeface="微软雅黑" panose="020B0503020204020204" pitchFamily="34" charset="-122"/>
              </a:rPr>
              <a:t>AI</a:t>
            </a:r>
            <a:endParaRPr lang="zh-CN" altLang="en-US" sz="4400" b="1" kern="100" dirty="0">
              <a:solidFill>
                <a:srgbClr val="0000FF"/>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6F59DB6-9A89-49AF-A867-BCBCD20D6D98}"/>
              </a:ext>
            </a:extLst>
          </p:cNvPr>
          <p:cNvSpPr txBox="1"/>
          <p:nvPr/>
        </p:nvSpPr>
        <p:spPr>
          <a:xfrm>
            <a:off x="87288" y="6401485"/>
            <a:ext cx="11631590" cy="369332"/>
          </a:xfrm>
          <a:prstGeom prst="rect">
            <a:avLst/>
          </a:prstGeom>
          <a:noFill/>
        </p:spPr>
        <p:txBody>
          <a:bodyPr wrap="square">
            <a:spAutoFit/>
          </a:bodyPr>
          <a:lstStyle/>
          <a:p>
            <a:r>
              <a:rPr lang="en-US" altLang="zh-CN" dirty="0"/>
              <a:t>[1]</a:t>
            </a:r>
            <a:r>
              <a:rPr lang="zh-CN" altLang="en-US" dirty="0"/>
              <a:t>于东然</a:t>
            </a:r>
            <a:r>
              <a:rPr lang="en-US" altLang="zh-CN" dirty="0"/>
              <a:t>.</a:t>
            </a:r>
            <a:r>
              <a:rPr lang="zh-CN" altLang="en-US" dirty="0"/>
              <a:t>基于统计关系学习的神经符号系统研究</a:t>
            </a:r>
            <a:r>
              <a:rPr lang="en-US" altLang="zh-CN" dirty="0"/>
              <a:t>[D].</a:t>
            </a:r>
            <a:r>
              <a:rPr lang="zh-CN" altLang="en-US" dirty="0"/>
              <a:t>吉林大学</a:t>
            </a:r>
            <a:r>
              <a:rPr lang="en-US" altLang="zh-CN" dirty="0"/>
              <a:t>,</a:t>
            </a:r>
            <a:r>
              <a:rPr lang="en-US" altLang="zh-CN" dirty="0" err="1"/>
              <a:t>2024.DOI:10.27162</a:t>
            </a:r>
            <a:r>
              <a:rPr lang="en-US" altLang="zh-CN" dirty="0"/>
              <a:t>/</a:t>
            </a:r>
            <a:r>
              <a:rPr lang="en-US" altLang="zh-CN" dirty="0" err="1"/>
              <a:t>d.cnki.gjlin.2024.000093</a:t>
            </a:r>
            <a:r>
              <a:rPr lang="en-US" altLang="zh-CN" dirty="0"/>
              <a:t>.</a:t>
            </a:r>
            <a:endParaRPr lang="zh-CN" altLang="en-US" dirty="0"/>
          </a:p>
        </p:txBody>
      </p:sp>
    </p:spTree>
    <p:extLst>
      <p:ext uri="{BB962C8B-B14F-4D97-AF65-F5344CB8AC3E}">
        <p14:creationId xmlns:p14="http://schemas.microsoft.com/office/powerpoint/2010/main" val="4129935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1316D-11B7-4F0F-87C1-10530144CF2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F5A20C5-1B75-4767-B867-99300144B93B}"/>
              </a:ext>
            </a:extLst>
          </p:cNvPr>
          <p:cNvSpPr>
            <a:spLocks noGrp="1"/>
          </p:cNvSpPr>
          <p:nvPr>
            <p:ph idx="1"/>
          </p:nvPr>
        </p:nvSpPr>
        <p:spPr/>
        <p:txBody>
          <a:bodyPr/>
          <a:lstStyle/>
          <a:p>
            <a:endParaRPr lang="zh-CN" altLang="en-US" dirty="0"/>
          </a:p>
        </p:txBody>
      </p:sp>
      <p:sp>
        <p:nvSpPr>
          <p:cNvPr id="8" name="标题 1">
            <a:extLst>
              <a:ext uri="{FF2B5EF4-FFF2-40B4-BE49-F238E27FC236}">
                <a16:creationId xmlns:a16="http://schemas.microsoft.com/office/drawing/2014/main" id="{3CCEB3A9-B8A1-4B59-A6EF-5DE1DD2317A5}"/>
              </a:ext>
            </a:extLst>
          </p:cNvPr>
          <p:cNvSpPr txBox="1">
            <a:spLocks/>
          </p:cNvSpPr>
          <p:nvPr/>
        </p:nvSpPr>
        <p:spPr>
          <a:xfrm>
            <a:off x="454742" y="-354741"/>
            <a:ext cx="108806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spcBef>
                <a:spcPts val="1200"/>
              </a:spcBef>
              <a:buSzPts val="1600"/>
              <a:tabLst>
                <a:tab pos="266700" algn="l"/>
              </a:tabLst>
            </a:pPr>
            <a:r>
              <a:rPr lang="zh-CN" altLang="en-US" sz="4400" b="1" kern="100" dirty="0">
                <a:solidFill>
                  <a:srgbClr val="0000FF"/>
                </a:solidFill>
                <a:latin typeface="微软雅黑" panose="020B0503020204020204" pitchFamily="34" charset="-122"/>
                <a:ea typeface="微软雅黑" panose="020B0503020204020204" pitchFamily="34" charset="-122"/>
              </a:rPr>
              <a:t>神经符号</a:t>
            </a:r>
            <a:r>
              <a:rPr lang="en-US" altLang="zh-CN" sz="4400" b="1" kern="100" dirty="0">
                <a:solidFill>
                  <a:srgbClr val="0000FF"/>
                </a:solidFill>
                <a:latin typeface="微软雅黑" panose="020B0503020204020204" pitchFamily="34" charset="-122"/>
                <a:ea typeface="微软雅黑" panose="020B0503020204020204" pitchFamily="34" charset="-122"/>
              </a:rPr>
              <a:t>AI</a:t>
            </a:r>
            <a:endParaRPr lang="zh-CN" altLang="en-US" sz="4400" b="1" kern="100" dirty="0">
              <a:solidFill>
                <a:srgbClr val="0000FF"/>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7C130E2-CDCD-4BAC-8842-CF72AB7C3CA4}"/>
              </a:ext>
            </a:extLst>
          </p:cNvPr>
          <p:cNvPicPr>
            <a:picLocks noChangeAspect="1"/>
          </p:cNvPicPr>
          <p:nvPr/>
        </p:nvPicPr>
        <p:blipFill>
          <a:blip r:embed="rId3"/>
          <a:stretch>
            <a:fillRect/>
          </a:stretch>
        </p:blipFill>
        <p:spPr>
          <a:xfrm>
            <a:off x="1476375" y="1105759"/>
            <a:ext cx="9372600" cy="4754594"/>
          </a:xfrm>
          <a:prstGeom prst="rect">
            <a:avLst/>
          </a:prstGeom>
        </p:spPr>
      </p:pic>
      <p:sp>
        <p:nvSpPr>
          <p:cNvPr id="9" name="文本框 8">
            <a:extLst>
              <a:ext uri="{FF2B5EF4-FFF2-40B4-BE49-F238E27FC236}">
                <a16:creationId xmlns:a16="http://schemas.microsoft.com/office/drawing/2014/main" id="{4AF0AEB2-8B8F-447B-94F6-FA903901BFF1}"/>
              </a:ext>
            </a:extLst>
          </p:cNvPr>
          <p:cNvSpPr txBox="1"/>
          <p:nvPr/>
        </p:nvSpPr>
        <p:spPr>
          <a:xfrm>
            <a:off x="87288" y="6401485"/>
            <a:ext cx="11631590" cy="369332"/>
          </a:xfrm>
          <a:prstGeom prst="rect">
            <a:avLst/>
          </a:prstGeom>
          <a:noFill/>
        </p:spPr>
        <p:txBody>
          <a:bodyPr wrap="square">
            <a:spAutoFit/>
          </a:bodyPr>
          <a:lstStyle/>
          <a:p>
            <a:r>
              <a:rPr lang="en-US" altLang="zh-CN" dirty="0"/>
              <a:t>[1]</a:t>
            </a:r>
            <a:r>
              <a:rPr lang="zh-CN" altLang="en-US" dirty="0"/>
              <a:t>于东然</a:t>
            </a:r>
            <a:r>
              <a:rPr lang="en-US" altLang="zh-CN" dirty="0"/>
              <a:t>.</a:t>
            </a:r>
            <a:r>
              <a:rPr lang="zh-CN" altLang="en-US" dirty="0"/>
              <a:t>基于统计关系学习的神经符号系统研究</a:t>
            </a:r>
            <a:r>
              <a:rPr lang="en-US" altLang="zh-CN" dirty="0"/>
              <a:t>[D].</a:t>
            </a:r>
            <a:r>
              <a:rPr lang="zh-CN" altLang="en-US" dirty="0"/>
              <a:t>吉林大学</a:t>
            </a:r>
            <a:r>
              <a:rPr lang="en-US" altLang="zh-CN" dirty="0"/>
              <a:t>,</a:t>
            </a:r>
            <a:r>
              <a:rPr lang="en-US" altLang="zh-CN" dirty="0" err="1"/>
              <a:t>2024.DOI:10.27162</a:t>
            </a:r>
            <a:r>
              <a:rPr lang="en-US" altLang="zh-CN" dirty="0"/>
              <a:t>/</a:t>
            </a:r>
            <a:r>
              <a:rPr lang="en-US" altLang="zh-CN" dirty="0" err="1"/>
              <a:t>d.cnki.gjlin.2024.000093</a:t>
            </a:r>
            <a:r>
              <a:rPr lang="en-US" altLang="zh-CN" dirty="0"/>
              <a:t>.</a:t>
            </a:r>
            <a:endParaRPr lang="zh-CN" altLang="en-US" dirty="0"/>
          </a:p>
        </p:txBody>
      </p:sp>
    </p:spTree>
    <p:extLst>
      <p:ext uri="{BB962C8B-B14F-4D97-AF65-F5344CB8AC3E}">
        <p14:creationId xmlns:p14="http://schemas.microsoft.com/office/powerpoint/2010/main" val="1634553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1316D-11B7-4F0F-87C1-10530144CF2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F5A20C5-1B75-4767-B867-99300144B93B}"/>
              </a:ext>
            </a:extLst>
          </p:cNvPr>
          <p:cNvSpPr>
            <a:spLocks noGrp="1"/>
          </p:cNvSpPr>
          <p:nvPr>
            <p:ph idx="1"/>
          </p:nvPr>
        </p:nvSpPr>
        <p:spPr/>
        <p:txBody>
          <a:bodyPr/>
          <a:lstStyle/>
          <a:p>
            <a:endParaRPr lang="zh-CN" altLang="en-US" dirty="0"/>
          </a:p>
        </p:txBody>
      </p:sp>
      <p:sp>
        <p:nvSpPr>
          <p:cNvPr id="8" name="标题 1">
            <a:extLst>
              <a:ext uri="{FF2B5EF4-FFF2-40B4-BE49-F238E27FC236}">
                <a16:creationId xmlns:a16="http://schemas.microsoft.com/office/drawing/2014/main" id="{3CCEB3A9-B8A1-4B59-A6EF-5DE1DD2317A5}"/>
              </a:ext>
            </a:extLst>
          </p:cNvPr>
          <p:cNvSpPr txBox="1">
            <a:spLocks/>
          </p:cNvSpPr>
          <p:nvPr/>
        </p:nvSpPr>
        <p:spPr>
          <a:xfrm>
            <a:off x="454742" y="-354741"/>
            <a:ext cx="10880678"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ct val="100000"/>
              </a:lnSpc>
              <a:spcBef>
                <a:spcPts val="1200"/>
              </a:spcBef>
              <a:buSzPts val="1600"/>
              <a:tabLst>
                <a:tab pos="266700" algn="l"/>
              </a:tabLst>
            </a:pPr>
            <a:r>
              <a:rPr lang="zh-CN" altLang="en-US" sz="4400" b="1" kern="100" dirty="0">
                <a:solidFill>
                  <a:srgbClr val="0000FF"/>
                </a:solidFill>
                <a:latin typeface="微软雅黑" panose="020B0503020204020204" pitchFamily="34" charset="-122"/>
                <a:ea typeface="微软雅黑" panose="020B0503020204020204" pitchFamily="34" charset="-122"/>
              </a:rPr>
              <a:t>神经符号</a:t>
            </a:r>
            <a:r>
              <a:rPr lang="en-US" altLang="zh-CN" sz="4400" b="1" kern="100" dirty="0">
                <a:solidFill>
                  <a:srgbClr val="0000FF"/>
                </a:solidFill>
                <a:latin typeface="微软雅黑" panose="020B0503020204020204" pitchFamily="34" charset="-122"/>
                <a:ea typeface="微软雅黑" panose="020B0503020204020204" pitchFamily="34" charset="-122"/>
              </a:rPr>
              <a:t>AI</a:t>
            </a:r>
            <a:endParaRPr lang="zh-CN" altLang="en-US" sz="4400" b="1" kern="100" dirty="0">
              <a:solidFill>
                <a:srgbClr val="0000FF"/>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4B482C9A-24D4-41B4-93CD-2258C44D5AE5}"/>
              </a:ext>
            </a:extLst>
          </p:cNvPr>
          <p:cNvPicPr>
            <a:picLocks noChangeAspect="1"/>
          </p:cNvPicPr>
          <p:nvPr/>
        </p:nvPicPr>
        <p:blipFill>
          <a:blip r:embed="rId3"/>
          <a:stretch>
            <a:fillRect/>
          </a:stretch>
        </p:blipFill>
        <p:spPr>
          <a:xfrm>
            <a:off x="454742" y="1825625"/>
            <a:ext cx="11010900" cy="3737645"/>
          </a:xfrm>
          <a:prstGeom prst="rect">
            <a:avLst/>
          </a:prstGeom>
        </p:spPr>
      </p:pic>
      <p:sp>
        <p:nvSpPr>
          <p:cNvPr id="9" name="文本框 8">
            <a:extLst>
              <a:ext uri="{FF2B5EF4-FFF2-40B4-BE49-F238E27FC236}">
                <a16:creationId xmlns:a16="http://schemas.microsoft.com/office/drawing/2014/main" id="{3FBDE2AE-02DB-43D4-9BF8-7F34ACB0E93F}"/>
              </a:ext>
            </a:extLst>
          </p:cNvPr>
          <p:cNvSpPr txBox="1"/>
          <p:nvPr/>
        </p:nvSpPr>
        <p:spPr>
          <a:xfrm>
            <a:off x="87288" y="6401485"/>
            <a:ext cx="11631590" cy="369332"/>
          </a:xfrm>
          <a:prstGeom prst="rect">
            <a:avLst/>
          </a:prstGeom>
          <a:noFill/>
        </p:spPr>
        <p:txBody>
          <a:bodyPr wrap="square">
            <a:spAutoFit/>
          </a:bodyPr>
          <a:lstStyle/>
          <a:p>
            <a:r>
              <a:rPr lang="en-US" altLang="zh-CN" dirty="0"/>
              <a:t>[1]</a:t>
            </a:r>
            <a:r>
              <a:rPr lang="zh-CN" altLang="en-US" dirty="0"/>
              <a:t>于东然</a:t>
            </a:r>
            <a:r>
              <a:rPr lang="en-US" altLang="zh-CN" dirty="0"/>
              <a:t>.</a:t>
            </a:r>
            <a:r>
              <a:rPr lang="zh-CN" altLang="en-US" dirty="0"/>
              <a:t>基于统计关系学习的神经符号系统研究</a:t>
            </a:r>
            <a:r>
              <a:rPr lang="en-US" altLang="zh-CN" dirty="0"/>
              <a:t>[D].</a:t>
            </a:r>
            <a:r>
              <a:rPr lang="zh-CN" altLang="en-US" dirty="0"/>
              <a:t>吉林大学</a:t>
            </a:r>
            <a:r>
              <a:rPr lang="en-US" altLang="zh-CN" dirty="0"/>
              <a:t>,</a:t>
            </a:r>
            <a:r>
              <a:rPr lang="en-US" altLang="zh-CN" dirty="0" err="1"/>
              <a:t>2024.DOI:10.27162</a:t>
            </a:r>
            <a:r>
              <a:rPr lang="en-US" altLang="zh-CN" dirty="0"/>
              <a:t>/</a:t>
            </a:r>
            <a:r>
              <a:rPr lang="en-US" altLang="zh-CN" dirty="0" err="1"/>
              <a:t>d.cnki.gjlin.2024.000093</a:t>
            </a:r>
            <a:r>
              <a:rPr lang="en-US" altLang="zh-CN" dirty="0"/>
              <a:t>.</a:t>
            </a:r>
            <a:endParaRPr lang="zh-CN" altLang="en-US" dirty="0"/>
          </a:p>
        </p:txBody>
      </p:sp>
    </p:spTree>
    <p:extLst>
      <p:ext uri="{BB962C8B-B14F-4D97-AF65-F5344CB8AC3E}">
        <p14:creationId xmlns:p14="http://schemas.microsoft.com/office/powerpoint/2010/main" val="28010319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10</a:t>
            </a:r>
            <a:r>
              <a:rPr lang="en-US" altLang="zh-CN" b="1" dirty="0">
                <a:solidFill>
                  <a:srgbClr val="0000FF"/>
                </a:solidFill>
                <a:latin typeface="黑体" panose="02010609060101010101" pitchFamily="49" charset="-122"/>
                <a:ea typeface="黑体" panose="02010609060101010101" pitchFamily="49" charset="-122"/>
              </a:rPr>
              <a:t>.</a:t>
            </a:r>
            <a:r>
              <a:rPr lang="zh-CN" altLang="en-US" sz="4400" b="1" dirty="0">
                <a:solidFill>
                  <a:srgbClr val="0000FF"/>
                </a:solidFill>
                <a:effectLst/>
                <a:latin typeface="黑体" panose="02010609060101010101" pitchFamily="49" charset="-122"/>
                <a:ea typeface="黑体" panose="02010609060101010101" pitchFamily="49" charset="-122"/>
              </a:rPr>
              <a:t>专家系统的类型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5058558"/>
          </a:xfrm>
        </p:spPr>
        <p:txBody>
          <a:bodyPr>
            <a:normAutofit fontScale="92500" lnSpcReduction="10000"/>
          </a:bodyPr>
          <a:lstStyle/>
          <a:p>
            <a:pPr algn="just">
              <a:lnSpc>
                <a:spcPct val="100000"/>
              </a:lnSpc>
            </a:pPr>
            <a:r>
              <a:rPr lang="zh-CN" altLang="zh-CN" sz="2400" b="1" kern="100" dirty="0">
                <a:solidFill>
                  <a:srgbClr val="FF0000"/>
                </a:solidFill>
                <a:effectLst/>
                <a:latin typeface="Times New Roman" panose="02020603050405020304" pitchFamily="18" charset="0"/>
                <a:ea typeface="黑体" panose="02010609060101010101" pitchFamily="49" charset="-122"/>
              </a:rPr>
              <a:t>分类标准：按所求解问题的类型或特点分类。</a:t>
            </a:r>
            <a:endParaRPr lang="zh-CN" altLang="zh-CN" sz="2400" kern="100" dirty="0">
              <a:effectLst/>
              <a:latin typeface="Times New Roman" panose="02020603050405020304" pitchFamily="18" charset="0"/>
              <a:ea typeface="宋体" panose="02010600030101010101" pitchFamily="2" charset="-122"/>
            </a:endParaRPr>
          </a:p>
          <a:p>
            <a:pPr marL="0" lvl="0" indent="0" algn="just">
              <a:lnSpc>
                <a:spcPct val="110000"/>
              </a:lnSpc>
              <a:buSzPts val="1600"/>
              <a:buNone/>
              <a:tabLst>
                <a:tab pos="266700" algn="l"/>
              </a:tabLst>
            </a:pPr>
            <a:r>
              <a:rPr lang="zh-CN" altLang="en-US" sz="2400" b="1" kern="100" dirty="0">
                <a:solidFill>
                  <a:srgbClr val="0000FF"/>
                </a:solidFill>
                <a:effectLst/>
                <a:latin typeface="微软雅黑" panose="020B0503020204020204" pitchFamily="34" charset="-122"/>
                <a:ea typeface="微软雅黑" panose="020B0503020204020204" pitchFamily="34" charset="-122"/>
              </a:rPr>
              <a:t>（</a:t>
            </a:r>
            <a:r>
              <a:rPr lang="en-US" altLang="zh-CN" sz="2400" b="1" kern="100" dirty="0">
                <a:solidFill>
                  <a:srgbClr val="0000FF"/>
                </a:solidFill>
                <a:effectLst/>
                <a:latin typeface="微软雅黑" panose="020B0503020204020204" pitchFamily="34" charset="-122"/>
                <a:ea typeface="微软雅黑" panose="020B0503020204020204" pitchFamily="34" charset="-122"/>
              </a:rPr>
              <a:t>1</a:t>
            </a:r>
            <a:r>
              <a:rPr lang="zh-CN" altLang="en-US" sz="2400" b="1" kern="100" dirty="0">
                <a:solidFill>
                  <a:srgbClr val="0000FF"/>
                </a:solidFill>
                <a:effectLst/>
                <a:latin typeface="微软雅黑" panose="020B0503020204020204" pitchFamily="34" charset="-122"/>
                <a:ea typeface="微软雅黑" panose="020B0503020204020204" pitchFamily="34" charset="-122"/>
              </a:rPr>
              <a:t>）</a:t>
            </a:r>
            <a:r>
              <a:rPr lang="zh-CN" altLang="zh-CN" sz="2400" b="1" kern="100" dirty="0">
                <a:solidFill>
                  <a:srgbClr val="0000FF"/>
                </a:solidFill>
                <a:effectLst/>
                <a:latin typeface="微软雅黑" panose="020B0503020204020204" pitchFamily="34" charset="-122"/>
                <a:ea typeface="微软雅黑" panose="020B0503020204020204" pitchFamily="34" charset="-122"/>
              </a:rPr>
              <a:t>解释类专家系统</a:t>
            </a:r>
            <a:endParaRPr lang="zh-CN" altLang="zh-CN" sz="2400" kern="100" dirty="0">
              <a:effectLst/>
              <a:latin typeface="微软雅黑" panose="020B0503020204020204" pitchFamily="34" charset="-122"/>
              <a:ea typeface="微软雅黑" panose="020B0503020204020204" pitchFamily="34" charset="-122"/>
            </a:endParaRPr>
          </a:p>
          <a:p>
            <a:pPr marL="742950" lvl="1" indent="-285750" algn="just">
              <a:lnSpc>
                <a:spcPct val="110000"/>
              </a:lnSpc>
              <a:buSzPts val="1050"/>
              <a:buFont typeface="Wingdings" panose="05000000000000000000" pitchFamily="2" charset="2"/>
              <a:buChar char=""/>
              <a:tabLst>
                <a:tab pos="536575" algn="l"/>
              </a:tabLst>
            </a:pPr>
            <a:r>
              <a:rPr lang="zh-CN" altLang="zh-CN" b="1" kern="100" dirty="0">
                <a:effectLst/>
                <a:latin typeface="微软雅黑" panose="020B0503020204020204" pitchFamily="34" charset="-122"/>
                <a:ea typeface="微软雅黑" panose="020B0503020204020204" pitchFamily="34" charset="-122"/>
              </a:rPr>
              <a:t>定义：该类专家系统的任务是通过对已知数据信息的分析、解释，确定其内涵。</a:t>
            </a:r>
            <a:endParaRPr lang="zh-CN" altLang="zh-CN" kern="100" dirty="0">
              <a:effectLst/>
              <a:latin typeface="微软雅黑" panose="020B0503020204020204" pitchFamily="34" charset="-122"/>
              <a:ea typeface="微软雅黑" panose="020B0503020204020204" pitchFamily="34" charset="-122"/>
            </a:endParaRPr>
          </a:p>
          <a:p>
            <a:pPr marL="742950" lvl="1" indent="-285750" algn="just">
              <a:lnSpc>
                <a:spcPct val="110000"/>
              </a:lnSpc>
              <a:buSzPts val="1050"/>
              <a:buFont typeface="Wingdings" panose="05000000000000000000" pitchFamily="2" charset="2"/>
              <a:buChar char=""/>
              <a:tabLst>
                <a:tab pos="536575" algn="l"/>
              </a:tabLst>
            </a:pPr>
            <a:r>
              <a:rPr lang="zh-CN" altLang="zh-CN" b="1" kern="100" dirty="0">
                <a:effectLst/>
                <a:latin typeface="微软雅黑" panose="020B0503020204020204" pitchFamily="34" charset="-122"/>
                <a:ea typeface="微软雅黑" panose="020B0503020204020204" pitchFamily="34" charset="-122"/>
              </a:rPr>
              <a:t>例子：自然语言理解，图像分析，化学结构分析，信号解释（</a:t>
            </a:r>
            <a:r>
              <a:rPr lang="zh-CN" altLang="zh-CN" kern="100" dirty="0">
                <a:effectLst/>
                <a:latin typeface="微软雅黑" panose="020B0503020204020204" pitchFamily="34" charset="-122"/>
                <a:ea typeface="微软雅黑" panose="020B0503020204020204" pitchFamily="34" charset="-122"/>
              </a:rPr>
              <a:t>通过对声纳收集的舰船发动机声音识别舰船</a:t>
            </a:r>
            <a:r>
              <a:rPr lang="zh-CN" altLang="zh-CN" b="1" kern="100" dirty="0">
                <a:effectLst/>
                <a:latin typeface="微软雅黑" panose="020B0503020204020204" pitchFamily="34" charset="-122"/>
                <a:ea typeface="微软雅黑" panose="020B0503020204020204" pitchFamily="34" charset="-122"/>
              </a:rPr>
              <a:t>）等。</a:t>
            </a:r>
            <a:endParaRPr lang="zh-CN" altLang="zh-CN" kern="100" dirty="0">
              <a:effectLst/>
              <a:latin typeface="微软雅黑" panose="020B0503020204020204" pitchFamily="34" charset="-122"/>
              <a:ea typeface="微软雅黑" panose="020B0503020204020204" pitchFamily="34" charset="-122"/>
            </a:endParaRPr>
          </a:p>
          <a:p>
            <a:pPr marL="742950" lvl="1" indent="-285750" algn="just">
              <a:lnSpc>
                <a:spcPct val="110000"/>
              </a:lnSpc>
              <a:buSzPts val="1050"/>
              <a:buFont typeface="Wingdings" panose="05000000000000000000" pitchFamily="2" charset="2"/>
              <a:buChar char=""/>
              <a:tabLst>
                <a:tab pos="536575" algn="l"/>
              </a:tabLst>
            </a:pPr>
            <a:r>
              <a:rPr lang="zh-CN" altLang="zh-CN" b="1" kern="100" dirty="0">
                <a:effectLst/>
                <a:latin typeface="微软雅黑" panose="020B0503020204020204" pitchFamily="34" charset="-122"/>
                <a:ea typeface="微软雅黑" panose="020B0503020204020204" pitchFamily="34" charset="-122"/>
              </a:rPr>
              <a:t>特点：数据通常是不准确、有错误、有丢失，数据量大。要求系统能从不完备信息中得出解释，并对数据做出某些假设，推理过程可能会很复杂、很长，系统需要对自身的推理过程给出解释。</a:t>
            </a:r>
            <a:endParaRPr lang="zh-CN" altLang="zh-CN" kern="100" dirty="0">
              <a:effectLst/>
              <a:latin typeface="微软雅黑" panose="020B0503020204020204" pitchFamily="34" charset="-122"/>
              <a:ea typeface="微软雅黑" panose="020B0503020204020204" pitchFamily="34" charset="-122"/>
            </a:endParaRPr>
          </a:p>
          <a:p>
            <a:pPr marL="0" lvl="0" indent="0" algn="just">
              <a:lnSpc>
                <a:spcPct val="110000"/>
              </a:lnSpc>
              <a:buSzPts val="1600"/>
              <a:buNone/>
              <a:tabLst>
                <a:tab pos="266700" algn="l"/>
              </a:tabLst>
            </a:pPr>
            <a:r>
              <a:rPr lang="zh-CN" altLang="en-US" sz="2400" b="1" kern="100" dirty="0">
                <a:solidFill>
                  <a:srgbClr val="0000FF"/>
                </a:solidFill>
                <a:effectLst/>
                <a:latin typeface="微软雅黑" panose="020B0503020204020204" pitchFamily="34" charset="-122"/>
                <a:ea typeface="微软雅黑" panose="020B0503020204020204" pitchFamily="34" charset="-122"/>
              </a:rPr>
              <a:t>（</a:t>
            </a:r>
            <a:r>
              <a:rPr lang="en-US" altLang="zh-CN" sz="2400" b="1" kern="100" dirty="0">
                <a:solidFill>
                  <a:srgbClr val="0000FF"/>
                </a:solidFill>
                <a:effectLst/>
                <a:latin typeface="微软雅黑" panose="020B0503020204020204" pitchFamily="34" charset="-122"/>
                <a:ea typeface="微软雅黑" panose="020B0503020204020204" pitchFamily="34" charset="-122"/>
              </a:rPr>
              <a:t>2</a:t>
            </a:r>
            <a:r>
              <a:rPr lang="zh-CN" altLang="en-US" sz="2400" b="1" kern="100" dirty="0">
                <a:solidFill>
                  <a:srgbClr val="0000FF"/>
                </a:solidFill>
                <a:effectLst/>
                <a:latin typeface="微软雅黑" panose="020B0503020204020204" pitchFamily="34" charset="-122"/>
                <a:ea typeface="微软雅黑" panose="020B0503020204020204" pitchFamily="34" charset="-122"/>
              </a:rPr>
              <a:t>）</a:t>
            </a:r>
            <a:r>
              <a:rPr lang="zh-CN" altLang="zh-CN" sz="2400" b="1" kern="100" dirty="0">
                <a:solidFill>
                  <a:srgbClr val="0000FF"/>
                </a:solidFill>
                <a:effectLst/>
                <a:latin typeface="微软雅黑" panose="020B0503020204020204" pitchFamily="34" charset="-122"/>
                <a:ea typeface="微软雅黑" panose="020B0503020204020204" pitchFamily="34" charset="-122"/>
              </a:rPr>
              <a:t>预报类专家系统</a:t>
            </a:r>
            <a:endParaRPr lang="zh-CN" altLang="zh-CN" sz="2400" kern="100" dirty="0">
              <a:effectLst/>
              <a:latin typeface="微软雅黑" panose="020B0503020204020204" pitchFamily="34" charset="-122"/>
              <a:ea typeface="微软雅黑" panose="020B0503020204020204" pitchFamily="34" charset="-122"/>
            </a:endParaRPr>
          </a:p>
          <a:p>
            <a:pPr marL="742950" lvl="1" indent="-285750" algn="just">
              <a:lnSpc>
                <a:spcPct val="110000"/>
              </a:lnSpc>
              <a:buSzPts val="1050"/>
              <a:buFont typeface="Wingdings" panose="05000000000000000000" pitchFamily="2" charset="2"/>
              <a:buChar char=""/>
              <a:tabLst>
                <a:tab pos="536575" algn="l"/>
              </a:tabLst>
            </a:pPr>
            <a:r>
              <a:rPr lang="zh-CN" altLang="zh-CN" b="1" kern="100" dirty="0">
                <a:effectLst/>
                <a:latin typeface="微软雅黑" panose="020B0503020204020204" pitchFamily="34" charset="-122"/>
                <a:ea typeface="微软雅黑" panose="020B0503020204020204" pitchFamily="34" charset="-122"/>
              </a:rPr>
              <a:t>定义：通过对过去和现在已知情况的分析来推断将来可能发生的情况。</a:t>
            </a:r>
            <a:endParaRPr lang="zh-CN" altLang="zh-CN" kern="100" dirty="0">
              <a:effectLst/>
              <a:latin typeface="微软雅黑" panose="020B0503020204020204" pitchFamily="34" charset="-122"/>
              <a:ea typeface="微软雅黑" panose="020B0503020204020204" pitchFamily="34" charset="-122"/>
            </a:endParaRPr>
          </a:p>
          <a:p>
            <a:pPr marL="742950" lvl="1" indent="-285750" algn="just">
              <a:lnSpc>
                <a:spcPct val="110000"/>
              </a:lnSpc>
              <a:buSzPts val="1050"/>
              <a:buFont typeface="Wingdings" panose="05000000000000000000" pitchFamily="2" charset="2"/>
              <a:buChar char=""/>
              <a:tabLst>
                <a:tab pos="536575" algn="l"/>
              </a:tabLst>
            </a:pPr>
            <a:r>
              <a:rPr lang="zh-CN" altLang="zh-CN" b="1" kern="100" dirty="0">
                <a:effectLst/>
                <a:latin typeface="微软雅黑" panose="020B0503020204020204" pitchFamily="34" charset="-122"/>
                <a:ea typeface="微软雅黑" panose="020B0503020204020204" pitchFamily="34" charset="-122"/>
              </a:rPr>
              <a:t>例子：天气预报、自然灾害预报、人口、经济谷物收成等。</a:t>
            </a:r>
            <a:endParaRPr lang="zh-CN" altLang="zh-CN" kern="100" dirty="0">
              <a:effectLst/>
              <a:latin typeface="微软雅黑" panose="020B0503020204020204" pitchFamily="34" charset="-122"/>
              <a:ea typeface="微软雅黑" panose="020B0503020204020204" pitchFamily="34" charset="-122"/>
            </a:endParaRPr>
          </a:p>
          <a:p>
            <a:pPr marL="742950" lvl="1" indent="-285750" algn="just">
              <a:lnSpc>
                <a:spcPct val="110000"/>
              </a:lnSpc>
              <a:buSzPts val="1050"/>
              <a:buFont typeface="Wingdings" panose="05000000000000000000" pitchFamily="2" charset="2"/>
              <a:buChar char=""/>
              <a:tabLst>
                <a:tab pos="536575" algn="l"/>
              </a:tabLst>
            </a:pPr>
            <a:r>
              <a:rPr lang="zh-CN" altLang="zh-CN" b="1" kern="100" dirty="0">
                <a:effectLst/>
                <a:latin typeface="微软雅黑" panose="020B0503020204020204" pitchFamily="34" charset="-122"/>
                <a:ea typeface="微软雅黑" panose="020B0503020204020204" pitchFamily="34" charset="-122"/>
              </a:rPr>
              <a:t>特点：数据随时间变化，数据不准确、不完全，系统应提供随时间变化的动态模型，可以从不完全、不准确的信息中得出预报，并要达到一定的反应速度</a:t>
            </a:r>
            <a:r>
              <a:rPr lang="zh-CN" altLang="zh-CN" b="1" kern="100" dirty="0">
                <a:effectLst/>
                <a:latin typeface="Times New Roman" panose="02020603050405020304" pitchFamily="18" charset="0"/>
                <a:ea typeface="黑体" panose="02010609060101010101" pitchFamily="49" charset="-122"/>
              </a:rPr>
              <a:t>。</a:t>
            </a:r>
            <a:endParaRPr lang="zh-CN" altLang="zh-CN"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9135606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10</a:t>
            </a:r>
            <a:r>
              <a:rPr lang="en-US" altLang="zh-CN" b="1" dirty="0">
                <a:solidFill>
                  <a:srgbClr val="0000FF"/>
                </a:solidFill>
                <a:latin typeface="黑体" panose="02010609060101010101" pitchFamily="49" charset="-122"/>
                <a:ea typeface="黑体" panose="02010609060101010101" pitchFamily="49" charset="-122"/>
              </a:rPr>
              <a:t>.</a:t>
            </a:r>
            <a:r>
              <a:rPr lang="zh-CN" altLang="en-US" sz="4400" b="1" dirty="0">
                <a:solidFill>
                  <a:srgbClr val="0000FF"/>
                </a:solidFill>
                <a:effectLst/>
                <a:latin typeface="黑体" panose="02010609060101010101" pitchFamily="49" charset="-122"/>
                <a:ea typeface="黑体" panose="02010609060101010101" pitchFamily="49" charset="-122"/>
              </a:rPr>
              <a:t>专家系统的类型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5253820"/>
          </a:xfrm>
        </p:spPr>
        <p:txBody>
          <a:bodyPr>
            <a:normAutofit/>
          </a:bodyPr>
          <a:lstStyle/>
          <a:p>
            <a:pPr marL="0" indent="0" algn="just">
              <a:lnSpc>
                <a:spcPct val="100000"/>
              </a:lnSpc>
              <a:buNone/>
              <a:tabLst>
                <a:tab pos="266700" algn="l"/>
              </a:tabLst>
            </a:pPr>
            <a:r>
              <a:rPr lang="zh-CN" altLang="en-US" sz="2400" b="1" kern="100" dirty="0">
                <a:solidFill>
                  <a:srgbClr val="0000FF"/>
                </a:solidFill>
                <a:effectLst/>
                <a:latin typeface="微软雅黑" panose="020B0503020204020204" pitchFamily="34" charset="-122"/>
                <a:ea typeface="微软雅黑" panose="020B0503020204020204" pitchFamily="34" charset="-122"/>
              </a:rPr>
              <a:t>（</a:t>
            </a:r>
            <a:r>
              <a:rPr lang="en-US" altLang="zh-CN" sz="2400" b="1" kern="100" dirty="0">
                <a:solidFill>
                  <a:srgbClr val="0000FF"/>
                </a:solidFill>
                <a:effectLst/>
                <a:latin typeface="微软雅黑" panose="020B0503020204020204" pitchFamily="34" charset="-122"/>
                <a:ea typeface="微软雅黑" panose="020B0503020204020204" pitchFamily="34" charset="-122"/>
              </a:rPr>
              <a:t>3</a:t>
            </a:r>
            <a:r>
              <a:rPr lang="zh-CN" altLang="en-US" sz="2400" b="1" kern="100" dirty="0">
                <a:solidFill>
                  <a:srgbClr val="0000FF"/>
                </a:solidFill>
                <a:effectLst/>
                <a:latin typeface="微软雅黑" panose="020B0503020204020204" pitchFamily="34" charset="-122"/>
                <a:ea typeface="微软雅黑" panose="020B0503020204020204" pitchFamily="34" charset="-122"/>
              </a:rPr>
              <a:t>）</a:t>
            </a:r>
            <a:r>
              <a:rPr lang="zh-CN" altLang="zh-CN" sz="2400" b="1" kern="100" dirty="0">
                <a:solidFill>
                  <a:srgbClr val="0000FF"/>
                </a:solidFill>
                <a:effectLst/>
                <a:latin typeface="微软雅黑" panose="020B0503020204020204" pitchFamily="34" charset="-122"/>
                <a:ea typeface="微软雅黑" panose="020B0503020204020204" pitchFamily="34" charset="-122"/>
              </a:rPr>
              <a:t>诊断类专家系统</a:t>
            </a:r>
            <a:endParaRPr lang="zh-CN" altLang="zh-CN" sz="2400" kern="100" dirty="0">
              <a:effectLst/>
              <a:latin typeface="微软雅黑" panose="020B0503020204020204" pitchFamily="34" charset="-122"/>
              <a:ea typeface="微软雅黑" panose="020B0503020204020204" pitchFamily="34" charset="-122"/>
            </a:endParaRPr>
          </a:p>
          <a:p>
            <a:pPr marL="742950" lvl="1" indent="-285750" algn="just">
              <a:lnSpc>
                <a:spcPct val="100000"/>
              </a:lnSpc>
              <a:buSzPts val="1050"/>
              <a:buFont typeface="Wingdings" panose="05000000000000000000" pitchFamily="2" charset="2"/>
              <a:buChar char=""/>
              <a:tabLst>
                <a:tab pos="536575" algn="l"/>
              </a:tabLst>
            </a:pPr>
            <a:r>
              <a:rPr lang="zh-CN" altLang="zh-CN" b="1" kern="100" dirty="0">
                <a:effectLst/>
                <a:latin typeface="微软雅黑" panose="020B0503020204020204" pitchFamily="34" charset="-122"/>
                <a:ea typeface="微软雅黑" panose="020B0503020204020204" pitchFamily="34" charset="-122"/>
              </a:rPr>
              <a:t>定义：从观察的情况中推断出机能失常的原因所在。</a:t>
            </a:r>
            <a:endParaRPr lang="zh-CN" altLang="zh-CN" kern="100" dirty="0">
              <a:effectLst/>
              <a:latin typeface="微软雅黑" panose="020B0503020204020204" pitchFamily="34" charset="-122"/>
              <a:ea typeface="微软雅黑" panose="020B0503020204020204" pitchFamily="34" charset="-122"/>
            </a:endParaRPr>
          </a:p>
          <a:p>
            <a:pPr marL="742950" lvl="1" indent="-285750" algn="just">
              <a:lnSpc>
                <a:spcPct val="100000"/>
              </a:lnSpc>
              <a:buSzPts val="1050"/>
              <a:buFont typeface="Wingdings" panose="05000000000000000000" pitchFamily="2" charset="2"/>
              <a:buChar char=""/>
              <a:tabLst>
                <a:tab pos="536575" algn="l"/>
              </a:tabLst>
            </a:pPr>
            <a:r>
              <a:rPr lang="zh-CN" altLang="zh-CN" b="1" kern="100" dirty="0">
                <a:effectLst/>
                <a:latin typeface="微软雅黑" panose="020B0503020204020204" pitchFamily="34" charset="-122"/>
                <a:ea typeface="微软雅黑" panose="020B0503020204020204" pitchFamily="34" charset="-122"/>
              </a:rPr>
              <a:t>例子：医疗诊断、机械诊断</a:t>
            </a:r>
            <a:endParaRPr lang="zh-CN" altLang="zh-CN" kern="100" dirty="0">
              <a:effectLst/>
              <a:latin typeface="微软雅黑" panose="020B0503020204020204" pitchFamily="34" charset="-122"/>
              <a:ea typeface="微软雅黑" panose="020B0503020204020204" pitchFamily="34" charset="-122"/>
            </a:endParaRPr>
          </a:p>
          <a:p>
            <a:pPr marL="742950" lvl="1" indent="-285750" algn="just">
              <a:lnSpc>
                <a:spcPct val="100000"/>
              </a:lnSpc>
              <a:buSzPts val="1050"/>
              <a:buFont typeface="Wingdings" panose="05000000000000000000" pitchFamily="2" charset="2"/>
              <a:buChar char=""/>
              <a:tabLst>
                <a:tab pos="536575" algn="l"/>
              </a:tabLst>
            </a:pPr>
            <a:r>
              <a:rPr lang="zh-CN" altLang="zh-CN" b="1" kern="100" dirty="0">
                <a:effectLst/>
                <a:latin typeface="微软雅黑" panose="020B0503020204020204" pitchFamily="34" charset="-122"/>
                <a:ea typeface="微软雅黑" panose="020B0503020204020204" pitchFamily="34" charset="-122"/>
              </a:rPr>
              <a:t>特点：了解被诊断对象各组成部分的特点，互相联系，能够区分一种现象掩盖另一种现象，能够提出需要测量的数据。</a:t>
            </a:r>
            <a:endParaRPr lang="zh-CN" altLang="zh-CN" kern="100" dirty="0">
              <a:effectLst/>
              <a:latin typeface="微软雅黑" panose="020B0503020204020204" pitchFamily="34" charset="-122"/>
              <a:ea typeface="微软雅黑" panose="020B0503020204020204" pitchFamily="34" charset="-122"/>
            </a:endParaRPr>
          </a:p>
          <a:p>
            <a:pPr marL="0" lvl="0" indent="0" algn="just">
              <a:lnSpc>
                <a:spcPct val="100000"/>
              </a:lnSpc>
              <a:buSzPts val="1600"/>
              <a:buNone/>
              <a:tabLst>
                <a:tab pos="266700" algn="l"/>
              </a:tabLst>
            </a:pPr>
            <a:r>
              <a:rPr lang="zh-CN" altLang="en-US" sz="2400" b="1" kern="100" dirty="0">
                <a:solidFill>
                  <a:srgbClr val="0000FF"/>
                </a:solidFill>
                <a:latin typeface="微软雅黑" panose="020B0503020204020204" pitchFamily="34" charset="-122"/>
                <a:ea typeface="微软雅黑" panose="020B0503020204020204" pitchFamily="34" charset="-122"/>
              </a:rPr>
              <a:t>（</a:t>
            </a:r>
            <a:r>
              <a:rPr lang="en-US" altLang="zh-CN" sz="2400" b="1" kern="100" dirty="0">
                <a:solidFill>
                  <a:srgbClr val="0000FF"/>
                </a:solidFill>
                <a:latin typeface="微软雅黑" panose="020B0503020204020204" pitchFamily="34" charset="-122"/>
                <a:ea typeface="微软雅黑" panose="020B0503020204020204" pitchFamily="34" charset="-122"/>
              </a:rPr>
              <a:t>4</a:t>
            </a:r>
            <a:r>
              <a:rPr lang="zh-CN" altLang="en-US" sz="2400" b="1" kern="100" dirty="0">
                <a:solidFill>
                  <a:srgbClr val="0000FF"/>
                </a:solidFill>
                <a:latin typeface="微软雅黑" panose="020B0503020204020204" pitchFamily="34" charset="-122"/>
                <a:ea typeface="微软雅黑" panose="020B0503020204020204" pitchFamily="34" charset="-122"/>
              </a:rPr>
              <a:t>）</a:t>
            </a:r>
            <a:r>
              <a:rPr lang="zh-CN" altLang="zh-CN" sz="2400" b="1" kern="100" dirty="0">
                <a:solidFill>
                  <a:srgbClr val="0000FF"/>
                </a:solidFill>
                <a:latin typeface="微软雅黑" panose="020B0503020204020204" pitchFamily="34" charset="-122"/>
                <a:ea typeface="微软雅黑" panose="020B0503020204020204" pitchFamily="34" charset="-122"/>
              </a:rPr>
              <a:t>设计类专家系统</a:t>
            </a:r>
          </a:p>
          <a:p>
            <a:pPr marL="742950" lvl="1" indent="-285750" algn="just">
              <a:lnSpc>
                <a:spcPct val="100000"/>
              </a:lnSpc>
              <a:buSzPts val="1050"/>
              <a:buFont typeface="Wingdings" panose="05000000000000000000" pitchFamily="2" charset="2"/>
              <a:buChar char=""/>
              <a:tabLst>
                <a:tab pos="536575" algn="l"/>
              </a:tabLst>
            </a:pPr>
            <a:r>
              <a:rPr lang="zh-CN" altLang="zh-CN" b="1" kern="100" dirty="0">
                <a:latin typeface="微软雅黑" panose="020B0503020204020204" pitchFamily="34" charset="-122"/>
                <a:ea typeface="微软雅黑" panose="020B0503020204020204" pitchFamily="34" charset="-122"/>
              </a:rPr>
              <a:t>定义：任务是求出满足设计约束的目标配置。</a:t>
            </a:r>
            <a:endParaRPr lang="en-US" altLang="zh-CN" b="1" kern="100" dirty="0">
              <a:latin typeface="微软雅黑" panose="020B0503020204020204" pitchFamily="34" charset="-122"/>
              <a:ea typeface="微软雅黑" panose="020B0503020204020204" pitchFamily="34" charset="-122"/>
            </a:endParaRPr>
          </a:p>
          <a:p>
            <a:pPr marL="742950" lvl="1" indent="-285750" algn="just">
              <a:lnSpc>
                <a:spcPct val="100000"/>
              </a:lnSpc>
              <a:buSzPts val="1050"/>
              <a:buFont typeface="Wingdings" panose="05000000000000000000" pitchFamily="2" charset="2"/>
              <a:buChar char=""/>
              <a:tabLst>
                <a:tab pos="536575" algn="l"/>
              </a:tabLst>
            </a:pPr>
            <a:r>
              <a:rPr lang="zh-CN" altLang="en-US" b="1" kern="100" dirty="0">
                <a:latin typeface="微软雅黑" panose="020B0503020204020204" pitchFamily="34" charset="-122"/>
                <a:ea typeface="微软雅黑" panose="020B0503020204020204" pitchFamily="34" charset="-122"/>
              </a:rPr>
              <a:t>例子：</a:t>
            </a:r>
            <a:r>
              <a:rPr lang="zh-CN" altLang="zh-CN" b="1" kern="100" dirty="0">
                <a:latin typeface="微软雅黑" panose="020B0503020204020204" pitchFamily="34" charset="-122"/>
                <a:ea typeface="微软雅黑" panose="020B0503020204020204" pitchFamily="34" charset="-122"/>
              </a:rPr>
              <a:t>有电路、建筑、预算等方面的设计系统。</a:t>
            </a:r>
          </a:p>
          <a:p>
            <a:pPr marL="742950" lvl="1" indent="-285750" algn="just">
              <a:lnSpc>
                <a:spcPct val="100000"/>
              </a:lnSpc>
              <a:buSzPts val="1050"/>
              <a:buFont typeface="Wingdings" panose="05000000000000000000" pitchFamily="2" charset="2"/>
              <a:buChar char=""/>
              <a:tabLst>
                <a:tab pos="536575" algn="l"/>
              </a:tabLst>
            </a:pPr>
            <a:r>
              <a:rPr lang="zh-CN" altLang="zh-CN" b="1" kern="100" dirty="0">
                <a:latin typeface="微软雅黑" panose="020B0503020204020204" pitchFamily="34" charset="-122"/>
                <a:ea typeface="微软雅黑" panose="020B0503020204020204" pitchFamily="34" charset="-122"/>
              </a:rPr>
              <a:t>这类系统必须善于从多方面的约束中得到设计，也就是需要搜索较大的可能解空间，善于分解子问题、处理子问题之间的相互作用，能实验性地构造出可能设计，并很容易地对所得的设计进行修改，同时也需要能够用以前已证明正确的设计来解释当前的设计。</a:t>
            </a:r>
          </a:p>
          <a:p>
            <a:pPr algn="just">
              <a:lnSpc>
                <a:spcPct val="150000"/>
              </a:lnSpc>
            </a:pPr>
            <a:endParaRPr lang="zh-CN" altLang="en-US" sz="2000" b="1" kern="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3837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10</a:t>
            </a:r>
            <a:r>
              <a:rPr lang="en-US" altLang="zh-CN" b="1" dirty="0">
                <a:solidFill>
                  <a:srgbClr val="0000FF"/>
                </a:solidFill>
                <a:latin typeface="黑体" panose="02010609060101010101" pitchFamily="49" charset="-122"/>
                <a:ea typeface="黑体" panose="02010609060101010101" pitchFamily="49" charset="-122"/>
              </a:rPr>
              <a:t>.</a:t>
            </a:r>
            <a:r>
              <a:rPr lang="zh-CN" altLang="en-US" sz="4400" b="1" dirty="0">
                <a:solidFill>
                  <a:srgbClr val="0000FF"/>
                </a:solidFill>
                <a:effectLst/>
                <a:latin typeface="黑体" panose="02010609060101010101" pitchFamily="49" charset="-122"/>
                <a:ea typeface="黑体" panose="02010609060101010101" pitchFamily="49" charset="-122"/>
              </a:rPr>
              <a:t>专家系统的类型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4851726"/>
          </a:xfrm>
        </p:spPr>
        <p:txBody>
          <a:bodyPr vert="horz" lIns="91440" tIns="45720" rIns="91440" bIns="45720" rtlCol="0">
            <a:normAutofit fontScale="92500" lnSpcReduction="20000"/>
          </a:bodyPr>
          <a:lstStyle/>
          <a:p>
            <a:pPr marL="0" indent="0" algn="just">
              <a:lnSpc>
                <a:spcPct val="100000"/>
              </a:lnSpc>
              <a:buNone/>
              <a:tabLst>
                <a:tab pos="266700" algn="l"/>
              </a:tabLst>
            </a:pPr>
            <a:r>
              <a:rPr lang="zh-CN" altLang="en-US" sz="2400" b="1" kern="100" dirty="0">
                <a:solidFill>
                  <a:srgbClr val="0000FF"/>
                </a:solidFill>
                <a:latin typeface="微软雅黑" panose="020B0503020204020204" pitchFamily="34" charset="-122"/>
                <a:ea typeface="微软雅黑" panose="020B0503020204020204" pitchFamily="34" charset="-122"/>
              </a:rPr>
              <a:t>（</a:t>
            </a:r>
            <a:r>
              <a:rPr lang="en-US" altLang="zh-CN" sz="2400" b="1" kern="100" dirty="0">
                <a:solidFill>
                  <a:srgbClr val="0000FF"/>
                </a:solidFill>
                <a:latin typeface="微软雅黑" panose="020B0503020204020204" pitchFamily="34" charset="-122"/>
                <a:ea typeface="微软雅黑" panose="020B0503020204020204" pitchFamily="34" charset="-122"/>
              </a:rPr>
              <a:t>5</a:t>
            </a:r>
            <a:r>
              <a:rPr lang="zh-CN" altLang="en-US" sz="2400" b="1" kern="100" dirty="0">
                <a:solidFill>
                  <a:srgbClr val="0000FF"/>
                </a:solidFill>
                <a:latin typeface="微软雅黑" panose="020B0503020204020204" pitchFamily="34" charset="-122"/>
                <a:ea typeface="微软雅黑" panose="020B0503020204020204" pitchFamily="34" charset="-122"/>
              </a:rPr>
              <a:t>）</a:t>
            </a:r>
            <a:r>
              <a:rPr lang="zh-CN" altLang="zh-CN" sz="2400" b="1" kern="100" dirty="0">
                <a:solidFill>
                  <a:srgbClr val="0000FF"/>
                </a:solidFill>
                <a:latin typeface="微软雅黑" panose="020B0503020204020204" pitchFamily="34" charset="-122"/>
                <a:ea typeface="微软雅黑" panose="020B0503020204020204" pitchFamily="34" charset="-122"/>
              </a:rPr>
              <a:t>规划类专家系统</a:t>
            </a:r>
          </a:p>
          <a:p>
            <a:pPr marL="742950" lvl="1" indent="-285750" algn="just">
              <a:lnSpc>
                <a:spcPct val="110000"/>
              </a:lnSpc>
              <a:buSzPts val="1050"/>
              <a:buFont typeface="Wingdings" panose="05000000000000000000" pitchFamily="2" charset="2"/>
              <a:buChar char=""/>
              <a:tabLst>
                <a:tab pos="536575" algn="l"/>
              </a:tabLst>
            </a:pPr>
            <a:r>
              <a:rPr lang="zh-CN" altLang="zh-CN" sz="2600" b="1" kern="100" dirty="0">
                <a:latin typeface="微软雅黑" panose="020B0503020204020204" pitchFamily="34" charset="-122"/>
                <a:ea typeface="微软雅黑" panose="020B0503020204020204" pitchFamily="34" charset="-122"/>
              </a:rPr>
              <a:t>这类系统的知识是设计出能达到一给定目标的一串动作。</a:t>
            </a:r>
          </a:p>
          <a:p>
            <a:pPr marL="742950" lvl="1" indent="-285750" algn="just">
              <a:lnSpc>
                <a:spcPct val="110000"/>
              </a:lnSpc>
              <a:buSzPts val="1050"/>
              <a:buFont typeface="Wingdings" panose="05000000000000000000" pitchFamily="2" charset="2"/>
              <a:buChar char=""/>
              <a:tabLst>
                <a:tab pos="536575" algn="l"/>
              </a:tabLst>
            </a:pPr>
            <a:r>
              <a:rPr lang="zh-CN" altLang="zh-CN" sz="2600" b="1" kern="100" dirty="0">
                <a:latin typeface="微软雅黑" panose="020B0503020204020204" pitchFamily="34" charset="-122"/>
                <a:ea typeface="微软雅黑" panose="020B0503020204020204" pitchFamily="34" charset="-122"/>
              </a:rPr>
              <a:t>规划专家系统已广泛应用于机器人、交通运输、项目规划、通讯、实验、军事、程序设计等领域。系统所要规划的目标可能是静态的，也可能是动态的，因而需要系统能够对未来作出预测。由于所涉及到的问题可能得复杂，系统就需要能够抓住重点，妥善处理各子目标之间的作用和关系，处理不确定的数据信息，并通过一些试验性的动作得出可行的计划。</a:t>
            </a:r>
          </a:p>
          <a:p>
            <a:pPr marL="0" indent="0" algn="just">
              <a:lnSpc>
                <a:spcPct val="100000"/>
              </a:lnSpc>
              <a:buNone/>
              <a:tabLst>
                <a:tab pos="266700" algn="l"/>
              </a:tabLst>
            </a:pPr>
            <a:r>
              <a:rPr lang="zh-CN" altLang="en-US" sz="2400" b="1" kern="100" dirty="0">
                <a:solidFill>
                  <a:srgbClr val="0000FF"/>
                </a:solidFill>
                <a:latin typeface="微软雅黑" panose="020B0503020204020204" pitchFamily="34" charset="-122"/>
                <a:ea typeface="微软雅黑" panose="020B0503020204020204" pitchFamily="34" charset="-122"/>
              </a:rPr>
              <a:t>（</a:t>
            </a:r>
            <a:r>
              <a:rPr lang="en-US" altLang="zh-CN" sz="2400" b="1" kern="100" dirty="0">
                <a:solidFill>
                  <a:srgbClr val="0000FF"/>
                </a:solidFill>
                <a:latin typeface="微软雅黑" panose="020B0503020204020204" pitchFamily="34" charset="-122"/>
                <a:ea typeface="微软雅黑" panose="020B0503020204020204" pitchFamily="34" charset="-122"/>
              </a:rPr>
              <a:t>6</a:t>
            </a:r>
            <a:r>
              <a:rPr lang="zh-CN" altLang="en-US" sz="2400" b="1" kern="100" dirty="0">
                <a:solidFill>
                  <a:srgbClr val="0000FF"/>
                </a:solidFill>
                <a:latin typeface="微软雅黑" panose="020B0503020204020204" pitchFamily="34" charset="-122"/>
                <a:ea typeface="微软雅黑" panose="020B0503020204020204" pitchFamily="34" charset="-122"/>
              </a:rPr>
              <a:t>）</a:t>
            </a:r>
            <a:r>
              <a:rPr lang="zh-CN" altLang="zh-CN" sz="2400" b="1" kern="100" dirty="0">
                <a:solidFill>
                  <a:srgbClr val="0000FF"/>
                </a:solidFill>
                <a:latin typeface="微软雅黑" panose="020B0503020204020204" pitchFamily="34" charset="-122"/>
                <a:ea typeface="微软雅黑" panose="020B0503020204020204" pitchFamily="34" charset="-122"/>
              </a:rPr>
              <a:t>监视类专家系统</a:t>
            </a:r>
          </a:p>
          <a:p>
            <a:pPr marL="742950" lvl="1" indent="-285750" algn="just">
              <a:lnSpc>
                <a:spcPct val="120000"/>
              </a:lnSpc>
              <a:buSzPts val="1050"/>
              <a:buFont typeface="Wingdings" panose="05000000000000000000" pitchFamily="2" charset="2"/>
              <a:buChar char=""/>
              <a:tabLst>
                <a:tab pos="536575" algn="l"/>
              </a:tabLst>
            </a:pPr>
            <a:r>
              <a:rPr lang="zh-CN" altLang="zh-CN" sz="2600" b="1" kern="100" dirty="0">
                <a:latin typeface="微软雅黑" panose="020B0503020204020204" pitchFamily="34" charset="-122"/>
                <a:ea typeface="微软雅黑" panose="020B0503020204020204" pitchFamily="34" charset="-122"/>
              </a:rPr>
              <a:t>其任务是把观察到的对象的行为与其应该具有的行为进行比较，以发现异常情况，给出警报。</a:t>
            </a:r>
          </a:p>
          <a:p>
            <a:pPr marL="742950" lvl="1" indent="-285750" algn="just">
              <a:lnSpc>
                <a:spcPct val="120000"/>
              </a:lnSpc>
              <a:buSzPts val="1050"/>
              <a:buFont typeface="Wingdings" panose="05000000000000000000" pitchFamily="2" charset="2"/>
              <a:buChar char=""/>
              <a:tabLst>
                <a:tab pos="536575" algn="l"/>
              </a:tabLst>
            </a:pPr>
            <a:r>
              <a:rPr lang="zh-CN" altLang="zh-CN" sz="2600" b="1" kern="100" dirty="0">
                <a:latin typeface="微软雅黑" panose="020B0503020204020204" pitchFamily="34" charset="-122"/>
                <a:ea typeface="微软雅黑" panose="020B0503020204020204" pitchFamily="34" charset="-122"/>
              </a:rPr>
              <a:t>监视专家系统的应用领域有核电站、航空、疾病和财政管理等。这类系统一般具有较快的反应速度，发出的警报有较高的准确性，系统随时间和条件的变化来动态地处理输入信息。</a:t>
            </a:r>
          </a:p>
          <a:p>
            <a:pPr marL="0" indent="0" algn="just">
              <a:lnSpc>
                <a:spcPct val="100000"/>
              </a:lnSpc>
              <a:buNone/>
              <a:tabLst>
                <a:tab pos="266700" algn="l"/>
              </a:tabLst>
            </a:pPr>
            <a:endParaRPr lang="zh-CN" altLang="en-US" sz="2400" b="1" kern="1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7468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知识工程的</a:t>
            </a:r>
            <a:r>
              <a:rPr lang="zh-CN" altLang="en-US" b="1" dirty="0">
                <a:solidFill>
                  <a:srgbClr val="0000FF"/>
                </a:solidFill>
                <a:latin typeface="黑体" panose="02010609060101010101" pitchFamily="49" charset="-122"/>
                <a:ea typeface="黑体" panose="02010609060101010101" pitchFamily="49" charset="-122"/>
              </a:rPr>
              <a:t>含义</a:t>
            </a:r>
            <a:r>
              <a:rPr lang="zh-CN" altLang="en-US" sz="4400" b="1" dirty="0">
                <a:solidFill>
                  <a:srgbClr val="0000FF"/>
                </a:solidFill>
                <a:effectLst/>
                <a:latin typeface="黑体" panose="02010609060101010101" pitchFamily="49" charset="-122"/>
                <a:ea typeface="黑体" panose="02010609060101010101" pitchFamily="49" charset="-122"/>
              </a:rPr>
              <a:t>和</a:t>
            </a:r>
            <a:r>
              <a:rPr lang="zh-CN" altLang="en-US" sz="4400" b="1" dirty="0">
                <a:solidFill>
                  <a:srgbClr val="C00000"/>
                </a:solidFill>
                <a:effectLst/>
                <a:latin typeface="黑体" panose="02010609060101010101" pitchFamily="49" charset="-122"/>
                <a:ea typeface="黑体" panose="02010609060101010101" pitchFamily="49" charset="-122"/>
              </a:rPr>
              <a:t>发展</a:t>
            </a:r>
            <a:endParaRPr lang="zh-CN" altLang="en-US" dirty="0">
              <a:solidFill>
                <a:srgbClr val="C00000"/>
              </a:solidFill>
            </a:endParaRPr>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75753" y="1508930"/>
            <a:ext cx="10515600" cy="4851726"/>
          </a:xfrm>
        </p:spPr>
        <p:txBody>
          <a:bodyPr>
            <a:normAutofit fontScale="92500" lnSpcReduction="10000"/>
          </a:bodyPr>
          <a:lstStyle/>
          <a:p>
            <a:pPr marL="0" indent="0" algn="just">
              <a:lnSpc>
                <a:spcPct val="150000"/>
              </a:lnSpc>
              <a:buNone/>
            </a:pPr>
            <a:r>
              <a:rPr lang="en-US" altLang="zh-CN" b="1" dirty="0">
                <a:solidFill>
                  <a:srgbClr val="FF0000"/>
                </a:solidFill>
                <a:effectLst/>
                <a:latin typeface="微软雅黑" panose="020B0503020204020204" pitchFamily="34" charset="-122"/>
                <a:ea typeface="微软雅黑" panose="020B0503020204020204" pitchFamily="34" charset="-122"/>
              </a:rPr>
              <a:t>(</a:t>
            </a:r>
            <a:r>
              <a:rPr lang="zh-CN" altLang="en-US" b="1" dirty="0">
                <a:solidFill>
                  <a:srgbClr val="FF0000"/>
                </a:solidFill>
                <a:effectLst/>
                <a:latin typeface="微软雅黑" panose="020B0503020204020204" pitchFamily="34" charset="-122"/>
                <a:ea typeface="微软雅黑" panose="020B0503020204020204" pitchFamily="34" charset="-122"/>
              </a:rPr>
              <a:t>二</a:t>
            </a:r>
            <a:r>
              <a:rPr lang="en-US" altLang="zh-CN" b="1" dirty="0">
                <a:solidFill>
                  <a:srgbClr val="FF0000"/>
                </a:solidFill>
                <a:effectLst/>
                <a:latin typeface="微软雅黑" panose="020B0503020204020204" pitchFamily="34" charset="-122"/>
                <a:ea typeface="微软雅黑" panose="020B0503020204020204" pitchFamily="34" charset="-122"/>
              </a:rPr>
              <a:t>) </a:t>
            </a:r>
            <a:r>
              <a:rPr lang="zh-CN" altLang="en-US" b="1" dirty="0">
                <a:solidFill>
                  <a:srgbClr val="FF0000"/>
                </a:solidFill>
                <a:effectLst/>
                <a:latin typeface="微软雅黑" panose="020B0503020204020204" pitchFamily="34" charset="-122"/>
                <a:ea typeface="微软雅黑" panose="020B0503020204020204" pitchFamily="34" charset="-122"/>
              </a:rPr>
              <a:t>形成期</a:t>
            </a:r>
            <a:r>
              <a:rPr lang="en-US" altLang="zh-CN" b="1" dirty="0">
                <a:solidFill>
                  <a:srgbClr val="FF0000"/>
                </a:solidFill>
                <a:effectLst/>
                <a:latin typeface="微软雅黑" panose="020B0503020204020204" pitchFamily="34" charset="-122"/>
                <a:ea typeface="微软雅黑" panose="020B0503020204020204" pitchFamily="34" charset="-122"/>
              </a:rPr>
              <a:t>(1965~1977)</a:t>
            </a:r>
          </a:p>
          <a:p>
            <a:pPr lvl="1" algn="just">
              <a:lnSpc>
                <a:spcPct val="125000"/>
              </a:lnSpc>
            </a:pPr>
            <a:r>
              <a:rPr lang="en-US" altLang="zh-CN" b="1" kern="100" dirty="0">
                <a:solidFill>
                  <a:srgbClr val="000000"/>
                </a:solidFill>
                <a:latin typeface="微软雅黑" panose="020B0503020204020204" pitchFamily="34" charset="-122"/>
                <a:ea typeface="微软雅黑" panose="020B0503020204020204" pitchFamily="34" charset="-122"/>
              </a:rPr>
              <a:t>1965~1977</a:t>
            </a:r>
            <a:r>
              <a:rPr lang="zh-CN" altLang="zh-CN" b="1" kern="100" dirty="0">
                <a:solidFill>
                  <a:srgbClr val="000000"/>
                </a:solidFill>
                <a:latin typeface="微软雅黑" panose="020B0503020204020204" pitchFamily="34" charset="-122"/>
                <a:ea typeface="微软雅黑" panose="020B0503020204020204" pitchFamily="34" charset="-122"/>
              </a:rPr>
              <a:t>年，建造了一大批</a:t>
            </a:r>
            <a:r>
              <a:rPr lang="en-US" altLang="zh-CN" b="1" kern="100" dirty="0">
                <a:solidFill>
                  <a:srgbClr val="000000"/>
                </a:solidFill>
                <a:latin typeface="微软雅黑" panose="020B0503020204020204" pitchFamily="34" charset="-122"/>
                <a:ea typeface="微软雅黑" panose="020B0503020204020204" pitchFamily="34" charset="-122"/>
              </a:rPr>
              <a:t>ES</a:t>
            </a:r>
            <a:r>
              <a:rPr lang="zh-CN" altLang="zh-CN" b="1" kern="100" dirty="0">
                <a:solidFill>
                  <a:srgbClr val="000000"/>
                </a:solidFill>
                <a:latin typeface="微软雅黑" panose="020B0503020204020204" pitchFamily="34" charset="-122"/>
                <a:ea typeface="微软雅黑" panose="020B0503020204020204" pitchFamily="34" charset="-122"/>
              </a:rPr>
              <a:t>系统，并开始研制</a:t>
            </a:r>
            <a:r>
              <a:rPr lang="en-US" altLang="zh-CN" b="1" kern="100" dirty="0">
                <a:solidFill>
                  <a:srgbClr val="000000"/>
                </a:solidFill>
                <a:latin typeface="微软雅黑" panose="020B0503020204020204" pitchFamily="34" charset="-122"/>
                <a:ea typeface="微软雅黑" panose="020B0503020204020204" pitchFamily="34" charset="-122"/>
              </a:rPr>
              <a:t>ES</a:t>
            </a:r>
            <a:r>
              <a:rPr lang="zh-CN" altLang="zh-CN" b="1" kern="100" dirty="0">
                <a:solidFill>
                  <a:srgbClr val="000000"/>
                </a:solidFill>
                <a:latin typeface="微软雅黑" panose="020B0503020204020204" pitchFamily="34" charset="-122"/>
                <a:ea typeface="微软雅黑" panose="020B0503020204020204" pitchFamily="34" charset="-122"/>
              </a:rPr>
              <a:t>的开发工具，积累了很多经验；</a:t>
            </a:r>
            <a:endParaRPr lang="en-US" altLang="zh-CN" b="1" kern="100" dirty="0">
              <a:solidFill>
                <a:srgbClr val="000000"/>
              </a:solidFill>
              <a:latin typeface="微软雅黑" panose="020B0503020204020204" pitchFamily="34" charset="-122"/>
              <a:ea typeface="微软雅黑" panose="020B0503020204020204" pitchFamily="34" charset="-122"/>
            </a:endParaRPr>
          </a:p>
          <a:p>
            <a:pPr lvl="2" algn="just">
              <a:lnSpc>
                <a:spcPct val="125000"/>
              </a:lnSpc>
            </a:pPr>
            <a:r>
              <a:rPr lang="zh-CN" altLang="zh-CN" b="1" kern="100" dirty="0">
                <a:solidFill>
                  <a:srgbClr val="000000"/>
                </a:solidFill>
                <a:latin typeface="微软雅黑" panose="020B0503020204020204" pitchFamily="34" charset="-122"/>
                <a:ea typeface="微软雅黑" panose="020B0503020204020204" pitchFamily="34" charset="-122"/>
              </a:rPr>
              <a:t>最著名的有：</a:t>
            </a:r>
            <a:r>
              <a:rPr lang="en-US" altLang="zh-CN" b="1" kern="100" dirty="0">
                <a:solidFill>
                  <a:srgbClr val="000000"/>
                </a:solidFill>
                <a:latin typeface="微软雅黑" panose="020B0503020204020204" pitchFamily="34" charset="-122"/>
                <a:ea typeface="微软雅黑" panose="020B0503020204020204" pitchFamily="34" charset="-122"/>
              </a:rPr>
              <a:t>1976</a:t>
            </a:r>
            <a:r>
              <a:rPr lang="zh-CN" altLang="zh-CN" b="1" kern="100" dirty="0">
                <a:solidFill>
                  <a:srgbClr val="000000"/>
                </a:solidFill>
                <a:latin typeface="微软雅黑" panose="020B0503020204020204" pitchFamily="34" charset="-122"/>
                <a:ea typeface="微软雅黑" panose="020B0503020204020204" pitchFamily="34" charset="-122"/>
              </a:rPr>
              <a:t>年，</a:t>
            </a:r>
            <a:r>
              <a:rPr lang="en-US" altLang="zh-CN" b="1" kern="100" dirty="0">
                <a:solidFill>
                  <a:srgbClr val="000000"/>
                </a:solidFill>
                <a:latin typeface="微软雅黑" panose="020B0503020204020204" pitchFamily="34" charset="-122"/>
                <a:ea typeface="微软雅黑" panose="020B0503020204020204" pitchFamily="34" charset="-122"/>
              </a:rPr>
              <a:t>MIT E. </a:t>
            </a:r>
            <a:r>
              <a:rPr lang="en-US" altLang="zh-CN" b="1" kern="100" dirty="0" err="1">
                <a:solidFill>
                  <a:srgbClr val="000000"/>
                </a:solidFill>
                <a:latin typeface="微软雅黑" panose="020B0503020204020204" pitchFamily="34" charset="-122"/>
                <a:ea typeface="微软雅黑" panose="020B0503020204020204" pitchFamily="34" charset="-122"/>
              </a:rPr>
              <a:t>Shortliff</a:t>
            </a:r>
            <a:r>
              <a:rPr lang="en-US" altLang="zh-CN" b="1" kern="100" dirty="0">
                <a:solidFill>
                  <a:srgbClr val="000000"/>
                </a:solidFill>
                <a:latin typeface="微软雅黑" panose="020B0503020204020204" pitchFamily="34" charset="-122"/>
                <a:ea typeface="微软雅黑" panose="020B0503020204020204" pitchFamily="34" charset="-122"/>
              </a:rPr>
              <a:t> </a:t>
            </a:r>
            <a:r>
              <a:rPr lang="zh-CN" altLang="zh-CN" b="1" kern="100" dirty="0">
                <a:solidFill>
                  <a:srgbClr val="000000"/>
                </a:solidFill>
                <a:latin typeface="微软雅黑" panose="020B0503020204020204" pitchFamily="34" charset="-122"/>
                <a:ea typeface="微软雅黑" panose="020B0503020204020204" pitchFamily="34" charset="-122"/>
              </a:rPr>
              <a:t>博士研制的</a:t>
            </a:r>
            <a:r>
              <a:rPr lang="en-US" altLang="zh-CN" b="1" kern="100" dirty="0">
                <a:solidFill>
                  <a:srgbClr val="000000"/>
                </a:solidFill>
                <a:latin typeface="微软雅黑" panose="020B0503020204020204" pitchFamily="34" charset="-122"/>
                <a:ea typeface="微软雅黑" panose="020B0503020204020204" pitchFamily="34" charset="-122"/>
              </a:rPr>
              <a:t> </a:t>
            </a:r>
            <a:r>
              <a:rPr lang="en-US" altLang="zh-CN" b="1" kern="100" dirty="0" err="1">
                <a:solidFill>
                  <a:srgbClr val="000000"/>
                </a:solidFill>
                <a:latin typeface="微软雅黑" panose="020B0503020204020204" pitchFamily="34" charset="-122"/>
                <a:ea typeface="微软雅黑" panose="020B0503020204020204" pitchFamily="34" charset="-122"/>
              </a:rPr>
              <a:t>MYCIN</a:t>
            </a:r>
            <a:r>
              <a:rPr lang="zh-CN" altLang="zh-CN" b="1" kern="100" dirty="0">
                <a:solidFill>
                  <a:srgbClr val="000000"/>
                </a:solidFill>
                <a:latin typeface="微软雅黑" panose="020B0503020204020204" pitchFamily="34" charset="-122"/>
                <a:ea typeface="微软雅黑" panose="020B0503020204020204" pitchFamily="34" charset="-122"/>
              </a:rPr>
              <a:t>系统、开发工具</a:t>
            </a:r>
            <a:r>
              <a:rPr lang="en-US" altLang="zh-CN" b="1" kern="100" dirty="0" err="1">
                <a:solidFill>
                  <a:srgbClr val="000000"/>
                </a:solidFill>
                <a:latin typeface="微软雅黑" panose="020B0503020204020204" pitchFamily="34" charset="-122"/>
                <a:ea typeface="微软雅黑" panose="020B0503020204020204" pitchFamily="34" charset="-122"/>
              </a:rPr>
              <a:t>EMYCIN</a:t>
            </a:r>
            <a:r>
              <a:rPr lang="zh-CN" altLang="zh-CN" b="1" kern="100" dirty="0">
                <a:solidFill>
                  <a:srgbClr val="000000"/>
                </a:solidFill>
                <a:latin typeface="微软雅黑" panose="020B0503020204020204" pitchFamily="34" charset="-122"/>
                <a:ea typeface="微软雅黑" panose="020B0503020204020204" pitchFamily="34" charset="-122"/>
              </a:rPr>
              <a:t>、半自动知识获取工具</a:t>
            </a:r>
            <a:r>
              <a:rPr lang="en-US" altLang="zh-CN" b="1" kern="100" dirty="0">
                <a:solidFill>
                  <a:srgbClr val="000000"/>
                </a:solidFill>
                <a:latin typeface="微软雅黑" panose="020B0503020204020204" pitchFamily="34" charset="-122"/>
                <a:ea typeface="微软雅黑" panose="020B0503020204020204" pitchFamily="34" charset="-122"/>
              </a:rPr>
              <a:t>Teiresias</a:t>
            </a:r>
            <a:r>
              <a:rPr lang="zh-CN" altLang="zh-CN" b="1" kern="100" dirty="0">
                <a:solidFill>
                  <a:srgbClr val="000000"/>
                </a:solidFill>
                <a:latin typeface="微软雅黑" panose="020B0503020204020204" pitchFamily="34" charset="-122"/>
                <a:ea typeface="微软雅黑" panose="020B0503020204020204" pitchFamily="34" charset="-122"/>
              </a:rPr>
              <a:t>；　</a:t>
            </a:r>
          </a:p>
          <a:p>
            <a:pPr lvl="2" algn="just">
              <a:lnSpc>
                <a:spcPct val="125000"/>
              </a:lnSpc>
            </a:pPr>
            <a:r>
              <a:rPr lang="zh-CN" altLang="zh-CN" b="1" kern="100" dirty="0">
                <a:solidFill>
                  <a:srgbClr val="000000"/>
                </a:solidFill>
                <a:latin typeface="微软雅黑" panose="020B0503020204020204" pitchFamily="34" charset="-122"/>
                <a:ea typeface="微软雅黑" panose="020B0503020204020204" pitchFamily="34" charset="-122"/>
              </a:rPr>
              <a:t>但在建造</a:t>
            </a:r>
            <a:r>
              <a:rPr lang="en-US" altLang="zh-CN" b="1" kern="100" dirty="0">
                <a:solidFill>
                  <a:srgbClr val="000000"/>
                </a:solidFill>
                <a:latin typeface="微软雅黑" panose="020B0503020204020204" pitchFamily="34" charset="-122"/>
                <a:ea typeface="微软雅黑" panose="020B0503020204020204" pitchFamily="34" charset="-122"/>
              </a:rPr>
              <a:t>ES</a:t>
            </a:r>
            <a:r>
              <a:rPr lang="zh-CN" altLang="zh-CN" b="1" kern="100" dirty="0">
                <a:solidFill>
                  <a:srgbClr val="000000"/>
                </a:solidFill>
                <a:latin typeface="微软雅黑" panose="020B0503020204020204" pitchFamily="34" charset="-122"/>
                <a:ea typeface="微软雅黑" panose="020B0503020204020204" pitchFamily="34" charset="-122"/>
              </a:rPr>
              <a:t>的方法论上还存在很多问题，认为应把</a:t>
            </a:r>
            <a:r>
              <a:rPr lang="en-US" altLang="zh-CN" b="1" kern="100" dirty="0">
                <a:solidFill>
                  <a:srgbClr val="000000"/>
                </a:solidFill>
                <a:latin typeface="微软雅黑" panose="020B0503020204020204" pitchFamily="34" charset="-122"/>
                <a:ea typeface="微软雅黑" panose="020B0503020204020204" pitchFamily="34" charset="-122"/>
              </a:rPr>
              <a:t>ES</a:t>
            </a:r>
            <a:r>
              <a:rPr lang="zh-CN" altLang="zh-CN" b="1" kern="100" dirty="0">
                <a:solidFill>
                  <a:srgbClr val="000000"/>
                </a:solidFill>
                <a:latin typeface="微软雅黑" panose="020B0503020204020204" pitchFamily="34" charset="-122"/>
                <a:ea typeface="微软雅黑" panose="020B0503020204020204" pitchFamily="34" charset="-122"/>
              </a:rPr>
              <a:t>建造提高到工程的高度来认识；</a:t>
            </a:r>
          </a:p>
          <a:p>
            <a:pPr lvl="1" algn="just">
              <a:lnSpc>
                <a:spcPct val="125000"/>
              </a:lnSpc>
            </a:pPr>
            <a:r>
              <a:rPr lang="en-US" altLang="zh-CN" b="1" kern="100" dirty="0">
                <a:solidFill>
                  <a:srgbClr val="000000"/>
                </a:solidFill>
                <a:latin typeface="微软雅黑" panose="020B0503020204020204" pitchFamily="34" charset="-122"/>
                <a:ea typeface="微软雅黑" panose="020B0503020204020204" pitchFamily="34" charset="-122"/>
              </a:rPr>
              <a:t>1975</a:t>
            </a:r>
            <a:r>
              <a:rPr lang="zh-CN" altLang="zh-CN" b="1" kern="100" dirty="0">
                <a:solidFill>
                  <a:srgbClr val="000000"/>
                </a:solidFill>
                <a:latin typeface="微软雅黑" panose="020B0503020204020204" pitchFamily="34" charset="-122"/>
                <a:ea typeface="微软雅黑" panose="020B0503020204020204" pitchFamily="34" charset="-122"/>
              </a:rPr>
              <a:t>年， 美国</a:t>
            </a:r>
            <a:r>
              <a:rPr lang="en-US" altLang="zh-CN" b="1" kern="100" dirty="0">
                <a:solidFill>
                  <a:srgbClr val="000000"/>
                </a:solidFill>
                <a:latin typeface="微软雅黑" panose="020B0503020204020204" pitchFamily="34" charset="-122"/>
                <a:ea typeface="微软雅黑" panose="020B0503020204020204" pitchFamily="34" charset="-122"/>
              </a:rPr>
              <a:t>J. </a:t>
            </a:r>
            <a:r>
              <a:rPr lang="en-US" altLang="zh-CN" b="1" kern="100" dirty="0" err="1">
                <a:solidFill>
                  <a:srgbClr val="000000"/>
                </a:solidFill>
                <a:latin typeface="微软雅黑" panose="020B0503020204020204" pitchFamily="34" charset="-122"/>
                <a:ea typeface="微软雅黑" panose="020B0503020204020204" pitchFamily="34" charset="-122"/>
              </a:rPr>
              <a:t>Mecarthy</a:t>
            </a:r>
            <a:r>
              <a:rPr lang="zh-CN" altLang="zh-CN" b="1" kern="100" dirty="0">
                <a:solidFill>
                  <a:srgbClr val="000000"/>
                </a:solidFill>
                <a:latin typeface="微软雅黑" panose="020B0503020204020204" pitchFamily="34" charset="-122"/>
                <a:ea typeface="微软雅黑" panose="020B0503020204020204" pitchFamily="34" charset="-122"/>
              </a:rPr>
              <a:t>（麦卡锡，</a:t>
            </a:r>
            <a:r>
              <a:rPr lang="en-US" altLang="zh-CN" b="1" kern="100" dirty="0">
                <a:solidFill>
                  <a:srgbClr val="000000"/>
                </a:solidFill>
                <a:latin typeface="微软雅黑" panose="020B0503020204020204" pitchFamily="34" charset="-122"/>
                <a:ea typeface="微软雅黑" panose="020B0503020204020204" pitchFamily="34" charset="-122"/>
              </a:rPr>
              <a:t>AI</a:t>
            </a:r>
            <a:r>
              <a:rPr lang="zh-CN" altLang="zh-CN" b="1" kern="100" dirty="0">
                <a:solidFill>
                  <a:srgbClr val="000000"/>
                </a:solidFill>
                <a:latin typeface="微软雅黑" panose="020B0503020204020204" pitchFamily="34" charset="-122"/>
                <a:ea typeface="微软雅黑" panose="020B0503020204020204" pitchFamily="34" charset="-122"/>
              </a:rPr>
              <a:t>的开创者）提出“认识论工程”；</a:t>
            </a:r>
          </a:p>
          <a:p>
            <a:pPr lvl="1" algn="just">
              <a:lnSpc>
                <a:spcPct val="125000"/>
              </a:lnSpc>
            </a:pPr>
            <a:r>
              <a:rPr lang="en-US" altLang="zh-CN" b="1" kern="100" dirty="0">
                <a:solidFill>
                  <a:srgbClr val="000000"/>
                </a:solidFill>
                <a:latin typeface="微软雅黑" panose="020B0503020204020204" pitchFamily="34" charset="-122"/>
                <a:ea typeface="微软雅黑" panose="020B0503020204020204" pitchFamily="34" charset="-122"/>
              </a:rPr>
              <a:t>1977</a:t>
            </a:r>
            <a:r>
              <a:rPr lang="zh-CN" altLang="zh-CN" b="1" kern="100" dirty="0">
                <a:solidFill>
                  <a:srgbClr val="000000"/>
                </a:solidFill>
                <a:latin typeface="微软雅黑" panose="020B0503020204020204" pitchFamily="34" charset="-122"/>
                <a:ea typeface="微软雅黑" panose="020B0503020204020204" pitchFamily="34" charset="-122"/>
              </a:rPr>
              <a:t>年，英国</a:t>
            </a:r>
            <a:r>
              <a:rPr lang="en-US" altLang="zh-CN" b="1" kern="100" dirty="0">
                <a:solidFill>
                  <a:srgbClr val="000000"/>
                </a:solidFill>
                <a:latin typeface="微软雅黑" panose="020B0503020204020204" pitchFamily="34" charset="-122"/>
                <a:ea typeface="微软雅黑" panose="020B0503020204020204" pitchFamily="34" charset="-122"/>
              </a:rPr>
              <a:t>D. Michie</a:t>
            </a:r>
            <a:r>
              <a:rPr lang="zh-CN" altLang="zh-CN" b="1" kern="100" dirty="0">
                <a:solidFill>
                  <a:srgbClr val="000000"/>
                </a:solidFill>
                <a:latin typeface="微软雅黑" panose="020B0503020204020204" pitchFamily="34" charset="-122"/>
                <a:ea typeface="微软雅黑" panose="020B0503020204020204" pitchFamily="34" charset="-122"/>
              </a:rPr>
              <a:t>（米奇，</a:t>
            </a:r>
            <a:r>
              <a:rPr lang="en-US" altLang="zh-CN" b="1" kern="100" dirty="0">
                <a:solidFill>
                  <a:srgbClr val="000000"/>
                </a:solidFill>
                <a:latin typeface="微软雅黑" panose="020B0503020204020204" pitchFamily="34" charset="-122"/>
                <a:ea typeface="微软雅黑" panose="020B0503020204020204" pitchFamily="34" charset="-122"/>
              </a:rPr>
              <a:t>AI</a:t>
            </a:r>
            <a:r>
              <a:rPr lang="zh-CN" altLang="zh-CN" b="1" kern="100" dirty="0">
                <a:solidFill>
                  <a:srgbClr val="000000"/>
                </a:solidFill>
                <a:latin typeface="微软雅黑" panose="020B0503020204020204" pitchFamily="34" charset="-122"/>
                <a:ea typeface="微软雅黑" panose="020B0503020204020204" pitchFamily="34" charset="-122"/>
              </a:rPr>
              <a:t>的先驱）扩充了“认识论工程”的概念，直接使用了“知识工程”一词；</a:t>
            </a:r>
          </a:p>
          <a:p>
            <a:pPr lvl="1" algn="just">
              <a:lnSpc>
                <a:spcPct val="125000"/>
              </a:lnSpc>
            </a:pPr>
            <a:r>
              <a:rPr lang="en-US" altLang="zh-CN" b="1" kern="100" dirty="0">
                <a:solidFill>
                  <a:srgbClr val="000000"/>
                </a:solidFill>
                <a:latin typeface="微软雅黑" panose="020B0503020204020204" pitchFamily="34" charset="-122"/>
                <a:ea typeface="微软雅黑" panose="020B0503020204020204" pitchFamily="34" charset="-122"/>
              </a:rPr>
              <a:t>1977</a:t>
            </a:r>
            <a:r>
              <a:rPr lang="zh-CN" altLang="zh-CN" b="1" kern="100" dirty="0">
                <a:solidFill>
                  <a:srgbClr val="000000"/>
                </a:solidFill>
                <a:latin typeface="微软雅黑" panose="020B0503020204020204" pitchFamily="34" charset="-122"/>
                <a:ea typeface="微软雅黑" panose="020B0503020204020204" pitchFamily="34" charset="-122"/>
              </a:rPr>
              <a:t>年，</a:t>
            </a:r>
            <a:r>
              <a:rPr lang="en-US" altLang="zh-CN" b="1" kern="100" dirty="0">
                <a:solidFill>
                  <a:srgbClr val="000000"/>
                </a:solidFill>
                <a:latin typeface="微软雅黑" panose="020B0503020204020204" pitchFamily="34" charset="-122"/>
                <a:ea typeface="微软雅黑" panose="020B0503020204020204" pitchFamily="34" charset="-122"/>
              </a:rPr>
              <a:t>Feigenbaum</a:t>
            </a:r>
            <a:r>
              <a:rPr lang="zh-CN" altLang="zh-CN" b="1" kern="100" dirty="0">
                <a:solidFill>
                  <a:srgbClr val="000000"/>
                </a:solidFill>
                <a:latin typeface="微软雅黑" panose="020B0503020204020204" pitchFamily="34" charset="-122"/>
                <a:ea typeface="微软雅黑" panose="020B0503020204020204" pitchFamily="34" charset="-122"/>
              </a:rPr>
              <a:t>在第</a:t>
            </a:r>
            <a:r>
              <a:rPr lang="en-US" altLang="zh-CN" b="1" kern="100" dirty="0">
                <a:solidFill>
                  <a:srgbClr val="000000"/>
                </a:solidFill>
                <a:latin typeface="微软雅黑" panose="020B0503020204020204" pitchFamily="34" charset="-122"/>
                <a:ea typeface="微软雅黑" panose="020B0503020204020204" pitchFamily="34" charset="-122"/>
              </a:rPr>
              <a:t>5</a:t>
            </a:r>
            <a:r>
              <a:rPr lang="zh-CN" altLang="zh-CN" b="1" kern="100" dirty="0">
                <a:solidFill>
                  <a:srgbClr val="000000"/>
                </a:solidFill>
                <a:latin typeface="微软雅黑" panose="020B0503020204020204" pitchFamily="34" charset="-122"/>
                <a:ea typeface="微软雅黑" panose="020B0503020204020204" pitchFamily="34" charset="-122"/>
              </a:rPr>
              <a:t>届国际人工智能联合会</a:t>
            </a:r>
            <a:r>
              <a:rPr lang="en-US" altLang="zh-CN" b="1" kern="100" dirty="0">
                <a:solidFill>
                  <a:srgbClr val="C00000"/>
                </a:solidFill>
                <a:latin typeface="微软雅黑" panose="020B0503020204020204" pitchFamily="34" charset="-122"/>
                <a:ea typeface="微软雅黑" panose="020B0503020204020204" pitchFamily="34" charset="-122"/>
              </a:rPr>
              <a:t>IJCAI-5</a:t>
            </a:r>
            <a:r>
              <a:rPr lang="zh-CN" altLang="zh-CN" b="1" kern="100" dirty="0">
                <a:solidFill>
                  <a:srgbClr val="000000"/>
                </a:solidFill>
                <a:latin typeface="微软雅黑" panose="020B0503020204020204" pitchFamily="34" charset="-122"/>
                <a:ea typeface="微软雅黑" panose="020B0503020204020204" pitchFamily="34" charset="-122"/>
              </a:rPr>
              <a:t>上做了特邀报告“</a:t>
            </a:r>
            <a:r>
              <a:rPr lang="en-US" altLang="zh-CN" b="1" kern="100" dirty="0">
                <a:solidFill>
                  <a:srgbClr val="000000"/>
                </a:solidFill>
                <a:latin typeface="微软雅黑" panose="020B0503020204020204" pitchFamily="34" charset="-122"/>
                <a:ea typeface="微软雅黑" panose="020B0503020204020204" pitchFamily="34" charset="-122"/>
              </a:rPr>
              <a:t>AI</a:t>
            </a:r>
            <a:r>
              <a:rPr lang="zh-CN" altLang="zh-CN" b="1" kern="100" dirty="0">
                <a:solidFill>
                  <a:srgbClr val="000000"/>
                </a:solidFill>
                <a:latin typeface="微软雅黑" panose="020B0503020204020204" pitchFamily="34" charset="-122"/>
                <a:ea typeface="微软雅黑" panose="020B0503020204020204" pitchFamily="34" charset="-122"/>
              </a:rPr>
              <a:t>的艺术：</a:t>
            </a:r>
            <a:r>
              <a:rPr lang="en-US" altLang="zh-CN" b="1" kern="100" dirty="0" err="1">
                <a:solidFill>
                  <a:srgbClr val="000000"/>
                </a:solidFill>
                <a:latin typeface="微软雅黑" panose="020B0503020204020204" pitchFamily="34" charset="-122"/>
                <a:ea typeface="微软雅黑" panose="020B0503020204020204" pitchFamily="34" charset="-122"/>
              </a:rPr>
              <a:t>KE</a:t>
            </a:r>
            <a:r>
              <a:rPr lang="zh-CN" altLang="zh-CN" b="1" kern="100" dirty="0">
                <a:solidFill>
                  <a:srgbClr val="000000"/>
                </a:solidFill>
                <a:latin typeface="微软雅黑" panose="020B0503020204020204" pitchFamily="34" charset="-122"/>
                <a:ea typeface="微软雅黑" panose="020B0503020204020204" pitchFamily="34" charset="-122"/>
              </a:rPr>
              <a:t>的课题及实例研究”，他被誉为知识工程的鼻祖。</a:t>
            </a:r>
            <a:endParaRPr lang="en-US" altLang="zh-CN" sz="3600" b="1" dirty="0">
              <a:solidFill>
                <a:srgbClr val="FF0000"/>
              </a:solidFill>
              <a:effectLst/>
              <a:latin typeface="黑体" panose="02010609060101010101" pitchFamily="49" charset="-122"/>
              <a:ea typeface="黑体" panose="02010609060101010101" pitchFamily="49" charset="-122"/>
            </a:endParaRP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85716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34B6F66D-FBAF-40A4-89E4-675C75B2AE0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24">
            <a:extLst>
              <a:ext uri="{FF2B5EF4-FFF2-40B4-BE49-F238E27FC236}">
                <a16:creationId xmlns:a16="http://schemas.microsoft.com/office/drawing/2014/main" id="{6101E1AE-DD4E-4EB9-904A-AFB82D1CD874}"/>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8" name="标题 1">
            <a:extLst>
              <a:ext uri="{FF2B5EF4-FFF2-40B4-BE49-F238E27FC236}">
                <a16:creationId xmlns:a16="http://schemas.microsoft.com/office/drawing/2014/main" id="{F2518620-04EA-4EA5-B9D2-52152E006412}"/>
              </a:ext>
            </a:extLst>
          </p:cNvPr>
          <p:cNvSpPr>
            <a:spLocks noGrp="1"/>
          </p:cNvSpPr>
          <p:nvPr>
            <p:ph type="title"/>
          </p:nvPr>
        </p:nvSpPr>
        <p:spPr>
          <a:xfrm>
            <a:off x="838200" y="365125"/>
            <a:ext cx="10880678" cy="1325563"/>
          </a:xfrm>
        </p:spPr>
        <p:txBody>
          <a:bodyPr/>
          <a:lstStyle/>
          <a:p>
            <a:r>
              <a:rPr lang="en-US" altLang="zh-CN" sz="4400" b="1" dirty="0">
                <a:solidFill>
                  <a:srgbClr val="0000FF"/>
                </a:solidFill>
                <a:effectLst/>
                <a:latin typeface="黑体" panose="02010609060101010101" pitchFamily="49" charset="-122"/>
                <a:ea typeface="黑体" panose="02010609060101010101" pitchFamily="49" charset="-122"/>
              </a:rPr>
              <a:t>10</a:t>
            </a:r>
            <a:r>
              <a:rPr lang="en-US" altLang="zh-CN" b="1" dirty="0">
                <a:solidFill>
                  <a:srgbClr val="0000FF"/>
                </a:solidFill>
                <a:latin typeface="黑体" panose="02010609060101010101" pitchFamily="49" charset="-122"/>
                <a:ea typeface="黑体" panose="02010609060101010101" pitchFamily="49" charset="-122"/>
              </a:rPr>
              <a:t>.</a:t>
            </a:r>
            <a:r>
              <a:rPr lang="zh-CN" altLang="en-US" sz="4400" b="1" dirty="0">
                <a:solidFill>
                  <a:srgbClr val="0000FF"/>
                </a:solidFill>
                <a:effectLst/>
                <a:latin typeface="黑体" panose="02010609060101010101" pitchFamily="49" charset="-122"/>
                <a:ea typeface="黑体" panose="02010609060101010101" pitchFamily="49" charset="-122"/>
              </a:rPr>
              <a:t>专家系统的类型</a:t>
            </a:r>
            <a:endParaRPr lang="zh-CN" altLang="en-US" dirty="0">
              <a:solidFill>
                <a:srgbClr val="C00000"/>
              </a:solidFill>
            </a:endParaRPr>
          </a:p>
        </p:txBody>
      </p:sp>
      <p:sp>
        <p:nvSpPr>
          <p:cNvPr id="26" name="内容占位符 2">
            <a:extLst>
              <a:ext uri="{FF2B5EF4-FFF2-40B4-BE49-F238E27FC236}">
                <a16:creationId xmlns:a16="http://schemas.microsoft.com/office/drawing/2014/main" id="{2B02CFBC-7228-4989-BB13-56FD6F8C62D9}"/>
              </a:ext>
            </a:extLst>
          </p:cNvPr>
          <p:cNvSpPr>
            <a:spLocks noGrp="1"/>
          </p:cNvSpPr>
          <p:nvPr>
            <p:ph idx="1"/>
          </p:nvPr>
        </p:nvSpPr>
        <p:spPr>
          <a:xfrm>
            <a:off x="775753" y="1508930"/>
            <a:ext cx="10515600" cy="5110888"/>
          </a:xfrm>
        </p:spPr>
        <p:txBody>
          <a:bodyPr>
            <a:normAutofit fontScale="70000" lnSpcReduction="20000"/>
          </a:bodyPr>
          <a:lstStyle/>
          <a:p>
            <a:pPr marL="0" lvl="0" indent="0" algn="just">
              <a:lnSpc>
                <a:spcPct val="120000"/>
              </a:lnSpc>
              <a:buSzPts val="1600"/>
              <a:buNone/>
              <a:tabLst>
                <a:tab pos="266700" algn="l"/>
              </a:tabLst>
            </a:pPr>
            <a:r>
              <a:rPr lang="zh-CN" altLang="en-US" b="1" kern="100" dirty="0">
                <a:solidFill>
                  <a:srgbClr val="0000FF"/>
                </a:solidFill>
                <a:latin typeface="微软雅黑" panose="020B0503020204020204" pitchFamily="34" charset="-122"/>
                <a:ea typeface="微软雅黑" panose="020B0503020204020204" pitchFamily="34" charset="-122"/>
              </a:rPr>
              <a:t>（</a:t>
            </a:r>
            <a:r>
              <a:rPr lang="en-US" altLang="zh-CN" b="1" kern="100" dirty="0">
                <a:solidFill>
                  <a:srgbClr val="0000FF"/>
                </a:solidFill>
                <a:latin typeface="微软雅黑" panose="020B0503020204020204" pitchFamily="34" charset="-122"/>
                <a:ea typeface="微软雅黑" panose="020B0503020204020204" pitchFamily="34" charset="-122"/>
              </a:rPr>
              <a:t>7</a:t>
            </a:r>
            <a:r>
              <a:rPr lang="zh-CN" altLang="en-US" b="1" kern="100" dirty="0">
                <a:solidFill>
                  <a:srgbClr val="0000FF"/>
                </a:solidFill>
                <a:latin typeface="微软雅黑" panose="020B0503020204020204" pitchFamily="34" charset="-122"/>
                <a:ea typeface="微软雅黑" panose="020B0503020204020204" pitchFamily="34" charset="-122"/>
              </a:rPr>
              <a:t>）</a:t>
            </a:r>
            <a:r>
              <a:rPr lang="zh-CN" altLang="zh-CN" b="1" kern="100" dirty="0">
                <a:solidFill>
                  <a:srgbClr val="0000FF"/>
                </a:solidFill>
                <a:latin typeface="微软雅黑" panose="020B0503020204020204" pitchFamily="34" charset="-122"/>
                <a:ea typeface="微软雅黑" panose="020B0503020204020204" pitchFamily="34" charset="-122"/>
              </a:rPr>
              <a:t>控制类专家系统</a:t>
            </a:r>
          </a:p>
          <a:p>
            <a:pPr marL="742950" lvl="1" indent="-285750" algn="just">
              <a:lnSpc>
                <a:spcPct val="120000"/>
              </a:lnSpc>
              <a:buSzPts val="1050"/>
              <a:buFont typeface="Wingdings" panose="05000000000000000000" pitchFamily="2" charset="2"/>
              <a:buChar char=""/>
              <a:tabLst>
                <a:tab pos="536575" algn="l"/>
              </a:tabLst>
            </a:pPr>
            <a:r>
              <a:rPr lang="zh-CN" altLang="zh-CN" sz="2800" b="1" kern="100" dirty="0">
                <a:latin typeface="微软雅黑" panose="020B0503020204020204" pitchFamily="34" charset="-122"/>
                <a:ea typeface="微软雅黑" panose="020B0503020204020204" pitchFamily="34" charset="-122"/>
              </a:rPr>
              <a:t>这类系统的知识是自适应地管理一个对象的全部行为。空中交通控制、商业管理、战斗管理、任务控制等领域的专家系统都属于这一类。这类系统需要能够解释当前的情况，预测未来，诊断问题的起因，不断修正计划和控制计划的执行。</a:t>
            </a:r>
          </a:p>
          <a:p>
            <a:pPr marL="0" lvl="0" indent="0" algn="just">
              <a:lnSpc>
                <a:spcPct val="120000"/>
              </a:lnSpc>
              <a:buSzPts val="1600"/>
              <a:buNone/>
              <a:tabLst>
                <a:tab pos="266700" algn="l"/>
              </a:tabLst>
            </a:pPr>
            <a:r>
              <a:rPr lang="zh-CN" altLang="en-US" b="1" kern="100" dirty="0">
                <a:solidFill>
                  <a:srgbClr val="0000FF"/>
                </a:solidFill>
                <a:latin typeface="微软雅黑" panose="020B0503020204020204" pitchFamily="34" charset="-122"/>
                <a:ea typeface="微软雅黑" panose="020B0503020204020204" pitchFamily="34" charset="-122"/>
              </a:rPr>
              <a:t>（</a:t>
            </a:r>
            <a:r>
              <a:rPr lang="en-US" altLang="zh-CN" b="1" kern="100" dirty="0">
                <a:solidFill>
                  <a:srgbClr val="0000FF"/>
                </a:solidFill>
                <a:latin typeface="微软雅黑" panose="020B0503020204020204" pitchFamily="34" charset="-122"/>
                <a:ea typeface="微软雅黑" panose="020B0503020204020204" pitchFamily="34" charset="-122"/>
              </a:rPr>
              <a:t>8</a:t>
            </a:r>
            <a:r>
              <a:rPr lang="zh-CN" altLang="en-US" b="1" kern="100" dirty="0">
                <a:solidFill>
                  <a:srgbClr val="0000FF"/>
                </a:solidFill>
                <a:latin typeface="微软雅黑" panose="020B0503020204020204" pitchFamily="34" charset="-122"/>
                <a:ea typeface="微软雅黑" panose="020B0503020204020204" pitchFamily="34" charset="-122"/>
              </a:rPr>
              <a:t>）</a:t>
            </a:r>
            <a:r>
              <a:rPr lang="zh-CN" altLang="zh-CN" b="1" kern="100" dirty="0">
                <a:solidFill>
                  <a:srgbClr val="0000FF"/>
                </a:solidFill>
                <a:latin typeface="微软雅黑" panose="020B0503020204020204" pitchFamily="34" charset="-122"/>
                <a:ea typeface="微软雅黑" panose="020B0503020204020204" pitchFamily="34" charset="-122"/>
              </a:rPr>
              <a:t>调试类专家系统</a:t>
            </a:r>
          </a:p>
          <a:p>
            <a:pPr marL="742950" lvl="1" indent="-285750" algn="just">
              <a:lnSpc>
                <a:spcPct val="120000"/>
              </a:lnSpc>
              <a:buSzPts val="1050"/>
              <a:buFont typeface="Wingdings" panose="05000000000000000000" pitchFamily="2" charset="2"/>
              <a:buChar char=""/>
              <a:tabLst>
                <a:tab pos="536575" algn="l"/>
              </a:tabLst>
            </a:pPr>
            <a:r>
              <a:rPr lang="zh-CN" altLang="zh-CN" sz="2800" b="1" kern="100" dirty="0">
                <a:latin typeface="微软雅黑" panose="020B0503020204020204" pitchFamily="34" charset="-122"/>
                <a:ea typeface="微软雅黑" panose="020B0503020204020204" pitchFamily="34" charset="-122"/>
              </a:rPr>
              <a:t>其任务是对失灵的对象给出处理方法。这类系统应同时具有计划、设计、预报等专家系统的能力。</a:t>
            </a:r>
          </a:p>
          <a:p>
            <a:pPr marL="0" lvl="0" indent="0" algn="just">
              <a:lnSpc>
                <a:spcPct val="120000"/>
              </a:lnSpc>
              <a:buSzPts val="1600"/>
              <a:buNone/>
              <a:tabLst>
                <a:tab pos="266700" algn="l"/>
              </a:tabLst>
            </a:pPr>
            <a:r>
              <a:rPr lang="zh-CN" altLang="en-US" b="1" kern="100" dirty="0">
                <a:solidFill>
                  <a:srgbClr val="0000FF"/>
                </a:solidFill>
                <a:latin typeface="微软雅黑" panose="020B0503020204020204" pitchFamily="34" charset="-122"/>
                <a:ea typeface="微软雅黑" panose="020B0503020204020204" pitchFamily="34" charset="-122"/>
              </a:rPr>
              <a:t>（</a:t>
            </a:r>
            <a:r>
              <a:rPr lang="en-US" altLang="zh-CN" b="1" kern="100" dirty="0">
                <a:solidFill>
                  <a:srgbClr val="0000FF"/>
                </a:solidFill>
                <a:latin typeface="微软雅黑" panose="020B0503020204020204" pitchFamily="34" charset="-122"/>
                <a:ea typeface="微软雅黑" panose="020B0503020204020204" pitchFamily="34" charset="-122"/>
              </a:rPr>
              <a:t>9</a:t>
            </a:r>
            <a:r>
              <a:rPr lang="zh-CN" altLang="en-US" b="1" kern="100" dirty="0">
                <a:solidFill>
                  <a:srgbClr val="0000FF"/>
                </a:solidFill>
                <a:latin typeface="微软雅黑" panose="020B0503020204020204" pitchFamily="34" charset="-122"/>
                <a:ea typeface="微软雅黑" panose="020B0503020204020204" pitchFamily="34" charset="-122"/>
              </a:rPr>
              <a:t>）</a:t>
            </a:r>
            <a:r>
              <a:rPr lang="zh-CN" altLang="zh-CN" b="1" kern="100" dirty="0">
                <a:solidFill>
                  <a:srgbClr val="0000FF"/>
                </a:solidFill>
                <a:latin typeface="微软雅黑" panose="020B0503020204020204" pitchFamily="34" charset="-122"/>
                <a:ea typeface="微软雅黑" panose="020B0503020204020204" pitchFamily="34" charset="-122"/>
              </a:rPr>
              <a:t>教学类专家系统</a:t>
            </a:r>
          </a:p>
          <a:p>
            <a:pPr marL="742950" lvl="1" indent="-285750" algn="just">
              <a:lnSpc>
                <a:spcPct val="120000"/>
              </a:lnSpc>
              <a:buSzPts val="1050"/>
              <a:buFont typeface="Wingdings" panose="05000000000000000000" pitchFamily="2" charset="2"/>
              <a:buChar char=""/>
              <a:tabLst>
                <a:tab pos="536575" algn="l"/>
              </a:tabLst>
            </a:pPr>
            <a:r>
              <a:rPr lang="zh-CN" altLang="zh-CN" sz="2800" b="1" kern="100" dirty="0">
                <a:latin typeface="微软雅黑" panose="020B0503020204020204" pitchFamily="34" charset="-122"/>
                <a:ea typeface="微软雅黑" panose="020B0503020204020204" pitchFamily="34" charset="-122"/>
              </a:rPr>
              <a:t>其任务是根据学生的特点和其知识及弱点，以最适当的方式进行教学和辅导。这类系统需要有诊断、调试功能，并且有良好的人机接口。</a:t>
            </a:r>
          </a:p>
          <a:p>
            <a:pPr marL="0" lvl="0" indent="0" algn="just">
              <a:lnSpc>
                <a:spcPct val="120000"/>
              </a:lnSpc>
              <a:buSzPts val="1600"/>
              <a:buNone/>
              <a:tabLst>
                <a:tab pos="266700" algn="l"/>
              </a:tabLst>
            </a:pPr>
            <a:r>
              <a:rPr lang="zh-CN" altLang="en-US" b="1" kern="100" dirty="0">
                <a:solidFill>
                  <a:srgbClr val="0000FF"/>
                </a:solidFill>
                <a:latin typeface="微软雅黑" panose="020B0503020204020204" pitchFamily="34" charset="-122"/>
                <a:ea typeface="微软雅黑" panose="020B0503020204020204" pitchFamily="34" charset="-122"/>
              </a:rPr>
              <a:t>（</a:t>
            </a:r>
            <a:r>
              <a:rPr lang="en-US" altLang="zh-CN" b="1" kern="100" dirty="0">
                <a:solidFill>
                  <a:srgbClr val="0000FF"/>
                </a:solidFill>
                <a:latin typeface="微软雅黑" panose="020B0503020204020204" pitchFamily="34" charset="-122"/>
                <a:ea typeface="微软雅黑" panose="020B0503020204020204" pitchFamily="34" charset="-122"/>
              </a:rPr>
              <a:t>10</a:t>
            </a:r>
            <a:r>
              <a:rPr lang="zh-CN" altLang="en-US" b="1" kern="100" dirty="0">
                <a:solidFill>
                  <a:srgbClr val="0000FF"/>
                </a:solidFill>
                <a:latin typeface="微软雅黑" panose="020B0503020204020204" pitchFamily="34" charset="-122"/>
                <a:ea typeface="微软雅黑" panose="020B0503020204020204" pitchFamily="34" charset="-122"/>
              </a:rPr>
              <a:t>）</a:t>
            </a:r>
            <a:r>
              <a:rPr lang="zh-CN" altLang="zh-CN" b="1" kern="100" dirty="0">
                <a:solidFill>
                  <a:srgbClr val="0000FF"/>
                </a:solidFill>
                <a:latin typeface="微软雅黑" panose="020B0503020204020204" pitchFamily="34" charset="-122"/>
                <a:ea typeface="微软雅黑" panose="020B0503020204020204" pitchFamily="34" charset="-122"/>
              </a:rPr>
              <a:t>修理类专家系统</a:t>
            </a:r>
          </a:p>
          <a:p>
            <a:pPr marL="742950" lvl="1" indent="-285750" algn="just">
              <a:lnSpc>
                <a:spcPct val="120000"/>
              </a:lnSpc>
              <a:buSzPts val="1050"/>
              <a:buFont typeface="Wingdings" panose="05000000000000000000" pitchFamily="2" charset="2"/>
              <a:buChar char=""/>
              <a:tabLst>
                <a:tab pos="536575" algn="l"/>
              </a:tabLst>
            </a:pPr>
            <a:r>
              <a:rPr lang="zh-CN" altLang="zh-CN" sz="2800" b="1" kern="100" dirty="0">
                <a:latin typeface="微软雅黑" panose="020B0503020204020204" pitchFamily="34" charset="-122"/>
                <a:ea typeface="微软雅黑" panose="020B0503020204020204" pitchFamily="34" charset="-122"/>
              </a:rPr>
              <a:t>其任务是对发生故障的对象进行处理，使其恢复正常。这类系统需要有诊断、调试、计划、执行等能力。</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971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66A2FEE-8CE1-469C-B1AB-94EE333D475D}"/>
              </a:ext>
            </a:extLst>
          </p:cNvPr>
          <p:cNvPicPr>
            <a:picLocks noChangeAspect="1"/>
          </p:cNvPicPr>
          <p:nvPr/>
        </p:nvPicPr>
        <p:blipFill>
          <a:blip r:embed="rId3"/>
          <a:stretch>
            <a:fillRect/>
          </a:stretch>
        </p:blipFill>
        <p:spPr>
          <a:xfrm>
            <a:off x="1715076" y="829733"/>
            <a:ext cx="8405771" cy="5517541"/>
          </a:xfrm>
          <a:prstGeom prst="rect">
            <a:avLst/>
          </a:prstGeom>
          <a:effectLst>
            <a:outerShdw blurRad="152400" dist="266700" dir="9000000" algn="br" rotWithShape="0">
              <a:prstClr val="black">
                <a:alpha val="36000"/>
              </a:prstClr>
            </a:outerShdw>
            <a:softEdge rad="38100"/>
          </a:effectLst>
        </p:spPr>
      </p:pic>
      <p:sp>
        <p:nvSpPr>
          <p:cNvPr id="8" name="文本框 7">
            <a:extLst>
              <a:ext uri="{FF2B5EF4-FFF2-40B4-BE49-F238E27FC236}">
                <a16:creationId xmlns:a16="http://schemas.microsoft.com/office/drawing/2014/main" id="{F83AE358-6066-4439-9BFC-DEC57149B99A}"/>
              </a:ext>
            </a:extLst>
          </p:cNvPr>
          <p:cNvSpPr txBox="1"/>
          <p:nvPr/>
        </p:nvSpPr>
        <p:spPr>
          <a:xfrm>
            <a:off x="192915" y="243570"/>
            <a:ext cx="8152657" cy="355225"/>
          </a:xfrm>
          <a:prstGeom prst="rect">
            <a:avLst/>
          </a:prstGeom>
          <a:noFill/>
        </p:spPr>
        <p:txBody>
          <a:bodyPr wrap="square">
            <a:spAutoFit/>
          </a:bodyPr>
          <a:lstStyle/>
          <a:p>
            <a:pPr algn="just">
              <a:lnSpc>
                <a:spcPts val="2200"/>
              </a:lnSpc>
            </a:pPr>
            <a:r>
              <a:rPr lang="en-US" altLang="zh-CN" sz="1800" b="1" kern="100" dirty="0">
                <a:solidFill>
                  <a:srgbClr val="4472C4"/>
                </a:solidFill>
                <a:effectLst/>
                <a:latin typeface="Times New Roman" panose="02020603050405020304" pitchFamily="18" charset="0"/>
                <a:ea typeface="黑体" panose="02010609060101010101" pitchFamily="49" charset="-122"/>
              </a:rPr>
              <a:t>IJCAI </a:t>
            </a:r>
            <a:r>
              <a:rPr lang="zh-CN" altLang="zh-CN" sz="1800" b="1" kern="100" dirty="0">
                <a:solidFill>
                  <a:srgbClr val="4472C4"/>
                </a:solidFill>
                <a:effectLst/>
                <a:latin typeface="Times New Roman" panose="02020603050405020304" pitchFamily="18" charset="0"/>
                <a:ea typeface="黑体" panose="02010609060101010101" pitchFamily="49" charset="-122"/>
              </a:rPr>
              <a:t>（</a:t>
            </a:r>
            <a:r>
              <a:rPr lang="en-US" altLang="zh-CN" sz="1800" b="1" kern="100" dirty="0">
                <a:solidFill>
                  <a:srgbClr val="4472C4"/>
                </a:solidFill>
                <a:effectLst/>
                <a:latin typeface="Times New Roman" panose="02020603050405020304" pitchFamily="18" charset="0"/>
                <a:ea typeface="黑体" panose="02010609060101010101" pitchFamily="49" charset="-122"/>
              </a:rPr>
              <a:t>International Joint Conference on Artificial Intelligence</a:t>
            </a:r>
            <a:r>
              <a:rPr lang="zh-CN" altLang="zh-CN" sz="1800" b="1" kern="100" dirty="0">
                <a:solidFill>
                  <a:srgbClr val="4472C4"/>
                </a:solidFill>
                <a:effectLst/>
                <a:latin typeface="Times New Roman" panose="02020603050405020304" pitchFamily="18" charset="0"/>
                <a:ea typeface="黑体" panose="02010609060101010101" pitchFamily="49" charset="-122"/>
              </a:rPr>
              <a:t>）</a:t>
            </a:r>
            <a:endParaRPr lang="zh-CN" altLang="zh-CN" sz="12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403445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知识工程的</a:t>
            </a:r>
            <a:r>
              <a:rPr lang="zh-CN" altLang="en-US" b="1" dirty="0">
                <a:solidFill>
                  <a:srgbClr val="0000FF"/>
                </a:solidFill>
                <a:latin typeface="黑体" panose="02010609060101010101" pitchFamily="49" charset="-122"/>
                <a:ea typeface="黑体" panose="02010609060101010101" pitchFamily="49" charset="-122"/>
              </a:rPr>
              <a:t>含义</a:t>
            </a:r>
            <a:r>
              <a:rPr lang="zh-CN" altLang="en-US" sz="4400" b="1" dirty="0">
                <a:solidFill>
                  <a:srgbClr val="0000FF"/>
                </a:solidFill>
                <a:effectLst/>
                <a:latin typeface="黑体" panose="02010609060101010101" pitchFamily="49" charset="-122"/>
                <a:ea typeface="黑体" panose="02010609060101010101" pitchFamily="49" charset="-122"/>
              </a:rPr>
              <a:t>和</a:t>
            </a:r>
            <a:r>
              <a:rPr lang="zh-CN" altLang="en-US" sz="4400" b="1" dirty="0">
                <a:solidFill>
                  <a:srgbClr val="C00000"/>
                </a:solidFill>
                <a:effectLst/>
                <a:latin typeface="黑体" panose="02010609060101010101" pitchFamily="49" charset="-122"/>
                <a:ea typeface="黑体" panose="02010609060101010101" pitchFamily="49" charset="-122"/>
              </a:rPr>
              <a:t>发展</a:t>
            </a:r>
            <a:endParaRPr lang="zh-CN" altLang="en-US" dirty="0">
              <a:solidFill>
                <a:srgbClr val="C00000"/>
              </a:solidFill>
            </a:endParaRPr>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75753" y="1508930"/>
            <a:ext cx="10515600" cy="4851726"/>
          </a:xfrm>
        </p:spPr>
        <p:txBody>
          <a:bodyPr>
            <a:normAutofit fontScale="92500" lnSpcReduction="20000"/>
          </a:bodyPr>
          <a:lstStyle/>
          <a:p>
            <a:pPr marL="0" indent="0" algn="just">
              <a:lnSpc>
                <a:spcPct val="150000"/>
              </a:lnSpc>
              <a:buNone/>
            </a:pPr>
            <a:r>
              <a:rPr lang="zh-CN" altLang="en-US" b="1" dirty="0">
                <a:solidFill>
                  <a:srgbClr val="FF0000"/>
                </a:solidFill>
                <a:effectLst/>
                <a:latin typeface="微软雅黑" panose="020B0503020204020204" pitchFamily="34" charset="-122"/>
                <a:ea typeface="微软雅黑" panose="020B0503020204020204" pitchFamily="34" charset="-122"/>
              </a:rPr>
              <a:t>（三）发展期：</a:t>
            </a:r>
            <a:r>
              <a:rPr lang="en-US" altLang="zh-CN" b="1" dirty="0" err="1">
                <a:effectLst/>
                <a:latin typeface="微软雅黑" panose="020B0503020204020204" pitchFamily="34" charset="-122"/>
                <a:ea typeface="微软雅黑" panose="020B0503020204020204" pitchFamily="34" charset="-122"/>
              </a:rPr>
              <a:t>KE</a:t>
            </a:r>
            <a:r>
              <a:rPr lang="zh-CN" altLang="en-US" b="1" dirty="0">
                <a:effectLst/>
                <a:latin typeface="微软雅黑" panose="020B0503020204020204" pitchFamily="34" charset="-122"/>
                <a:ea typeface="微软雅黑" panose="020B0503020204020204" pitchFamily="34" charset="-122"/>
              </a:rPr>
              <a:t>的理论、方法不断的丰富，派生出许多新的研究领域</a:t>
            </a:r>
            <a:endParaRPr lang="en-US" altLang="zh-CN" b="1" dirty="0">
              <a:effectLst/>
              <a:latin typeface="微软雅黑" panose="020B0503020204020204" pitchFamily="34" charset="-122"/>
              <a:ea typeface="微软雅黑" panose="020B0503020204020204" pitchFamily="34" charset="-122"/>
            </a:endParaRPr>
          </a:p>
          <a:p>
            <a:pPr lvl="1" algn="just">
              <a:lnSpc>
                <a:spcPct val="125000"/>
              </a:lnSpc>
            </a:pPr>
            <a:r>
              <a:rPr lang="zh-CN" altLang="en-US" b="1" kern="100" dirty="0">
                <a:solidFill>
                  <a:srgbClr val="000000"/>
                </a:solidFill>
                <a:latin typeface="微软雅黑" panose="020B0503020204020204" pitchFamily="34" charset="-122"/>
                <a:ea typeface="微软雅黑" panose="020B0503020204020204" pitchFamily="34" charset="-122"/>
              </a:rPr>
              <a:t>知识表示的研究；</a:t>
            </a:r>
          </a:p>
          <a:p>
            <a:pPr lvl="1" algn="just">
              <a:lnSpc>
                <a:spcPct val="125000"/>
              </a:lnSpc>
            </a:pPr>
            <a:r>
              <a:rPr lang="zh-CN" altLang="en-US" b="1" kern="100" dirty="0">
                <a:solidFill>
                  <a:srgbClr val="000000"/>
                </a:solidFill>
                <a:latin typeface="微软雅黑" panose="020B0503020204020204" pitchFamily="34" charset="-122"/>
                <a:ea typeface="微软雅黑" panose="020B0503020204020204" pitchFamily="34" charset="-122"/>
              </a:rPr>
              <a:t>推理方法的研究；</a:t>
            </a:r>
          </a:p>
          <a:p>
            <a:pPr lvl="1" algn="just">
              <a:lnSpc>
                <a:spcPct val="125000"/>
              </a:lnSpc>
            </a:pPr>
            <a:r>
              <a:rPr lang="zh-CN" altLang="en-US" b="1" kern="100" dirty="0">
                <a:solidFill>
                  <a:srgbClr val="000000"/>
                </a:solidFill>
                <a:latin typeface="微软雅黑" panose="020B0503020204020204" pitchFamily="34" charset="-122"/>
                <a:ea typeface="微软雅黑" panose="020B0503020204020204" pitchFamily="34" charset="-122"/>
              </a:rPr>
              <a:t>不确定性和模糊性处理的研究：</a:t>
            </a:r>
            <a:r>
              <a:rPr lang="zh-CN" altLang="en-US" b="1" kern="100" dirty="0">
                <a:solidFill>
                  <a:srgbClr val="C00000"/>
                </a:solidFill>
                <a:latin typeface="微软雅黑" panose="020B0503020204020204" pitchFamily="34" charset="-122"/>
                <a:ea typeface="微软雅黑" panose="020B0503020204020204" pitchFamily="34" charset="-122"/>
              </a:rPr>
              <a:t>确定性理论</a:t>
            </a:r>
            <a:r>
              <a:rPr lang="zh-CN" altLang="en-US" b="1" kern="100" dirty="0">
                <a:solidFill>
                  <a:srgbClr val="000000"/>
                </a:solidFill>
                <a:latin typeface="微软雅黑" panose="020B0503020204020204" pitchFamily="34" charset="-122"/>
                <a:ea typeface="微软雅黑" panose="020B0503020204020204" pitchFamily="34" charset="-122"/>
              </a:rPr>
              <a:t>、</a:t>
            </a:r>
            <a:r>
              <a:rPr lang="zh-CN" altLang="en-US" b="1" kern="100" dirty="0">
                <a:solidFill>
                  <a:srgbClr val="C00000"/>
                </a:solidFill>
                <a:latin typeface="微软雅黑" panose="020B0503020204020204" pitchFamily="34" charset="-122"/>
                <a:ea typeface="微软雅黑" panose="020B0503020204020204" pitchFamily="34" charset="-122"/>
              </a:rPr>
              <a:t>贝叶斯方法</a:t>
            </a:r>
            <a:r>
              <a:rPr lang="zh-CN" altLang="en-US" b="1" kern="100" dirty="0">
                <a:solidFill>
                  <a:srgbClr val="000000"/>
                </a:solidFill>
                <a:latin typeface="微软雅黑" panose="020B0503020204020204" pitchFamily="34" charset="-122"/>
                <a:ea typeface="微软雅黑" panose="020B0503020204020204" pitchFamily="34" charset="-122"/>
              </a:rPr>
              <a:t>、</a:t>
            </a:r>
            <a:r>
              <a:rPr lang="zh-CN" altLang="en-US" b="1" kern="100" dirty="0">
                <a:solidFill>
                  <a:srgbClr val="C00000"/>
                </a:solidFill>
                <a:latin typeface="微软雅黑" panose="020B0503020204020204" pitchFamily="34" charset="-122"/>
                <a:ea typeface="微软雅黑" panose="020B0503020204020204" pitchFamily="34" charset="-122"/>
              </a:rPr>
              <a:t>证据理论</a:t>
            </a:r>
            <a:r>
              <a:rPr lang="zh-CN" altLang="en-US" b="1" kern="100" dirty="0">
                <a:solidFill>
                  <a:srgbClr val="000000"/>
                </a:solidFill>
                <a:latin typeface="微软雅黑" panose="020B0503020204020204" pitchFamily="34" charset="-122"/>
                <a:ea typeface="微软雅黑" panose="020B0503020204020204" pitchFamily="34" charset="-122"/>
              </a:rPr>
              <a:t>、可能性理论（模糊集合、</a:t>
            </a:r>
            <a:r>
              <a:rPr lang="zh-CN" altLang="en-US" b="1" kern="100" dirty="0">
                <a:solidFill>
                  <a:srgbClr val="C00000"/>
                </a:solidFill>
                <a:latin typeface="微软雅黑" panose="020B0503020204020204" pitchFamily="34" charset="-122"/>
                <a:ea typeface="微软雅黑" panose="020B0503020204020204" pitchFamily="34" charset="-122"/>
              </a:rPr>
              <a:t>粗糙集</a:t>
            </a:r>
            <a:r>
              <a:rPr lang="zh-CN" altLang="en-US" b="1" kern="100" dirty="0">
                <a:solidFill>
                  <a:srgbClr val="000000"/>
                </a:solidFill>
                <a:latin typeface="微软雅黑" panose="020B0503020204020204" pitchFamily="34" charset="-122"/>
                <a:ea typeface="微软雅黑" panose="020B0503020204020204" pitchFamily="34" charset="-122"/>
              </a:rPr>
              <a:t>、可能性逻辑）、非数值方法、工程方法和控制方法</a:t>
            </a:r>
          </a:p>
          <a:p>
            <a:pPr lvl="1" algn="just">
              <a:lnSpc>
                <a:spcPct val="125000"/>
              </a:lnSpc>
            </a:pPr>
            <a:r>
              <a:rPr lang="zh-CN" altLang="en-US" b="1" kern="100" dirty="0">
                <a:solidFill>
                  <a:srgbClr val="000000"/>
                </a:solidFill>
                <a:latin typeface="微软雅黑" panose="020B0503020204020204" pitchFamily="34" charset="-122"/>
                <a:ea typeface="微软雅黑" panose="020B0503020204020204" pitchFamily="34" charset="-122"/>
              </a:rPr>
              <a:t>知识获取方法的研究：数据挖掘、机器学习</a:t>
            </a:r>
          </a:p>
          <a:p>
            <a:pPr lvl="1" algn="just">
              <a:lnSpc>
                <a:spcPct val="125000"/>
              </a:lnSpc>
            </a:pPr>
            <a:r>
              <a:rPr lang="en-US" altLang="zh-CN" b="1" kern="100" dirty="0">
                <a:solidFill>
                  <a:srgbClr val="000000"/>
                </a:solidFill>
                <a:latin typeface="微软雅黑" panose="020B0503020204020204" pitchFamily="34" charset="-122"/>
                <a:ea typeface="微软雅黑" panose="020B0503020204020204" pitchFamily="34" charset="-122"/>
              </a:rPr>
              <a:t>Ontology(</a:t>
            </a:r>
            <a:r>
              <a:rPr lang="zh-CN" altLang="en-US" b="1" kern="100" dirty="0">
                <a:solidFill>
                  <a:srgbClr val="000000"/>
                </a:solidFill>
                <a:latin typeface="微软雅黑" panose="020B0503020204020204" pitchFamily="34" charset="-122"/>
                <a:ea typeface="微软雅黑" panose="020B0503020204020204" pitchFamily="34" charset="-122"/>
              </a:rPr>
              <a:t>本体论</a:t>
            </a:r>
            <a:r>
              <a:rPr lang="en-US" altLang="zh-CN" b="1" kern="100" dirty="0">
                <a:solidFill>
                  <a:srgbClr val="000000"/>
                </a:solidFill>
                <a:latin typeface="微软雅黑" panose="020B0503020204020204" pitchFamily="34" charset="-122"/>
                <a:ea typeface="微软雅黑" panose="020B0503020204020204" pitchFamily="34" charset="-122"/>
              </a:rPr>
              <a:t>)</a:t>
            </a:r>
            <a:r>
              <a:rPr lang="zh-CN" altLang="en-US" b="1" kern="100" dirty="0">
                <a:solidFill>
                  <a:srgbClr val="000000"/>
                </a:solidFill>
                <a:latin typeface="微软雅黑" panose="020B0503020204020204" pitchFamily="34" charset="-122"/>
                <a:ea typeface="微软雅黑" panose="020B0503020204020204" pitchFamily="34" charset="-122"/>
              </a:rPr>
              <a:t>的研究、知识图谱（</a:t>
            </a:r>
            <a:r>
              <a:rPr lang="en-US" altLang="zh-CN" b="1" kern="100" dirty="0">
                <a:solidFill>
                  <a:srgbClr val="000000"/>
                </a:solidFill>
                <a:latin typeface="微软雅黑" panose="020B0503020204020204" pitchFamily="34" charset="-122"/>
                <a:ea typeface="微软雅黑" panose="020B0503020204020204" pitchFamily="34" charset="-122"/>
              </a:rPr>
              <a:t>knowledge graph</a:t>
            </a:r>
            <a:r>
              <a:rPr lang="zh-CN" altLang="en-US" b="1" kern="100" dirty="0">
                <a:solidFill>
                  <a:srgbClr val="000000"/>
                </a:solidFill>
                <a:latin typeface="微软雅黑" panose="020B0503020204020204" pitchFamily="34" charset="-122"/>
                <a:ea typeface="微软雅黑" panose="020B0503020204020204" pitchFamily="34" charset="-122"/>
              </a:rPr>
              <a:t>）</a:t>
            </a:r>
          </a:p>
          <a:p>
            <a:pPr lvl="1" algn="just">
              <a:lnSpc>
                <a:spcPct val="125000"/>
              </a:lnSpc>
            </a:pPr>
            <a:r>
              <a:rPr lang="zh-CN" altLang="en-US" b="1" kern="100" dirty="0">
                <a:solidFill>
                  <a:srgbClr val="000000"/>
                </a:solidFill>
                <a:latin typeface="微软雅黑" panose="020B0503020204020204" pitchFamily="34" charset="-122"/>
                <a:ea typeface="微软雅黑" panose="020B0503020204020204" pitchFamily="34" charset="-122"/>
              </a:rPr>
              <a:t>分布式人工智能（</a:t>
            </a:r>
            <a:r>
              <a:rPr lang="en-US" altLang="zh-CN" b="1" kern="100" dirty="0">
                <a:solidFill>
                  <a:srgbClr val="000000"/>
                </a:solidFill>
                <a:latin typeface="微软雅黑" panose="020B0503020204020204" pitchFamily="34" charset="-122"/>
                <a:ea typeface="微软雅黑" panose="020B0503020204020204" pitchFamily="34" charset="-122"/>
              </a:rPr>
              <a:t>Distributed Artificial Intelligence</a:t>
            </a:r>
            <a:r>
              <a:rPr lang="zh-CN" altLang="en-US" b="1" kern="100" dirty="0">
                <a:solidFill>
                  <a:srgbClr val="000000"/>
                </a:solidFill>
                <a:latin typeface="微软雅黑" panose="020B0503020204020204" pitchFamily="34" charset="-122"/>
                <a:ea typeface="微软雅黑" panose="020B0503020204020204" pitchFamily="34" charset="-122"/>
              </a:rPr>
              <a:t>）的研究</a:t>
            </a:r>
          </a:p>
          <a:p>
            <a:pPr lvl="1" algn="just">
              <a:lnSpc>
                <a:spcPct val="125000"/>
              </a:lnSpc>
            </a:pPr>
            <a:r>
              <a:rPr lang="zh-CN" altLang="en-US" b="1" kern="100" dirty="0">
                <a:solidFill>
                  <a:srgbClr val="C00000"/>
                </a:solidFill>
                <a:latin typeface="微软雅黑" panose="020B0503020204020204" pitchFamily="34" charset="-122"/>
                <a:ea typeface="微软雅黑" panose="020B0503020204020204" pitchFamily="34" charset="-122"/>
              </a:rPr>
              <a:t>智能主体（</a:t>
            </a:r>
            <a:r>
              <a:rPr lang="en-US" altLang="zh-CN" b="1" kern="100" dirty="0">
                <a:solidFill>
                  <a:srgbClr val="C00000"/>
                </a:solidFill>
                <a:latin typeface="微软雅黑" panose="020B0503020204020204" pitchFamily="34" charset="-122"/>
                <a:ea typeface="微软雅黑" panose="020B0503020204020204" pitchFamily="34" charset="-122"/>
              </a:rPr>
              <a:t>Agent</a:t>
            </a:r>
            <a:r>
              <a:rPr lang="zh-CN" altLang="en-US" b="1" kern="100" dirty="0">
                <a:solidFill>
                  <a:srgbClr val="C00000"/>
                </a:solidFill>
                <a:latin typeface="微软雅黑" panose="020B0503020204020204" pitchFamily="34" charset="-122"/>
                <a:ea typeface="微软雅黑" panose="020B0503020204020204" pitchFamily="34" charset="-122"/>
              </a:rPr>
              <a:t>）的研究</a:t>
            </a:r>
            <a:r>
              <a:rPr lang="zh-CN" altLang="en-US" b="1" kern="100" dirty="0">
                <a:solidFill>
                  <a:srgbClr val="000000"/>
                </a:solidFill>
                <a:latin typeface="微软雅黑" panose="020B0503020204020204" pitchFamily="34" charset="-122"/>
                <a:ea typeface="微软雅黑" panose="020B0503020204020204" pitchFamily="34" charset="-122"/>
              </a:rPr>
              <a:t>：</a:t>
            </a:r>
            <a:r>
              <a:rPr lang="en-US" altLang="zh-CN" b="1" kern="100" dirty="0">
                <a:solidFill>
                  <a:srgbClr val="000000"/>
                </a:solidFill>
                <a:latin typeface="微软雅黑" panose="020B0503020204020204" pitchFamily="34" charset="-122"/>
                <a:ea typeface="微软雅黑" panose="020B0503020204020204" pitchFamily="34" charset="-122"/>
              </a:rPr>
              <a:t>Intelligent Agent, Multi-agent system, Mobile agent</a:t>
            </a:r>
          </a:p>
          <a:p>
            <a:pPr lvl="1" algn="just">
              <a:lnSpc>
                <a:spcPct val="125000"/>
              </a:lnSpc>
            </a:pPr>
            <a:r>
              <a:rPr lang="zh-CN" altLang="en-US" b="1" kern="100" dirty="0">
                <a:solidFill>
                  <a:srgbClr val="000000"/>
                </a:solidFill>
                <a:latin typeface="微软雅黑" panose="020B0503020204020204" pitchFamily="34" charset="-122"/>
                <a:ea typeface="微软雅黑" panose="020B0503020204020204" pitchFamily="34" charset="-122"/>
              </a:rPr>
              <a:t>专家系统开发工具、环境、平台的研究</a:t>
            </a:r>
          </a:p>
          <a:p>
            <a:pPr algn="just">
              <a:lnSpc>
                <a:spcPct val="150000"/>
              </a:lnSpc>
            </a:pP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21179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2208</TotalTime>
  <Words>9140</Words>
  <Application>Microsoft Office PowerPoint</Application>
  <PresentationFormat>宽屏</PresentationFormat>
  <Paragraphs>742</Paragraphs>
  <Slides>70</Slides>
  <Notes>44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70</vt:i4>
      </vt:variant>
    </vt:vector>
  </HeadingPairs>
  <TitlesOfParts>
    <vt:vector size="87" baseType="lpstr">
      <vt:lpstr>FandolSong-Regular-Identity-H</vt:lpstr>
      <vt:lpstr>Graphik</vt:lpstr>
      <vt:lpstr>Helvetica Neue</vt:lpstr>
      <vt:lpstr>LMRoman12-Regular-Identity-H</vt:lpstr>
      <vt:lpstr>等线</vt:lpstr>
      <vt:lpstr>等线 Light</vt:lpstr>
      <vt:lpstr>黑体</vt:lpstr>
      <vt:lpstr>宋体</vt:lpstr>
      <vt:lpstr>微软雅黑</vt:lpstr>
      <vt:lpstr>Arial</vt:lpstr>
      <vt:lpstr>Calibri</vt:lpstr>
      <vt:lpstr>Cambria Math</vt:lpstr>
      <vt:lpstr>Times</vt:lpstr>
      <vt:lpstr>Times New Roman</vt:lpstr>
      <vt:lpstr>Wingdings</vt:lpstr>
      <vt:lpstr>Office 主题​​</vt:lpstr>
      <vt:lpstr>Visio.Drawing.11</vt:lpstr>
      <vt:lpstr>知识工程</vt:lpstr>
      <vt:lpstr>PowerPoint 演示文稿</vt:lpstr>
      <vt:lpstr>PowerPoint 演示文稿</vt:lpstr>
      <vt:lpstr>第 1 章  绪论：专家系统概论</vt:lpstr>
      <vt:lpstr>1.知识工程的含义和发展</vt:lpstr>
      <vt:lpstr>1.知识工程的含义和发展</vt:lpstr>
      <vt:lpstr>1.知识工程的含义和发展</vt:lpstr>
      <vt:lpstr>PowerPoint 演示文稿</vt:lpstr>
      <vt:lpstr>1.知识工程的含义和发展</vt:lpstr>
      <vt:lpstr>1.知识工程的含义和发展</vt:lpstr>
      <vt:lpstr>2.专家系统（ES，Expert System）的定义</vt:lpstr>
      <vt:lpstr>3.知识的定义</vt:lpstr>
      <vt:lpstr>4.知识的阈值</vt:lpstr>
      <vt:lpstr>4.知识的阈值</vt:lpstr>
      <vt:lpstr>4.知识的阈值</vt:lpstr>
      <vt:lpstr>5.知识的类型</vt:lpstr>
      <vt:lpstr>5.知识的类型</vt:lpstr>
      <vt:lpstr>5.知识的类型</vt:lpstr>
      <vt:lpstr>5.知识的类型</vt:lpstr>
      <vt:lpstr>5.知识的类型</vt:lpstr>
      <vt:lpstr>5.知识的类型</vt:lpstr>
      <vt:lpstr>5.知识的类型</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6.常用的知识表示形式</vt:lpstr>
      <vt:lpstr>7.专家系统（基于知识的系统）的体系结构</vt:lpstr>
      <vt:lpstr>6.常用的知识表示形式</vt:lpstr>
      <vt:lpstr>7.专家系统（基于知识的系统）的体系结构</vt:lpstr>
      <vt:lpstr>8.一个基于规则的专家系统的体系结构</vt:lpstr>
      <vt:lpstr>8.一个基于规则的专家系统的体系结构</vt:lpstr>
      <vt:lpstr>8.一个基于规则的专家系统的体系结构</vt:lpstr>
      <vt:lpstr>8.一个基于规则的专家系统的体系结构</vt:lpstr>
      <vt:lpstr>9. 专家系统（ES）的主要特征</vt:lpstr>
      <vt:lpstr>9. 专家系统（ES）的主要特征</vt:lpstr>
      <vt:lpstr>人工智能的主要学派</vt:lpstr>
      <vt:lpstr>人工智能的主要学派（符号主义）</vt:lpstr>
      <vt:lpstr>人工智能的主要学派（符号主义）</vt:lpstr>
      <vt:lpstr>人工智能的主要学派（符号主义）</vt:lpstr>
      <vt:lpstr>人工智能的主要学派</vt:lpstr>
      <vt:lpstr>神经符号AI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10.专家系统的类型</vt:lpstr>
      <vt:lpstr>10.专家系统的类型</vt:lpstr>
      <vt:lpstr>10.专家系统的类型</vt:lpstr>
      <vt:lpstr>10.专家系统的类型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知识工程</dc:title>
  <dc:creator>Xueyan Liu</dc:creator>
  <cp:lastModifiedBy>Xueyan Liu</cp:lastModifiedBy>
  <cp:revision>140</cp:revision>
  <dcterms:created xsi:type="dcterms:W3CDTF">2025-02-24T03:24:53Z</dcterms:created>
  <dcterms:modified xsi:type="dcterms:W3CDTF">2025-03-09T13:07:49Z</dcterms:modified>
</cp:coreProperties>
</file>